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61" r:id="rId4"/>
    <p:sldId id="258" r:id="rId5"/>
    <p:sldId id="259" r:id="rId6"/>
    <p:sldId id="263" r:id="rId7"/>
    <p:sldId id="264" r:id="rId8"/>
    <p:sldId id="266" r:id="rId9"/>
    <p:sldId id="267" r:id="rId10"/>
    <p:sldId id="269" r:id="rId11"/>
    <p:sldId id="268" r:id="rId12"/>
    <p:sldId id="265" r:id="rId13"/>
    <p:sldId id="270" r:id="rId14"/>
  </p:sldIdLst>
  <p:sldSz cx="9144000" cy="6858000" type="screen4x3"/>
  <p:notesSz cx="6858000" cy="9144000"/>
  <p:defaultTextStyle>
    <a:defPPr>
      <a:defRPr lang="mk-M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34" d="100"/>
          <a:sy n="34" d="100"/>
        </p:scale>
        <p:origin x="-72" y="-9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mk-MK"/>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5D7411-723C-408A-8228-A64B5D66B764}" type="datetimeFigureOut">
              <a:rPr lang="mk-MK" smtClean="0"/>
              <a:t>27.11.2012</a:t>
            </a:fld>
            <a:endParaRPr lang="mk-MK"/>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mk-MK"/>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mk-MK"/>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6A3C55-1D0B-4603-A488-A3685CF53EC4}" type="slidenum">
              <a:rPr lang="mk-MK" smtClean="0"/>
              <a:t>‹#›</a:t>
            </a:fld>
            <a:endParaRPr lang="mk-MK"/>
          </a:p>
        </p:txBody>
      </p:sp>
    </p:spTree>
    <p:extLst>
      <p:ext uri="{BB962C8B-B14F-4D97-AF65-F5344CB8AC3E}">
        <p14:creationId xmlns:p14="http://schemas.microsoft.com/office/powerpoint/2010/main" val="3688455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B403208A-658B-4DBF-86E9-C02C1663C1E8}" type="datetimeFigureOut">
              <a:rPr lang="mk-MK" smtClean="0"/>
              <a:pPr/>
              <a:t>27.11.2012</a:t>
            </a:fld>
            <a:endParaRPr lang="mk-MK"/>
          </a:p>
        </p:txBody>
      </p:sp>
      <p:sp>
        <p:nvSpPr>
          <p:cNvPr id="5" name="Footer Placeholder 4"/>
          <p:cNvSpPr>
            <a:spLocks noGrp="1"/>
          </p:cNvSpPr>
          <p:nvPr>
            <p:ph type="ftr" sz="quarter" idx="11"/>
          </p:nvPr>
        </p:nvSpPr>
        <p:spPr>
          <a:xfrm>
            <a:off x="1174044" y="5357592"/>
            <a:ext cx="5034845" cy="365125"/>
          </a:xfrm>
        </p:spPr>
        <p:txBody>
          <a:bodyPr/>
          <a:lstStyle/>
          <a:p>
            <a:endParaRPr lang="mk-MK"/>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7E772534-566C-43B3-BC3B-E5DAD42F372A}" type="slidenum">
              <a:rPr lang="mk-MK" smtClean="0"/>
              <a:pPr/>
              <a:t>‹#›</a:t>
            </a:fld>
            <a:endParaRPr lang="mk-M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03208A-658B-4DBF-86E9-C02C1663C1E8}" type="datetimeFigureOut">
              <a:rPr lang="mk-MK" smtClean="0"/>
              <a:pPr/>
              <a:t>27.11.2012</a:t>
            </a:fld>
            <a:endParaRPr lang="mk-MK"/>
          </a:p>
        </p:txBody>
      </p:sp>
      <p:sp>
        <p:nvSpPr>
          <p:cNvPr id="5" name="Footer Placeholder 4"/>
          <p:cNvSpPr>
            <a:spLocks noGrp="1"/>
          </p:cNvSpPr>
          <p:nvPr>
            <p:ph type="ftr" sz="quarter" idx="11"/>
          </p:nvPr>
        </p:nvSpPr>
        <p:spPr/>
        <p:txBody>
          <a:bodyPr/>
          <a:lstStyle/>
          <a:p>
            <a:endParaRPr lang="mk-MK"/>
          </a:p>
        </p:txBody>
      </p:sp>
      <p:sp>
        <p:nvSpPr>
          <p:cNvPr id="6" name="Slide Number Placeholder 5"/>
          <p:cNvSpPr>
            <a:spLocks noGrp="1"/>
          </p:cNvSpPr>
          <p:nvPr>
            <p:ph type="sldNum" sz="quarter" idx="12"/>
          </p:nvPr>
        </p:nvSpPr>
        <p:spPr/>
        <p:txBody>
          <a:bodyPr/>
          <a:lstStyle/>
          <a:p>
            <a:fld id="{7E772534-566C-43B3-BC3B-E5DAD42F372A}" type="slidenum">
              <a:rPr lang="mk-MK" smtClean="0"/>
              <a:pPr/>
              <a:t>‹#›</a:t>
            </a:fld>
            <a:endParaRPr lang="mk-M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03208A-658B-4DBF-86E9-C02C1663C1E8}" type="datetimeFigureOut">
              <a:rPr lang="mk-MK" smtClean="0"/>
              <a:pPr/>
              <a:t>27.11.2012</a:t>
            </a:fld>
            <a:endParaRPr lang="mk-MK"/>
          </a:p>
        </p:txBody>
      </p:sp>
      <p:sp>
        <p:nvSpPr>
          <p:cNvPr id="5" name="Footer Placeholder 4"/>
          <p:cNvSpPr>
            <a:spLocks noGrp="1"/>
          </p:cNvSpPr>
          <p:nvPr>
            <p:ph type="ftr" sz="quarter" idx="11"/>
          </p:nvPr>
        </p:nvSpPr>
        <p:spPr/>
        <p:txBody>
          <a:bodyPr/>
          <a:lstStyle/>
          <a:p>
            <a:endParaRPr lang="mk-MK"/>
          </a:p>
        </p:txBody>
      </p:sp>
      <p:sp>
        <p:nvSpPr>
          <p:cNvPr id="6" name="Slide Number Placeholder 5"/>
          <p:cNvSpPr>
            <a:spLocks noGrp="1"/>
          </p:cNvSpPr>
          <p:nvPr>
            <p:ph type="sldNum" sz="quarter" idx="12"/>
          </p:nvPr>
        </p:nvSpPr>
        <p:spPr/>
        <p:txBody>
          <a:bodyPr/>
          <a:lstStyle/>
          <a:p>
            <a:fld id="{7E772534-566C-43B3-BC3B-E5DAD42F372A}" type="slidenum">
              <a:rPr lang="mk-MK" smtClean="0"/>
              <a:pPr/>
              <a:t>‹#›</a:t>
            </a:fld>
            <a:endParaRPr lang="mk-M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03208A-658B-4DBF-86E9-C02C1663C1E8}" type="datetimeFigureOut">
              <a:rPr lang="mk-MK" smtClean="0"/>
              <a:pPr/>
              <a:t>27.11.2012</a:t>
            </a:fld>
            <a:endParaRPr lang="mk-MK"/>
          </a:p>
        </p:txBody>
      </p:sp>
      <p:sp>
        <p:nvSpPr>
          <p:cNvPr id="5" name="Footer Placeholder 4"/>
          <p:cNvSpPr>
            <a:spLocks noGrp="1"/>
          </p:cNvSpPr>
          <p:nvPr>
            <p:ph type="ftr" sz="quarter" idx="11"/>
          </p:nvPr>
        </p:nvSpPr>
        <p:spPr/>
        <p:txBody>
          <a:bodyPr/>
          <a:lstStyle/>
          <a:p>
            <a:endParaRPr lang="mk-MK"/>
          </a:p>
        </p:txBody>
      </p:sp>
      <p:sp>
        <p:nvSpPr>
          <p:cNvPr id="6" name="Slide Number Placeholder 5"/>
          <p:cNvSpPr>
            <a:spLocks noGrp="1"/>
          </p:cNvSpPr>
          <p:nvPr>
            <p:ph type="sldNum" sz="quarter" idx="12"/>
          </p:nvPr>
        </p:nvSpPr>
        <p:spPr/>
        <p:txBody>
          <a:bodyPr/>
          <a:lstStyle/>
          <a:p>
            <a:fld id="{7E772534-566C-43B3-BC3B-E5DAD42F372A}" type="slidenum">
              <a:rPr lang="mk-MK" smtClean="0"/>
              <a:pPr/>
              <a:t>‹#›</a:t>
            </a:fld>
            <a:endParaRPr lang="mk-M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03208A-658B-4DBF-86E9-C02C1663C1E8}" type="datetimeFigureOut">
              <a:rPr lang="mk-MK" smtClean="0"/>
              <a:pPr/>
              <a:t>27.11.2012</a:t>
            </a:fld>
            <a:endParaRPr lang="mk-MK"/>
          </a:p>
        </p:txBody>
      </p:sp>
      <p:sp>
        <p:nvSpPr>
          <p:cNvPr id="5" name="Footer Placeholder 4"/>
          <p:cNvSpPr>
            <a:spLocks noGrp="1"/>
          </p:cNvSpPr>
          <p:nvPr>
            <p:ph type="ftr" sz="quarter" idx="11"/>
          </p:nvPr>
        </p:nvSpPr>
        <p:spPr/>
        <p:txBody>
          <a:bodyPr/>
          <a:lstStyle/>
          <a:p>
            <a:endParaRPr lang="mk-MK"/>
          </a:p>
        </p:txBody>
      </p:sp>
      <p:sp>
        <p:nvSpPr>
          <p:cNvPr id="6" name="Slide Number Placeholder 5"/>
          <p:cNvSpPr>
            <a:spLocks noGrp="1"/>
          </p:cNvSpPr>
          <p:nvPr>
            <p:ph type="sldNum" sz="quarter" idx="12"/>
          </p:nvPr>
        </p:nvSpPr>
        <p:spPr/>
        <p:txBody>
          <a:bodyPr/>
          <a:lstStyle/>
          <a:p>
            <a:fld id="{7E772534-566C-43B3-BC3B-E5DAD42F372A}" type="slidenum">
              <a:rPr lang="mk-MK" smtClean="0"/>
              <a:pPr/>
              <a:t>‹#›</a:t>
            </a:fld>
            <a:endParaRPr lang="mk-M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B403208A-658B-4DBF-86E9-C02C1663C1E8}" type="datetimeFigureOut">
              <a:rPr lang="mk-MK" smtClean="0"/>
              <a:pPr/>
              <a:t>27.11.2012</a:t>
            </a:fld>
            <a:endParaRPr lang="mk-MK"/>
          </a:p>
        </p:txBody>
      </p:sp>
      <p:sp>
        <p:nvSpPr>
          <p:cNvPr id="6" name="Footer Placeholder 5"/>
          <p:cNvSpPr>
            <a:spLocks noGrp="1"/>
          </p:cNvSpPr>
          <p:nvPr>
            <p:ph type="ftr" sz="quarter" idx="11"/>
          </p:nvPr>
        </p:nvSpPr>
        <p:spPr/>
        <p:txBody>
          <a:bodyPr/>
          <a:lstStyle/>
          <a:p>
            <a:endParaRPr lang="mk-MK"/>
          </a:p>
        </p:txBody>
      </p:sp>
      <p:sp>
        <p:nvSpPr>
          <p:cNvPr id="7" name="Slide Number Placeholder 6"/>
          <p:cNvSpPr>
            <a:spLocks noGrp="1"/>
          </p:cNvSpPr>
          <p:nvPr>
            <p:ph type="sldNum" sz="quarter" idx="12"/>
          </p:nvPr>
        </p:nvSpPr>
        <p:spPr/>
        <p:txBody>
          <a:bodyPr/>
          <a:lstStyle/>
          <a:p>
            <a:fld id="{7E772534-566C-43B3-BC3B-E5DAD42F372A}" type="slidenum">
              <a:rPr lang="mk-MK" smtClean="0"/>
              <a:pPr/>
              <a:t>‹#›</a:t>
            </a:fld>
            <a:endParaRPr lang="mk-MK"/>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B403208A-658B-4DBF-86E9-C02C1663C1E8}" type="datetimeFigureOut">
              <a:rPr lang="mk-MK" smtClean="0"/>
              <a:pPr/>
              <a:t>27.11.2012</a:t>
            </a:fld>
            <a:endParaRPr lang="mk-MK"/>
          </a:p>
        </p:txBody>
      </p:sp>
      <p:sp>
        <p:nvSpPr>
          <p:cNvPr id="8" name="Footer Placeholder 7"/>
          <p:cNvSpPr>
            <a:spLocks noGrp="1"/>
          </p:cNvSpPr>
          <p:nvPr>
            <p:ph type="ftr" sz="quarter" idx="11"/>
          </p:nvPr>
        </p:nvSpPr>
        <p:spPr/>
        <p:txBody>
          <a:bodyPr/>
          <a:lstStyle/>
          <a:p>
            <a:endParaRPr lang="mk-MK"/>
          </a:p>
        </p:txBody>
      </p:sp>
      <p:sp>
        <p:nvSpPr>
          <p:cNvPr id="9" name="Slide Number Placeholder 8"/>
          <p:cNvSpPr>
            <a:spLocks noGrp="1"/>
          </p:cNvSpPr>
          <p:nvPr>
            <p:ph type="sldNum" sz="quarter" idx="12"/>
          </p:nvPr>
        </p:nvSpPr>
        <p:spPr/>
        <p:txBody>
          <a:bodyPr/>
          <a:lstStyle/>
          <a:p>
            <a:fld id="{7E772534-566C-43B3-BC3B-E5DAD42F372A}" type="slidenum">
              <a:rPr lang="mk-MK" smtClean="0"/>
              <a:pPr/>
              <a:t>‹#›</a:t>
            </a:fld>
            <a:endParaRPr lang="mk-MK"/>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03208A-658B-4DBF-86E9-C02C1663C1E8}" type="datetimeFigureOut">
              <a:rPr lang="mk-MK" smtClean="0"/>
              <a:pPr/>
              <a:t>27.11.2012</a:t>
            </a:fld>
            <a:endParaRPr lang="mk-MK"/>
          </a:p>
        </p:txBody>
      </p:sp>
      <p:sp>
        <p:nvSpPr>
          <p:cNvPr id="4" name="Footer Placeholder 3"/>
          <p:cNvSpPr>
            <a:spLocks noGrp="1"/>
          </p:cNvSpPr>
          <p:nvPr>
            <p:ph type="ftr" sz="quarter" idx="11"/>
          </p:nvPr>
        </p:nvSpPr>
        <p:spPr/>
        <p:txBody>
          <a:bodyPr/>
          <a:lstStyle/>
          <a:p>
            <a:endParaRPr lang="mk-MK"/>
          </a:p>
        </p:txBody>
      </p:sp>
      <p:sp>
        <p:nvSpPr>
          <p:cNvPr id="5" name="Slide Number Placeholder 4"/>
          <p:cNvSpPr>
            <a:spLocks noGrp="1"/>
          </p:cNvSpPr>
          <p:nvPr>
            <p:ph type="sldNum" sz="quarter" idx="12"/>
          </p:nvPr>
        </p:nvSpPr>
        <p:spPr/>
        <p:txBody>
          <a:bodyPr/>
          <a:lstStyle/>
          <a:p>
            <a:fld id="{7E772534-566C-43B3-BC3B-E5DAD42F372A}" type="slidenum">
              <a:rPr lang="mk-MK" smtClean="0"/>
              <a:pPr/>
              <a:t>‹#›</a:t>
            </a:fld>
            <a:endParaRPr lang="mk-M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3208A-658B-4DBF-86E9-C02C1663C1E8}" type="datetimeFigureOut">
              <a:rPr lang="mk-MK" smtClean="0"/>
              <a:pPr/>
              <a:t>27.11.2012</a:t>
            </a:fld>
            <a:endParaRPr lang="mk-MK"/>
          </a:p>
        </p:txBody>
      </p:sp>
      <p:sp>
        <p:nvSpPr>
          <p:cNvPr id="3" name="Footer Placeholder 2"/>
          <p:cNvSpPr>
            <a:spLocks noGrp="1"/>
          </p:cNvSpPr>
          <p:nvPr>
            <p:ph type="ftr" sz="quarter" idx="11"/>
          </p:nvPr>
        </p:nvSpPr>
        <p:spPr/>
        <p:txBody>
          <a:bodyPr/>
          <a:lstStyle/>
          <a:p>
            <a:endParaRPr lang="mk-MK"/>
          </a:p>
        </p:txBody>
      </p:sp>
      <p:sp>
        <p:nvSpPr>
          <p:cNvPr id="4" name="Slide Number Placeholder 3"/>
          <p:cNvSpPr>
            <a:spLocks noGrp="1"/>
          </p:cNvSpPr>
          <p:nvPr>
            <p:ph type="sldNum" sz="quarter" idx="12"/>
          </p:nvPr>
        </p:nvSpPr>
        <p:spPr/>
        <p:txBody>
          <a:bodyPr/>
          <a:lstStyle/>
          <a:p>
            <a:fld id="{7E772534-566C-43B3-BC3B-E5DAD42F372A}" type="slidenum">
              <a:rPr lang="mk-MK" smtClean="0"/>
              <a:pPr/>
              <a:t>‹#›</a:t>
            </a:fld>
            <a:endParaRPr lang="mk-M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B403208A-658B-4DBF-86E9-C02C1663C1E8}" type="datetimeFigureOut">
              <a:rPr lang="mk-MK" smtClean="0"/>
              <a:pPr/>
              <a:t>27.11.2012</a:t>
            </a:fld>
            <a:endParaRPr lang="mk-MK"/>
          </a:p>
        </p:txBody>
      </p:sp>
      <p:sp>
        <p:nvSpPr>
          <p:cNvPr id="6" name="Footer Placeholder 5"/>
          <p:cNvSpPr>
            <a:spLocks noGrp="1"/>
          </p:cNvSpPr>
          <p:nvPr>
            <p:ph type="ftr" sz="quarter" idx="11"/>
          </p:nvPr>
        </p:nvSpPr>
        <p:spPr>
          <a:xfrm rot="-60000">
            <a:off x="914554" y="5829261"/>
            <a:ext cx="3522607" cy="365125"/>
          </a:xfrm>
        </p:spPr>
        <p:txBody>
          <a:bodyPr/>
          <a:lstStyle/>
          <a:p>
            <a:endParaRPr lang="mk-MK"/>
          </a:p>
        </p:txBody>
      </p:sp>
      <p:sp>
        <p:nvSpPr>
          <p:cNvPr id="7" name="Slide Number Placeholder 6"/>
          <p:cNvSpPr>
            <a:spLocks noGrp="1"/>
          </p:cNvSpPr>
          <p:nvPr>
            <p:ph type="sldNum" sz="quarter" idx="12"/>
          </p:nvPr>
        </p:nvSpPr>
        <p:spPr>
          <a:xfrm rot="60000">
            <a:off x="7557313" y="5896961"/>
            <a:ext cx="554023" cy="365125"/>
          </a:xfrm>
        </p:spPr>
        <p:txBody>
          <a:bodyPr/>
          <a:lstStyle/>
          <a:p>
            <a:fld id="{7E772534-566C-43B3-BC3B-E5DAD42F372A}" type="slidenum">
              <a:rPr lang="mk-MK" smtClean="0"/>
              <a:pPr/>
              <a:t>‹#›</a:t>
            </a:fld>
            <a:endParaRPr lang="mk-M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B403208A-658B-4DBF-86E9-C02C1663C1E8}" type="datetimeFigureOut">
              <a:rPr lang="mk-MK" smtClean="0"/>
              <a:pPr/>
              <a:t>27.11.2012</a:t>
            </a:fld>
            <a:endParaRPr lang="mk-MK"/>
          </a:p>
        </p:txBody>
      </p:sp>
      <p:sp>
        <p:nvSpPr>
          <p:cNvPr id="6" name="Footer Placeholder 5"/>
          <p:cNvSpPr>
            <a:spLocks noGrp="1"/>
          </p:cNvSpPr>
          <p:nvPr>
            <p:ph type="ftr" sz="quarter" idx="11"/>
          </p:nvPr>
        </p:nvSpPr>
        <p:spPr>
          <a:xfrm rot="-60000">
            <a:off x="914569" y="5831037"/>
            <a:ext cx="3319043" cy="365125"/>
          </a:xfrm>
        </p:spPr>
        <p:txBody>
          <a:bodyPr/>
          <a:lstStyle/>
          <a:p>
            <a:endParaRPr lang="mk-MK"/>
          </a:p>
        </p:txBody>
      </p:sp>
      <p:sp>
        <p:nvSpPr>
          <p:cNvPr id="7" name="Slide Number Placeholder 6"/>
          <p:cNvSpPr>
            <a:spLocks noGrp="1"/>
          </p:cNvSpPr>
          <p:nvPr>
            <p:ph type="sldNum" sz="quarter" idx="12"/>
          </p:nvPr>
        </p:nvSpPr>
        <p:spPr>
          <a:xfrm rot="60000">
            <a:off x="7562089" y="5900026"/>
            <a:ext cx="554023" cy="365125"/>
          </a:xfrm>
        </p:spPr>
        <p:txBody>
          <a:bodyPr/>
          <a:lstStyle/>
          <a:p>
            <a:fld id="{7E772534-566C-43B3-BC3B-E5DAD42F372A}" type="slidenum">
              <a:rPr lang="mk-MK" smtClean="0"/>
              <a:pPr/>
              <a:t>‹#›</a:t>
            </a:fld>
            <a:endParaRPr lang="mk-M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403208A-658B-4DBF-86E9-C02C1663C1E8}" type="datetimeFigureOut">
              <a:rPr lang="mk-MK" smtClean="0"/>
              <a:pPr/>
              <a:t>27.11.2012</a:t>
            </a:fld>
            <a:endParaRPr lang="mk-MK"/>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mk-MK"/>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7E772534-566C-43B3-BC3B-E5DAD42F372A}" type="slidenum">
              <a:rPr lang="mk-MK" smtClean="0"/>
              <a:pPr/>
              <a:t>‹#›</a:t>
            </a:fld>
            <a:endParaRPr lang="mk-MK"/>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3648" y="1794935"/>
            <a:ext cx="6336704" cy="1828090"/>
          </a:xfrm>
        </p:spPr>
        <p:txBody>
          <a:bodyPr>
            <a:normAutofit fontScale="90000"/>
          </a:bodyPr>
          <a:lstStyle/>
          <a:p>
            <a:r>
              <a:rPr lang="en-US" dirty="0" smtClean="0">
                <a:effectLst>
                  <a:outerShdw blurRad="38100" dist="38100" dir="2700000" algn="tl">
                    <a:srgbClr val="000000">
                      <a:alpha val="43137"/>
                    </a:srgbClr>
                  </a:outerShdw>
                </a:effectLst>
              </a:rPr>
              <a:t>The teaching profession in Macedonia</a:t>
            </a:r>
            <a:endParaRPr lang="mk-MK"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691680" y="3933056"/>
            <a:ext cx="5712179" cy="1152128"/>
          </a:xfrm>
        </p:spPr>
        <p:txBody>
          <a:bodyPr>
            <a:normAutofit/>
          </a:bodyPr>
          <a:lstStyle/>
          <a:p>
            <a:r>
              <a:rPr lang="en-US" sz="2400" dirty="0" smtClean="0"/>
              <a:t>Natasa </a:t>
            </a:r>
            <a:r>
              <a:rPr lang="en-US" sz="2400" dirty="0" err="1" smtClean="0"/>
              <a:t>Angjeleska</a:t>
            </a:r>
            <a:endParaRPr lang="en-US" sz="2400" dirty="0" smtClean="0"/>
          </a:p>
          <a:p>
            <a:r>
              <a:rPr lang="en-US" sz="1700" dirty="0" smtClean="0"/>
              <a:t>Education and Youth Program’s coordinator</a:t>
            </a:r>
          </a:p>
          <a:p>
            <a:r>
              <a:rPr lang="en-US" sz="1700" dirty="0" smtClean="0"/>
              <a:t>Foundation Open Society Macedonia</a:t>
            </a:r>
            <a:endParaRPr lang="mk-MK" sz="1700" dirty="0"/>
          </a:p>
        </p:txBody>
      </p:sp>
      <p:pic>
        <p:nvPicPr>
          <p:cNvPr id="4" name="Picture 3"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1052736"/>
            <a:ext cx="2095500" cy="714375"/>
          </a:xfrm>
          <a:prstGeom prst="rect">
            <a:avLst/>
          </a:prstGeom>
          <a:noFill/>
          <a:ln>
            <a:noFill/>
          </a:ln>
        </p:spPr>
      </p:pic>
    </p:spTree>
    <p:extLst>
      <p:ext uri="{BB962C8B-B14F-4D97-AF65-F5344CB8AC3E}">
        <p14:creationId xmlns:p14="http://schemas.microsoft.com/office/powerpoint/2010/main" val="34358975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sert.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76640"/>
          </a:xfrm>
        </p:spPr>
        <p:txBody>
          <a:bodyPr>
            <a:normAutofit fontScale="90000"/>
          </a:bodyPr>
          <a:lstStyle/>
          <a:p>
            <a:r>
              <a:rPr lang="en-US" sz="3600" dirty="0" smtClean="0">
                <a:effectLst>
                  <a:outerShdw blurRad="38100" dist="38100" dir="2700000" algn="tl">
                    <a:srgbClr val="000000">
                      <a:alpha val="43137"/>
                    </a:srgbClr>
                  </a:outerShdw>
                </a:effectLst>
              </a:rPr>
              <a:t>Trends in teaching profession</a:t>
            </a:r>
            <a:endParaRPr lang="mk-MK" sz="3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755576" y="1124744"/>
            <a:ext cx="7488832" cy="5343872"/>
          </a:xfrm>
        </p:spPr>
        <p:txBody>
          <a:bodyPr>
            <a:noAutofit/>
          </a:bodyPr>
          <a:lstStyle/>
          <a:p>
            <a:pPr algn="just"/>
            <a:r>
              <a:rPr lang="mk-MK" dirty="0" smtClean="0">
                <a:latin typeface="+mj-lt"/>
              </a:rPr>
              <a:t>It is very apparent that the conditions of service experienced by teachers – their salaries, workload, job security as well as the types of support available to teachers – play a crucial role in determining whether or not an educational system experiences teacher shortages or oversupply. </a:t>
            </a:r>
            <a:endParaRPr lang="en-US" dirty="0" smtClean="0">
              <a:latin typeface="+mj-lt"/>
            </a:endParaRPr>
          </a:p>
          <a:p>
            <a:pPr algn="just"/>
            <a:r>
              <a:rPr lang="mk-MK" dirty="0" smtClean="0">
                <a:latin typeface="+mj-lt"/>
              </a:rPr>
              <a:t>In a context of reduced job security</a:t>
            </a:r>
            <a:r>
              <a:rPr lang="en-US" dirty="0" smtClean="0">
                <a:latin typeface="+mj-lt"/>
              </a:rPr>
              <a:t>,</a:t>
            </a:r>
            <a:r>
              <a:rPr lang="mk-MK" dirty="0" smtClean="0">
                <a:latin typeface="+mj-lt"/>
              </a:rPr>
              <a:t> a stable level of </a:t>
            </a:r>
            <a:r>
              <a:rPr lang="en-US" dirty="0" smtClean="0">
                <a:latin typeface="+mj-lt"/>
              </a:rPr>
              <a:t>quality </a:t>
            </a:r>
            <a:r>
              <a:rPr lang="mk-MK" dirty="0" smtClean="0">
                <a:latin typeface="+mj-lt"/>
              </a:rPr>
              <a:t>teacher supply cannot be taken for granted. Policy measures are necessary to ensure that sufficient numbers of candidates are motivated not only to enter teacher training but also to take up jobs as teachers and to stay in the profession</a:t>
            </a:r>
            <a:r>
              <a:rPr lang="en-US" dirty="0" smtClean="0">
                <a:latin typeface="+mj-lt"/>
              </a:rPr>
              <a:t> with proper support offered to them</a:t>
            </a:r>
            <a:r>
              <a:rPr lang="mk-MK" dirty="0" smtClean="0">
                <a:latin typeface="+mj-lt"/>
              </a:rPr>
              <a:t>. </a:t>
            </a:r>
          </a:p>
          <a:p>
            <a:pPr algn="just"/>
            <a:endParaRPr lang="en-US" sz="3200" dirty="0" smtClean="0"/>
          </a:p>
        </p:txBody>
      </p:sp>
      <p:sp>
        <p:nvSpPr>
          <p:cNvPr id="4" name="Footer Placeholder 3"/>
          <p:cNvSpPr>
            <a:spLocks noGrp="1"/>
          </p:cNvSpPr>
          <p:nvPr>
            <p:ph type="ftr" sz="quarter" idx="11"/>
          </p:nvPr>
        </p:nvSpPr>
        <p:spPr>
          <a:xfrm>
            <a:off x="1187624" y="6356350"/>
            <a:ext cx="6768752" cy="365125"/>
          </a:xfrm>
        </p:spPr>
        <p:txBody>
          <a:bodyPr/>
          <a:lstStyle/>
          <a:p>
            <a:r>
              <a:rPr lang="en-US" smtClean="0"/>
              <a:t>Natasa Angjeleska, Teacher training and quality support in the induction period of a trainee teacher</a:t>
            </a:r>
            <a:endParaRPr lang="mk-MK" dirty="0"/>
          </a:p>
        </p:txBody>
      </p:sp>
      <p:pic>
        <p:nvPicPr>
          <p:cNvPr id="5" name="Picture 4"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6093296"/>
            <a:ext cx="1087388" cy="354335"/>
          </a:xfrm>
          <a:prstGeom prst="rect">
            <a:avLst/>
          </a:prstGeom>
          <a:noFill/>
          <a:ln>
            <a:noFill/>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379169"/>
          </a:xfrm>
        </p:spPr>
        <p:txBody>
          <a:bodyPr>
            <a:noAutofit/>
          </a:bodyPr>
          <a:lstStyle/>
          <a:p>
            <a:r>
              <a:rPr lang="en-US" sz="3200" dirty="0" smtClean="0">
                <a:effectLst>
                  <a:outerShdw blurRad="38100" dist="38100" dir="2700000" algn="tl">
                    <a:srgbClr val="000000">
                      <a:alpha val="43137"/>
                    </a:srgbClr>
                  </a:outerShdw>
                </a:effectLst>
              </a:rPr>
              <a:t>Response to challenges?</a:t>
            </a:r>
            <a:endParaRPr lang="mk-MK" sz="32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99592" y="1340768"/>
            <a:ext cx="7416824" cy="4752528"/>
          </a:xfrm>
        </p:spPr>
        <p:txBody>
          <a:bodyPr>
            <a:noAutofit/>
          </a:bodyPr>
          <a:lstStyle/>
          <a:p>
            <a:pPr algn="just"/>
            <a:r>
              <a:rPr lang="en-US" dirty="0" smtClean="0">
                <a:latin typeface="+mj-lt"/>
              </a:rPr>
              <a:t>In Macedonia t</a:t>
            </a:r>
            <a:r>
              <a:rPr lang="mk-MK" dirty="0" smtClean="0">
                <a:latin typeface="+mj-lt"/>
              </a:rPr>
              <a:t>he reform of teacher training has never been a priority on the education policy agenda. </a:t>
            </a:r>
            <a:endParaRPr lang="en-US" dirty="0" smtClean="0">
              <a:latin typeface="+mj-lt"/>
            </a:endParaRPr>
          </a:p>
          <a:p>
            <a:pPr algn="just"/>
            <a:r>
              <a:rPr lang="mk-MK" dirty="0" smtClean="0">
                <a:latin typeface="+mj-lt"/>
              </a:rPr>
              <a:t>Besides the efforts for curricula reform in line with the Bologna principles undertaken with foreign aid and the TEMPUS programme, the</a:t>
            </a:r>
            <a:r>
              <a:rPr lang="en-US" dirty="0" smtClean="0">
                <a:latin typeface="+mj-lt"/>
              </a:rPr>
              <a:t>  </a:t>
            </a:r>
            <a:r>
              <a:rPr lang="mk-MK" dirty="0" smtClean="0">
                <a:latin typeface="+mj-lt"/>
              </a:rPr>
              <a:t>general observation is that the quality of pre-service teacher training education is low and not adapted to the new competence requirements. </a:t>
            </a:r>
            <a:endParaRPr lang="en-US" dirty="0" smtClean="0">
              <a:latin typeface="+mj-lt"/>
            </a:endParaRPr>
          </a:p>
          <a:p>
            <a:pPr algn="just"/>
            <a:r>
              <a:rPr lang="mk-MK" dirty="0" smtClean="0">
                <a:latin typeface="+mj-lt"/>
              </a:rPr>
              <a:t>Insufficient and inadequate practice at the university produce lower quality of (future) teachers, perpetuating low quality of teaching instruction in the formal school education system. </a:t>
            </a:r>
            <a:endParaRPr lang="en-US" dirty="0" smtClean="0">
              <a:latin typeface="+mj-lt"/>
            </a:endParaRPr>
          </a:p>
        </p:txBody>
      </p:sp>
      <p:pic>
        <p:nvPicPr>
          <p:cNvPr id="5" name="Picture 4"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5949280"/>
            <a:ext cx="1087388" cy="354335"/>
          </a:xfrm>
          <a:prstGeom prst="rect">
            <a:avLst/>
          </a:prstGeom>
          <a:noFill/>
          <a:ln>
            <a:noFill/>
          </a:ln>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379169"/>
          </a:xfrm>
        </p:spPr>
        <p:txBody>
          <a:bodyPr>
            <a:noAutofit/>
          </a:bodyPr>
          <a:lstStyle/>
          <a:p>
            <a:r>
              <a:rPr lang="en-US" sz="3200" dirty="0" smtClean="0">
                <a:effectLst>
                  <a:outerShdw blurRad="38100" dist="38100" dir="2700000" algn="tl">
                    <a:srgbClr val="000000">
                      <a:alpha val="43137"/>
                    </a:srgbClr>
                  </a:outerShdw>
                </a:effectLst>
              </a:rPr>
              <a:t>Response to challenges?</a:t>
            </a:r>
            <a:endParaRPr lang="mk-MK" sz="32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99592" y="1340768"/>
            <a:ext cx="7416824" cy="4752528"/>
          </a:xfrm>
        </p:spPr>
        <p:txBody>
          <a:bodyPr>
            <a:noAutofit/>
          </a:bodyPr>
          <a:lstStyle/>
          <a:p>
            <a:pPr algn="just"/>
            <a:r>
              <a:rPr lang="mk-MK" sz="2800" dirty="0" smtClean="0">
                <a:latin typeface="+mj-lt"/>
              </a:rPr>
              <a:t>The general policy framework for teacher training and professional development is threatened by the lack of state funds causing serious impediments to consistent policy implementation by the schools, coupled by huge disparities in the implementation of education decentralization. </a:t>
            </a:r>
            <a:endParaRPr lang="en-US" sz="2800" dirty="0" smtClean="0">
              <a:latin typeface="+mj-lt"/>
            </a:endParaRPr>
          </a:p>
          <a:p>
            <a:pPr algn="just"/>
            <a:r>
              <a:rPr lang="mk-MK" sz="2800" dirty="0" smtClean="0">
                <a:latin typeface="+mj-lt"/>
              </a:rPr>
              <a:t>However, the effects on improving teaching practice and student performance have not been assessed yet, thus perceived as limited.</a:t>
            </a:r>
            <a:endParaRPr lang="mk-MK" sz="2800" dirty="0">
              <a:latin typeface="+mj-lt"/>
            </a:endParaRPr>
          </a:p>
        </p:txBody>
      </p:sp>
      <p:pic>
        <p:nvPicPr>
          <p:cNvPr id="5" name="Picture 4"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5882977"/>
            <a:ext cx="1087388" cy="354335"/>
          </a:xfrm>
          <a:prstGeom prst="rect">
            <a:avLst/>
          </a:prstGeom>
          <a:noFill/>
          <a:ln>
            <a:noFill/>
          </a:ln>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60000">
            <a:off x="1134659" y="1314134"/>
            <a:ext cx="3032984" cy="2208722"/>
          </a:xfrm>
        </p:spPr>
        <p:txBody>
          <a:bodyPr>
            <a:noAutofit/>
          </a:bodyPr>
          <a:lstStyle/>
          <a:p>
            <a:r>
              <a:rPr lang="en-US" sz="1800" dirty="0"/>
              <a:t>In Macedonia in the school year 2011/2012 the number of teachers in primary education was </a:t>
            </a:r>
            <a:r>
              <a:rPr lang="en-US" sz="1800" dirty="0" smtClean="0"/>
              <a:t>17444</a:t>
            </a:r>
            <a:endParaRPr lang="mk-MK" sz="1800" dirty="0"/>
          </a:p>
        </p:txBody>
      </p:sp>
      <p:sp>
        <p:nvSpPr>
          <p:cNvPr id="3" name="Content Placeholder 2"/>
          <p:cNvSpPr>
            <a:spLocks noGrp="1"/>
          </p:cNvSpPr>
          <p:nvPr>
            <p:ph idx="1"/>
          </p:nvPr>
        </p:nvSpPr>
        <p:spPr/>
        <p:txBody>
          <a:bodyPr>
            <a:normAutofit fontScale="92500" lnSpcReduction="10000"/>
          </a:bodyPr>
          <a:lstStyle/>
          <a:p>
            <a:r>
              <a:rPr lang="en-US" dirty="0" smtClean="0">
                <a:latin typeface="+mj-lt"/>
              </a:rPr>
              <a:t>The number of students at all State and private Universities and Higher education institutions is </a:t>
            </a:r>
            <a:r>
              <a:rPr lang="en-US" b="1" dirty="0" smtClean="0">
                <a:latin typeface="+mj-lt"/>
              </a:rPr>
              <a:t>58747</a:t>
            </a:r>
            <a:r>
              <a:rPr lang="en-US" dirty="0" smtClean="0">
                <a:latin typeface="+mj-lt"/>
              </a:rPr>
              <a:t>, and 18152 are enrolled in the first year of study!!!</a:t>
            </a:r>
          </a:p>
          <a:p>
            <a:r>
              <a:rPr lang="en-US" dirty="0" smtClean="0">
                <a:latin typeface="+mj-lt"/>
              </a:rPr>
              <a:t>Just for illustration: among them </a:t>
            </a:r>
            <a:r>
              <a:rPr lang="en-US" dirty="0" smtClean="0">
                <a:effectLst>
                  <a:outerShdw blurRad="38100" dist="38100" dir="2700000" algn="tl">
                    <a:srgbClr val="000000">
                      <a:alpha val="43137"/>
                    </a:srgbClr>
                  </a:outerShdw>
                </a:effectLst>
                <a:latin typeface="+mj-lt"/>
              </a:rPr>
              <a:t>2344</a:t>
            </a:r>
            <a:r>
              <a:rPr lang="en-US" dirty="0" smtClean="0">
                <a:latin typeface="+mj-lt"/>
              </a:rPr>
              <a:t> students study at Pedagogical Faculties, and 392 are freshmen/</a:t>
            </a:r>
            <a:r>
              <a:rPr lang="en-US" dirty="0" err="1" smtClean="0">
                <a:latin typeface="+mj-lt"/>
              </a:rPr>
              <a:t>freshwomen</a:t>
            </a:r>
            <a:r>
              <a:rPr lang="en-US" dirty="0" smtClean="0">
                <a:latin typeface="+mj-lt"/>
              </a:rPr>
              <a:t>!</a:t>
            </a:r>
            <a:endParaRPr lang="mk-MK" dirty="0">
              <a:latin typeface="+mj-lt"/>
            </a:endParaRPr>
          </a:p>
        </p:txBody>
      </p:sp>
      <p:sp>
        <p:nvSpPr>
          <p:cNvPr id="4" name="Text Placeholder 3"/>
          <p:cNvSpPr>
            <a:spLocks noGrp="1"/>
          </p:cNvSpPr>
          <p:nvPr>
            <p:ph type="body" sz="half" idx="2"/>
          </p:nvPr>
        </p:nvSpPr>
        <p:spPr/>
        <p:txBody>
          <a:bodyPr>
            <a:normAutofit lnSpcReduction="10000"/>
          </a:bodyPr>
          <a:lstStyle/>
          <a:p>
            <a:r>
              <a:rPr lang="en-US" sz="1800" dirty="0" smtClean="0">
                <a:latin typeface="+mj-lt"/>
              </a:rPr>
              <a:t>The number of teachers in secondary schools was 7379</a:t>
            </a:r>
          </a:p>
          <a:p>
            <a:r>
              <a:rPr lang="en-US" sz="1800" dirty="0" smtClean="0">
                <a:latin typeface="+mj-lt"/>
              </a:rPr>
              <a:t>Or total number of teachers: </a:t>
            </a:r>
            <a:r>
              <a:rPr lang="en-US" sz="1800" b="1" dirty="0" smtClean="0">
                <a:latin typeface="+mj-lt"/>
              </a:rPr>
              <a:t>24823</a:t>
            </a:r>
          </a:p>
          <a:p>
            <a:r>
              <a:rPr lang="en-US" sz="1800" dirty="0" smtClean="0">
                <a:latin typeface="+mj-lt"/>
              </a:rPr>
              <a:t>according </a:t>
            </a:r>
            <a:r>
              <a:rPr lang="en-US" sz="1800" dirty="0">
                <a:latin typeface="+mj-lt"/>
              </a:rPr>
              <a:t>to the Statistical Office’s annual report for 2012.</a:t>
            </a:r>
            <a:endParaRPr lang="mk-MK" sz="1800" dirty="0">
              <a:latin typeface="+mj-lt"/>
            </a:endParaRPr>
          </a:p>
          <a:p>
            <a:endParaRPr lang="mk-MK" dirty="0"/>
          </a:p>
        </p:txBody>
      </p:sp>
      <p:pic>
        <p:nvPicPr>
          <p:cNvPr id="5" name="Picture 4"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5661248"/>
            <a:ext cx="1087388" cy="354335"/>
          </a:xfrm>
          <a:prstGeom prst="rect">
            <a:avLst/>
          </a:prstGeom>
          <a:noFill/>
          <a:ln>
            <a:noFill/>
          </a:ln>
        </p:spPr>
      </p:pic>
    </p:spTree>
    <p:extLst>
      <p:ext uri="{BB962C8B-B14F-4D97-AF65-F5344CB8AC3E}">
        <p14:creationId xmlns:p14="http://schemas.microsoft.com/office/powerpoint/2010/main" val="851314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1052736"/>
            <a:ext cx="6254044" cy="4608512"/>
          </a:xfrm>
        </p:spPr>
        <p:txBody>
          <a:bodyPr>
            <a:noAutofit/>
          </a:bodyPr>
          <a:lstStyle/>
          <a:p>
            <a:r>
              <a:rPr lang="en-US" sz="2800" dirty="0" smtClean="0"/>
              <a:t>Development of </a:t>
            </a:r>
            <a:br>
              <a:rPr lang="en-US" sz="2800" dirty="0" smtClean="0"/>
            </a:br>
            <a:r>
              <a:rPr lang="en-US" sz="2800" dirty="0" smtClean="0"/>
              <a:t>Teacher Education in Macedonia:</a:t>
            </a:r>
            <a:br>
              <a:rPr lang="en-US" sz="2800" dirty="0" smtClean="0"/>
            </a:br>
            <a:r>
              <a:rPr lang="mk-MK" sz="2800" dirty="0" smtClean="0"/>
              <a:t/>
            </a:r>
            <a:br>
              <a:rPr lang="mk-MK" sz="2800" dirty="0" smtClean="0"/>
            </a:br>
            <a:r>
              <a:rPr lang="en-US" sz="2800" dirty="0" smtClean="0"/>
              <a:t>Secondary schools for teachers</a:t>
            </a:r>
            <a:r>
              <a:rPr lang="mk-MK" sz="2800" dirty="0" smtClean="0"/>
              <a:t/>
            </a:r>
            <a:br>
              <a:rPr lang="mk-MK" sz="2800" dirty="0" smtClean="0"/>
            </a:br>
            <a:r>
              <a:rPr lang="en-US" sz="2800" dirty="0" smtClean="0"/>
              <a:t>↓</a:t>
            </a:r>
            <a:r>
              <a:rPr lang="mk-MK" sz="2800" dirty="0" smtClean="0"/>
              <a:t/>
            </a:r>
            <a:br>
              <a:rPr lang="mk-MK" sz="2800" dirty="0" smtClean="0"/>
            </a:br>
            <a:r>
              <a:rPr lang="en-US" sz="2800" dirty="0" smtClean="0"/>
              <a:t>Advanced school for teachers </a:t>
            </a:r>
            <a:r>
              <a:rPr lang="mk-MK" sz="2800" dirty="0" smtClean="0"/>
              <a:t/>
            </a:r>
            <a:br>
              <a:rPr lang="mk-MK" sz="2800" dirty="0" smtClean="0"/>
            </a:br>
            <a:r>
              <a:rPr lang="en-US" sz="2800" dirty="0" smtClean="0"/>
              <a:t>(two-year postsecondary colleges)</a:t>
            </a:r>
            <a:r>
              <a:rPr lang="mk-MK" sz="2800" dirty="0" smtClean="0"/>
              <a:t/>
            </a:r>
            <a:br>
              <a:rPr lang="mk-MK" sz="2800" dirty="0" smtClean="0"/>
            </a:br>
            <a:r>
              <a:rPr lang="en-US" sz="2800" dirty="0" smtClean="0"/>
              <a:t>↓</a:t>
            </a:r>
            <a:r>
              <a:rPr lang="mk-MK" sz="2800" dirty="0" smtClean="0"/>
              <a:t/>
            </a:r>
            <a:br>
              <a:rPr lang="mk-MK" sz="2800" dirty="0" smtClean="0"/>
            </a:br>
            <a:r>
              <a:rPr lang="en-US" sz="2800" dirty="0" smtClean="0"/>
              <a:t>Pedagogical Academies</a:t>
            </a:r>
            <a:r>
              <a:rPr lang="mk-MK" sz="2800" dirty="0" smtClean="0"/>
              <a:t/>
            </a:r>
            <a:br>
              <a:rPr lang="mk-MK" sz="2800" dirty="0" smtClean="0"/>
            </a:br>
            <a:r>
              <a:rPr lang="en-US" sz="2800" dirty="0" smtClean="0"/>
              <a:t>↓</a:t>
            </a:r>
            <a:r>
              <a:rPr lang="mk-MK" sz="2800" dirty="0" smtClean="0"/>
              <a:t/>
            </a:r>
            <a:br>
              <a:rPr lang="mk-MK" sz="2800" dirty="0" smtClean="0"/>
            </a:br>
            <a:r>
              <a:rPr lang="en-US" sz="2800" dirty="0" smtClean="0"/>
              <a:t>Teacher Faculties/Pedagogical Faculties</a:t>
            </a:r>
            <a:r>
              <a:rPr lang="mk-MK" sz="2800" dirty="0" smtClean="0"/>
              <a:t/>
            </a:r>
            <a:br>
              <a:rPr lang="mk-MK" sz="2800" dirty="0" smtClean="0"/>
            </a:br>
            <a:endParaRPr lang="mk-MK" sz="2800" dirty="0"/>
          </a:p>
        </p:txBody>
      </p:sp>
      <p:sp>
        <p:nvSpPr>
          <p:cNvPr id="3" name="Text Placeholder 2"/>
          <p:cNvSpPr>
            <a:spLocks noGrp="1"/>
          </p:cNvSpPr>
          <p:nvPr>
            <p:ph type="body" idx="1"/>
          </p:nvPr>
        </p:nvSpPr>
        <p:spPr>
          <a:xfrm>
            <a:off x="1403648" y="5733256"/>
            <a:ext cx="6231467" cy="165685"/>
          </a:xfrm>
        </p:spPr>
        <p:txBody>
          <a:bodyPr>
            <a:normAutofit fontScale="25000" lnSpcReduction="20000"/>
          </a:bodyPr>
          <a:lstStyle/>
          <a:p>
            <a:endParaRPr lang="mk-MK" dirty="0"/>
          </a:p>
        </p:txBody>
      </p:sp>
      <p:pic>
        <p:nvPicPr>
          <p:cNvPr id="4" name="Picture 3"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5661248"/>
            <a:ext cx="1087388" cy="354335"/>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451178"/>
          </a:xfrm>
        </p:spPr>
        <p:txBody>
          <a:bodyPr>
            <a:normAutofit fontScale="90000"/>
          </a:bodyPr>
          <a:lstStyle/>
          <a:p>
            <a:r>
              <a:rPr lang="en-US" dirty="0" smtClean="0"/>
              <a:t>Who teaches what?</a:t>
            </a:r>
            <a:endParaRPr lang="mk-MK" dirty="0"/>
          </a:p>
        </p:txBody>
      </p:sp>
      <p:sp>
        <p:nvSpPr>
          <p:cNvPr id="3" name="Content Placeholder 2"/>
          <p:cNvSpPr>
            <a:spLocks noGrp="1"/>
          </p:cNvSpPr>
          <p:nvPr>
            <p:ph idx="1"/>
          </p:nvPr>
        </p:nvSpPr>
        <p:spPr>
          <a:xfrm>
            <a:off x="1187624" y="1484784"/>
            <a:ext cx="6768752" cy="4238285"/>
          </a:xfrm>
        </p:spPr>
        <p:txBody>
          <a:bodyPr>
            <a:normAutofit fontScale="70000" lnSpcReduction="20000"/>
          </a:bodyPr>
          <a:lstStyle/>
          <a:p>
            <a:pPr algn="just"/>
            <a:r>
              <a:rPr lang="en-US" sz="2600" dirty="0" smtClean="0">
                <a:latin typeface="+mj-lt"/>
              </a:rPr>
              <a:t>Bachelor professional qualification is required for all teachers who teach in the first five grades of the nine year primary school. There are three different profiles that can teach in the first five grades in primary school: class teacher, pedagogue and preschool teacher. The latest can teach only in first grade, while the other two profiles give opportunity to work in all five grades. </a:t>
            </a:r>
          </a:p>
          <a:p>
            <a:pPr algn="just"/>
            <a:r>
              <a:rPr lang="en-US" sz="2600" dirty="0" smtClean="0">
                <a:latin typeface="+mj-lt"/>
              </a:rPr>
              <a:t>The introduction of the subject teachers for the realization of the Music education, Art education, and Technical education (in V grade) if the school has conditions for this and if the overall fund of classes of the elementary teacher is not smaller than 17 classes; </a:t>
            </a:r>
            <a:endParaRPr lang="mk-MK" sz="2600" dirty="0" smtClean="0">
              <a:latin typeface="+mj-lt"/>
            </a:endParaRPr>
          </a:p>
          <a:p>
            <a:pPr algn="just"/>
            <a:r>
              <a:rPr lang="en-US" sz="2600" dirty="0" smtClean="0">
                <a:latin typeface="+mj-lt"/>
              </a:rPr>
              <a:t>from VI – IX grade of primary education, the education is realized by subject teachers from middle school who have appropriate education (Bachelor education in content /subject with pedagogical qualification.</a:t>
            </a:r>
          </a:p>
          <a:p>
            <a:pPr algn="just"/>
            <a:r>
              <a:rPr lang="en-US" sz="2600" dirty="0" smtClean="0">
                <a:latin typeface="+mj-lt"/>
              </a:rPr>
              <a:t>Secondary school teachers must hold University diploma for the subject they teach and appropriate pedagogical and methodological qualification. </a:t>
            </a:r>
            <a:endParaRPr lang="mk-MK" sz="2600" dirty="0" smtClean="0">
              <a:latin typeface="+mj-lt"/>
            </a:endParaRPr>
          </a:p>
          <a:p>
            <a:endParaRPr lang="mk-MK" dirty="0"/>
          </a:p>
        </p:txBody>
      </p:sp>
      <p:pic>
        <p:nvPicPr>
          <p:cNvPr id="5" name="Picture 4"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5805264"/>
            <a:ext cx="1087388" cy="354335"/>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307162"/>
          </a:xfrm>
        </p:spPr>
        <p:txBody>
          <a:bodyPr>
            <a:normAutofit fontScale="90000"/>
          </a:bodyPr>
          <a:lstStyle/>
          <a:p>
            <a:endParaRPr lang="mk-MK" dirty="0"/>
          </a:p>
        </p:txBody>
      </p:sp>
      <p:sp>
        <p:nvSpPr>
          <p:cNvPr id="3" name="Content Placeholder 2"/>
          <p:cNvSpPr>
            <a:spLocks noGrp="1"/>
          </p:cNvSpPr>
          <p:nvPr>
            <p:ph idx="1"/>
          </p:nvPr>
        </p:nvSpPr>
        <p:spPr>
          <a:xfrm>
            <a:off x="1463040" y="1340768"/>
            <a:ext cx="6196405" cy="4382301"/>
          </a:xfrm>
        </p:spPr>
        <p:txBody>
          <a:bodyPr>
            <a:normAutofit fontScale="92500"/>
          </a:bodyPr>
          <a:lstStyle/>
          <a:p>
            <a:pPr algn="just">
              <a:buNone/>
            </a:pPr>
            <a:r>
              <a:rPr lang="en-US" dirty="0" smtClean="0">
                <a:latin typeface="+mj-lt"/>
              </a:rPr>
              <a:t>Although teacher graduates hold a University diploma, they actually hold differentiated pool of competences acquired at different Teacher Training Faculties (TTF) in Macedonia. </a:t>
            </a:r>
          </a:p>
          <a:p>
            <a:pPr algn="just">
              <a:buNone/>
            </a:pPr>
            <a:r>
              <a:rPr lang="en-US" dirty="0" smtClean="0">
                <a:latin typeface="+mj-lt"/>
              </a:rPr>
              <a:t>Having in mind that just recently, in 2011, The Decree on the National Framework for Higher Education Qualifications was adopted, all TTF will go through the process of harmonizing their study programs for teacher qualifications, and every comparison made at this point on the actual qualifications of their graduates will be a forced one. </a:t>
            </a:r>
            <a:endParaRPr lang="mk-MK" dirty="0" smtClean="0">
              <a:latin typeface="+mj-lt"/>
            </a:endParaRPr>
          </a:p>
          <a:p>
            <a:endParaRPr lang="mk-MK" dirty="0"/>
          </a:p>
        </p:txBody>
      </p:sp>
      <p:pic>
        <p:nvPicPr>
          <p:cNvPr id="5" name="Picture 4"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5733256"/>
            <a:ext cx="1087388" cy="354335"/>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algn="ctr" eaLnBrk="1" hangingPunct="1"/>
            <a:r>
              <a:rPr lang="en-US" dirty="0" smtClean="0"/>
              <a:t>Teacher Education Faculties</a:t>
            </a:r>
            <a:br>
              <a:rPr lang="en-US" dirty="0" smtClean="0"/>
            </a:br>
            <a:r>
              <a:rPr lang="en-US" dirty="0" smtClean="0"/>
              <a:t>(for class teachers)</a:t>
            </a:r>
          </a:p>
        </p:txBody>
      </p:sp>
      <p:sp>
        <p:nvSpPr>
          <p:cNvPr id="9219" name="Rectangle 3"/>
          <p:cNvSpPr>
            <a:spLocks noGrp="1" noChangeArrowheads="1"/>
          </p:cNvSpPr>
          <p:nvPr>
            <p:ph type="body" idx="1"/>
          </p:nvPr>
        </p:nvSpPr>
        <p:spPr>
          <a:xfrm>
            <a:off x="685800" y="2017713"/>
            <a:ext cx="8269288" cy="4114800"/>
          </a:xfrm>
        </p:spPr>
        <p:txBody>
          <a:bodyPr/>
          <a:lstStyle/>
          <a:p>
            <a:pPr eaLnBrk="1" hangingPunct="1"/>
            <a:r>
              <a:rPr lang="en-US" sz="3400" dirty="0" smtClean="0"/>
              <a:t>Pedagogical Faculty-Skopje</a:t>
            </a:r>
          </a:p>
          <a:p>
            <a:pPr eaLnBrk="1" hangingPunct="1"/>
            <a:r>
              <a:rPr lang="en-US" sz="3400" dirty="0" smtClean="0"/>
              <a:t>Pedagogical Faculty-Bitola</a:t>
            </a:r>
          </a:p>
          <a:p>
            <a:pPr eaLnBrk="1" hangingPunct="1"/>
            <a:r>
              <a:rPr lang="en-US" sz="3400" dirty="0" smtClean="0"/>
              <a:t>Faculty for Educational Sciences-</a:t>
            </a:r>
            <a:r>
              <a:rPr lang="en-US" sz="3400" dirty="0" err="1" smtClean="0"/>
              <a:t>Stip</a:t>
            </a:r>
            <a:endParaRPr lang="en-US" sz="3400" dirty="0" smtClean="0"/>
          </a:p>
          <a:p>
            <a:pPr eaLnBrk="1" hangingPunct="1"/>
            <a:r>
              <a:rPr lang="en-US" sz="3400" dirty="0" smtClean="0"/>
              <a:t>Faculty of Philosophy-Skopje </a:t>
            </a:r>
          </a:p>
          <a:p>
            <a:pPr eaLnBrk="1" hangingPunct="1"/>
            <a:r>
              <a:rPr lang="en-US" sz="3400" dirty="0" smtClean="0"/>
              <a:t>Faculty of Philosophy-</a:t>
            </a:r>
            <a:r>
              <a:rPr lang="en-US" sz="3400" dirty="0" err="1" smtClean="0"/>
              <a:t>Tetovo</a:t>
            </a:r>
            <a:r>
              <a:rPr lang="en-US" sz="3400" dirty="0" smtClean="0"/>
              <a:t>. </a:t>
            </a:r>
          </a:p>
        </p:txBody>
      </p:sp>
      <p:pic>
        <p:nvPicPr>
          <p:cNvPr id="5" name="Picture 4"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5661248"/>
            <a:ext cx="1087388" cy="354335"/>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ctr" eaLnBrk="1" hangingPunct="1"/>
            <a:r>
              <a:rPr lang="en-US" b="1" dirty="0" smtClean="0"/>
              <a:t>Degree Structure</a:t>
            </a:r>
          </a:p>
        </p:txBody>
      </p:sp>
      <p:sp>
        <p:nvSpPr>
          <p:cNvPr id="10243" name="Rectangle 3"/>
          <p:cNvSpPr>
            <a:spLocks noGrp="1" noChangeArrowheads="1"/>
          </p:cNvSpPr>
          <p:nvPr>
            <p:ph type="body" idx="1"/>
          </p:nvPr>
        </p:nvSpPr>
        <p:spPr>
          <a:xfrm>
            <a:off x="1463040" y="1844824"/>
            <a:ext cx="6196405" cy="3878245"/>
          </a:xfrm>
        </p:spPr>
        <p:txBody>
          <a:bodyPr>
            <a:normAutofit/>
          </a:bodyPr>
          <a:lstStyle/>
          <a:p>
            <a:pPr eaLnBrk="1" hangingPunct="1">
              <a:lnSpc>
                <a:spcPct val="90000"/>
              </a:lnSpc>
              <a:buFont typeface="Wingdings" pitchFamily="2" charset="2"/>
              <a:buNone/>
            </a:pPr>
            <a:r>
              <a:rPr lang="en-US" dirty="0" smtClean="0">
                <a:latin typeface="+mj-lt"/>
              </a:rPr>
              <a:t>BOLOGNA REFORM</a:t>
            </a:r>
          </a:p>
          <a:p>
            <a:pPr eaLnBrk="1" hangingPunct="1">
              <a:lnSpc>
                <a:spcPct val="90000"/>
              </a:lnSpc>
            </a:pPr>
            <a:r>
              <a:rPr lang="en-US" dirty="0" smtClean="0">
                <a:latin typeface="+mj-lt"/>
              </a:rPr>
              <a:t>Bachelor degree </a:t>
            </a:r>
            <a:r>
              <a:rPr lang="en-US" dirty="0" smtClean="0">
                <a:latin typeface="+mj-lt"/>
                <a:cs typeface="Times New Roman" pitchFamily="18" charset="0"/>
              </a:rPr>
              <a:t>↔</a:t>
            </a:r>
            <a:r>
              <a:rPr lang="en-US" dirty="0" smtClean="0">
                <a:latin typeface="+mj-lt"/>
              </a:rPr>
              <a:t> “old” undergraduate studies</a:t>
            </a:r>
          </a:p>
          <a:p>
            <a:pPr eaLnBrk="1" hangingPunct="1">
              <a:lnSpc>
                <a:spcPct val="90000"/>
              </a:lnSpc>
            </a:pPr>
            <a:r>
              <a:rPr lang="en-US" dirty="0" smtClean="0">
                <a:latin typeface="+mj-lt"/>
              </a:rPr>
              <a:t>Master degree </a:t>
            </a:r>
            <a:r>
              <a:rPr lang="en-US" dirty="0" smtClean="0">
                <a:latin typeface="+mj-lt"/>
                <a:cs typeface="Times New Roman" pitchFamily="18" charset="0"/>
              </a:rPr>
              <a:t>↔</a:t>
            </a:r>
            <a:r>
              <a:rPr lang="en-US" dirty="0" smtClean="0">
                <a:latin typeface="+mj-lt"/>
              </a:rPr>
              <a:t> magister programs</a:t>
            </a:r>
          </a:p>
          <a:p>
            <a:pPr eaLnBrk="1" hangingPunct="1">
              <a:lnSpc>
                <a:spcPct val="90000"/>
              </a:lnSpc>
            </a:pPr>
            <a:r>
              <a:rPr lang="en-US" dirty="0" smtClean="0">
                <a:latin typeface="+mj-lt"/>
              </a:rPr>
              <a:t>Doctor degree </a:t>
            </a:r>
            <a:r>
              <a:rPr lang="en-US" dirty="0" smtClean="0">
                <a:latin typeface="+mj-lt"/>
                <a:cs typeface="Times New Roman" pitchFamily="18" charset="0"/>
              </a:rPr>
              <a:t>↔ </a:t>
            </a:r>
            <a:r>
              <a:rPr lang="en-US" dirty="0" smtClean="0">
                <a:latin typeface="+mj-lt"/>
              </a:rPr>
              <a:t>mentored individual work on a doctoral thesis</a:t>
            </a:r>
          </a:p>
          <a:p>
            <a:pPr eaLnBrk="1" hangingPunct="1">
              <a:lnSpc>
                <a:spcPct val="90000"/>
              </a:lnSpc>
              <a:buFont typeface="Wingdings" pitchFamily="2" charset="2"/>
              <a:buNone/>
            </a:pPr>
            <a:endParaRPr lang="en-US" dirty="0" smtClean="0">
              <a:latin typeface="+mj-lt"/>
            </a:endParaRPr>
          </a:p>
          <a:p>
            <a:pPr eaLnBrk="1" hangingPunct="1">
              <a:lnSpc>
                <a:spcPct val="90000"/>
              </a:lnSpc>
              <a:buFont typeface="Wingdings" pitchFamily="2" charset="2"/>
              <a:buNone/>
            </a:pPr>
            <a:r>
              <a:rPr lang="en-US" dirty="0" smtClean="0">
                <a:latin typeface="+mj-lt"/>
              </a:rPr>
              <a:t>PRIMARY EDUCATION REFORM  </a:t>
            </a:r>
          </a:p>
          <a:p>
            <a:pPr>
              <a:lnSpc>
                <a:spcPct val="90000"/>
              </a:lnSpc>
              <a:buNone/>
            </a:pPr>
            <a:r>
              <a:rPr lang="en-US" dirty="0" smtClean="0">
                <a:latin typeface="+mj-lt"/>
              </a:rPr>
              <a:t>Eight year </a:t>
            </a:r>
            <a:r>
              <a:rPr lang="en-US" dirty="0" smtClean="0">
                <a:cs typeface="Times New Roman" pitchFamily="18" charset="0"/>
              </a:rPr>
              <a:t>↔ </a:t>
            </a:r>
            <a:r>
              <a:rPr lang="en-US" dirty="0" smtClean="0">
                <a:latin typeface="+mj-lt"/>
              </a:rPr>
              <a:t>Nine-year</a:t>
            </a:r>
          </a:p>
        </p:txBody>
      </p:sp>
      <p:pic>
        <p:nvPicPr>
          <p:cNvPr id="5" name="Picture 4"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5661248"/>
            <a:ext cx="1087388" cy="354335"/>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76640"/>
          </a:xfrm>
        </p:spPr>
        <p:txBody>
          <a:bodyPr>
            <a:normAutofit fontScale="90000"/>
          </a:bodyPr>
          <a:lstStyle/>
          <a:p>
            <a:r>
              <a:rPr lang="en-US" sz="3600" dirty="0" smtClean="0">
                <a:effectLst>
                  <a:outerShdw blurRad="38100" dist="38100" dir="2700000" algn="tl">
                    <a:srgbClr val="000000">
                      <a:alpha val="43137"/>
                    </a:srgbClr>
                  </a:outerShdw>
                </a:effectLst>
              </a:rPr>
              <a:t>Trends in teaching profession</a:t>
            </a:r>
            <a:endParaRPr lang="mk-MK" sz="3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755576" y="1124744"/>
            <a:ext cx="7704856" cy="5343872"/>
          </a:xfrm>
        </p:spPr>
        <p:txBody>
          <a:bodyPr>
            <a:noAutofit/>
          </a:bodyPr>
          <a:lstStyle/>
          <a:p>
            <a:pPr algn="just"/>
            <a:r>
              <a:rPr lang="en-US" sz="2800" dirty="0" smtClean="0">
                <a:latin typeface="+mj-lt"/>
              </a:rPr>
              <a:t>The teaching career is increasingly seen in lifelong learning terms, with initial teacher education providing the foundations. </a:t>
            </a:r>
          </a:p>
          <a:p>
            <a:pPr algn="just"/>
            <a:r>
              <a:rPr lang="en-US" sz="2800" dirty="0" smtClean="0">
                <a:latin typeface="+mj-lt"/>
              </a:rPr>
              <a:t>Countries are seeking ways to provide better support for beginning teachers, and opportunities and incentives for ongoing professional development throughout the career. Most professions emphasize the need for pre-service education to provide a solid platform for ongoing learning and career development</a:t>
            </a:r>
            <a:r>
              <a:rPr lang="en-US" sz="3200" dirty="0" smtClean="0"/>
              <a:t>.</a:t>
            </a:r>
          </a:p>
        </p:txBody>
      </p:sp>
      <p:sp>
        <p:nvSpPr>
          <p:cNvPr id="4" name="Footer Placeholder 3"/>
          <p:cNvSpPr>
            <a:spLocks noGrp="1"/>
          </p:cNvSpPr>
          <p:nvPr>
            <p:ph type="ftr" sz="quarter" idx="11"/>
          </p:nvPr>
        </p:nvSpPr>
        <p:spPr>
          <a:xfrm>
            <a:off x="1187624" y="6356350"/>
            <a:ext cx="6768752" cy="365125"/>
          </a:xfrm>
        </p:spPr>
        <p:txBody>
          <a:bodyPr/>
          <a:lstStyle/>
          <a:p>
            <a:r>
              <a:rPr lang="en-US" smtClean="0"/>
              <a:t>Natasa Angjeleska, Teacher training and quality support in the induction period of a trainee teacher</a:t>
            </a:r>
            <a:endParaRPr lang="mk-MK" dirty="0"/>
          </a:p>
        </p:txBody>
      </p:sp>
      <p:pic>
        <p:nvPicPr>
          <p:cNvPr id="5" name="Picture 4"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6021288"/>
            <a:ext cx="1087388" cy="354335"/>
          </a:xfrm>
          <a:prstGeom prst="rect">
            <a:avLst/>
          </a:prstGeom>
          <a:noFill/>
          <a:ln>
            <a:noFill/>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76640"/>
          </a:xfrm>
        </p:spPr>
        <p:txBody>
          <a:bodyPr>
            <a:normAutofit fontScale="90000"/>
          </a:bodyPr>
          <a:lstStyle/>
          <a:p>
            <a:r>
              <a:rPr lang="en-US" sz="3600" dirty="0" smtClean="0">
                <a:effectLst>
                  <a:outerShdw blurRad="38100" dist="38100" dir="2700000" algn="tl">
                    <a:srgbClr val="000000">
                      <a:alpha val="43137"/>
                    </a:srgbClr>
                  </a:outerShdw>
                </a:effectLst>
              </a:rPr>
              <a:t>Trends in teaching profession</a:t>
            </a:r>
            <a:endParaRPr lang="mk-MK" sz="3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755576" y="1124744"/>
            <a:ext cx="7704856" cy="5343872"/>
          </a:xfrm>
        </p:spPr>
        <p:txBody>
          <a:bodyPr>
            <a:noAutofit/>
          </a:bodyPr>
          <a:lstStyle/>
          <a:p>
            <a:pPr algn="just"/>
            <a:r>
              <a:rPr lang="en-US" sz="2000" dirty="0" smtClean="0">
                <a:latin typeface="+mj-lt"/>
              </a:rPr>
              <a:t>Highly effective teaching entails not only the application of research-based methods, but also leadership, content knowledge, life-experience, organization, commitment, wisdom, enthusiasm, and applied knowledge.</a:t>
            </a:r>
          </a:p>
          <a:p>
            <a:pPr algn="just"/>
            <a:r>
              <a:rPr lang="en-US" sz="2000" dirty="0" smtClean="0">
                <a:latin typeface="+mj-lt"/>
              </a:rPr>
              <a:t>Teachers’ roles are changing, and they need new skills to meet the needs of more diverse student populations, and to work effectively with new types of staff in schools and other organizations. The demands on schools and teachers are becoming more complex.</a:t>
            </a:r>
          </a:p>
          <a:p>
            <a:pPr algn="just"/>
            <a:r>
              <a:rPr lang="en-US" sz="2000" dirty="0" smtClean="0">
                <a:latin typeface="+mj-lt"/>
              </a:rPr>
              <a:t>To deal effectively with different languages and student backgrounds, to be sensitive to culture and gender issues, to promote tolerance and social cohesion, to respond effectively to disadvantaged students and students with learning or behavioral problems, to use new technologies, and to keep pace with rapidly developing fields of knowledge and approaches to student assessment.</a:t>
            </a:r>
          </a:p>
        </p:txBody>
      </p:sp>
      <p:sp>
        <p:nvSpPr>
          <p:cNvPr id="4" name="Footer Placeholder 3"/>
          <p:cNvSpPr>
            <a:spLocks noGrp="1"/>
          </p:cNvSpPr>
          <p:nvPr>
            <p:ph type="ftr" sz="quarter" idx="11"/>
          </p:nvPr>
        </p:nvSpPr>
        <p:spPr>
          <a:xfrm>
            <a:off x="1187624" y="6356350"/>
            <a:ext cx="6768752" cy="365125"/>
          </a:xfrm>
        </p:spPr>
        <p:txBody>
          <a:bodyPr/>
          <a:lstStyle/>
          <a:p>
            <a:r>
              <a:rPr lang="en-US" smtClean="0"/>
              <a:t>Natasa Angjeleska, Teacher training and quality support in the induction period of a trainee teacher</a:t>
            </a:r>
            <a:endParaRPr lang="mk-MK" dirty="0"/>
          </a:p>
        </p:txBody>
      </p:sp>
      <p:pic>
        <p:nvPicPr>
          <p:cNvPr id="5" name="Picture 4" descr="FOOM logo-smal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9066" y="6035089"/>
            <a:ext cx="1087388" cy="354335"/>
          </a:xfrm>
          <a:prstGeom prst="rect">
            <a:avLst/>
          </a:prstGeom>
          <a:noFill/>
          <a:ln>
            <a:noFill/>
          </a:ln>
        </p:spPr>
      </p:pic>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113</TotalTime>
  <Words>957</Words>
  <Application>Microsoft Office PowerPoint</Application>
  <PresentationFormat>On-screen Show (4:3)</PresentationFormat>
  <Paragraphs>52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Pushpin</vt:lpstr>
      <vt:lpstr>The teaching profession in Macedonia</vt:lpstr>
      <vt:lpstr>In Macedonia in the school year 2011/2012 the number of teachers in primary education was 17444</vt:lpstr>
      <vt:lpstr>Development of  Teacher Education in Macedonia:  Secondary schools for teachers ↓ Advanced school for teachers  (two-year postsecondary colleges) ↓ Pedagogical Academies ↓ Teacher Faculties/Pedagogical Faculties </vt:lpstr>
      <vt:lpstr>Who teaches what?</vt:lpstr>
      <vt:lpstr>PowerPoint Presentation</vt:lpstr>
      <vt:lpstr>Teacher Education Faculties (for class teachers)</vt:lpstr>
      <vt:lpstr>Degree Structure</vt:lpstr>
      <vt:lpstr>Trends in teaching profession</vt:lpstr>
      <vt:lpstr>Trends in teaching profession</vt:lpstr>
      <vt:lpstr>PowerPoint Presentation</vt:lpstr>
      <vt:lpstr>Trends in teaching profession</vt:lpstr>
      <vt:lpstr>Response to challenges?</vt:lpstr>
      <vt:lpstr>Response to challenges?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teaching profession in Macedonia</dc:title>
  <dc:creator>Natasa Angeleska</dc:creator>
  <cp:lastModifiedBy>COP</cp:lastModifiedBy>
  <cp:revision>18</cp:revision>
  <dcterms:created xsi:type="dcterms:W3CDTF">2012-11-20T14:25:35Z</dcterms:created>
  <dcterms:modified xsi:type="dcterms:W3CDTF">2012-11-27T11:58:04Z</dcterms:modified>
</cp:coreProperties>
</file>