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7" r:id="rId9"/>
    <p:sldId id="264" r:id="rId10"/>
    <p:sldId id="265" r:id="rId11"/>
    <p:sldId id="266" r:id="rId12"/>
    <p:sldId id="273" r:id="rId13"/>
    <p:sldId id="274" r:id="rId14"/>
    <p:sldId id="275" r:id="rId15"/>
    <p:sldId id="276" r:id="rId16"/>
    <p:sldId id="280" r:id="rId17"/>
    <p:sldId id="277" r:id="rId18"/>
    <p:sldId id="278" r:id="rId19"/>
    <p:sldId id="279" r:id="rId20"/>
  </p:sldIdLst>
  <p:sldSz cx="9144000" cy="6858000" type="screen4x3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96" y="-51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DD1F3-DDFE-47F8-981E-AF7FF743C6E2}" type="datetimeFigureOut">
              <a:rPr lang="sr-Latn-RS" smtClean="0"/>
              <a:t>27.11.2012</a:t>
            </a:fld>
            <a:endParaRPr lang="sr-Latn-R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6FA41-10DE-41BA-A3C7-DE09341A86D1}" type="slidenum">
              <a:rPr lang="sr-Latn-RS" smtClean="0"/>
              <a:t>‹#›</a:t>
            </a:fld>
            <a:endParaRPr lang="sr-Latn-R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DD1F3-DDFE-47F8-981E-AF7FF743C6E2}" type="datetimeFigureOut">
              <a:rPr lang="sr-Latn-RS" smtClean="0"/>
              <a:t>27.11.2012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6FA41-10DE-41BA-A3C7-DE09341A86D1}" type="slidenum">
              <a:rPr lang="sr-Latn-RS" smtClean="0"/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DD1F3-DDFE-47F8-981E-AF7FF743C6E2}" type="datetimeFigureOut">
              <a:rPr lang="sr-Latn-RS" smtClean="0"/>
              <a:t>27.11.2012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6FA41-10DE-41BA-A3C7-DE09341A86D1}" type="slidenum">
              <a:rPr lang="sr-Latn-RS" smtClean="0"/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DD1F3-DDFE-47F8-981E-AF7FF743C6E2}" type="datetimeFigureOut">
              <a:rPr lang="sr-Latn-RS" smtClean="0"/>
              <a:t>27.11.2012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6FA41-10DE-41BA-A3C7-DE09341A86D1}" type="slidenum">
              <a:rPr lang="sr-Latn-RS" smtClean="0"/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DD1F3-DDFE-47F8-981E-AF7FF743C6E2}" type="datetimeFigureOut">
              <a:rPr lang="sr-Latn-RS" smtClean="0"/>
              <a:t>27.11.2012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6FA41-10DE-41BA-A3C7-DE09341A86D1}" type="slidenum">
              <a:rPr lang="sr-Latn-RS" smtClean="0"/>
              <a:t>‹#›</a:t>
            </a:fld>
            <a:endParaRPr lang="sr-Latn-R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DD1F3-DDFE-47F8-981E-AF7FF743C6E2}" type="datetimeFigureOut">
              <a:rPr lang="sr-Latn-RS" smtClean="0"/>
              <a:t>27.11.2012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6FA41-10DE-41BA-A3C7-DE09341A86D1}" type="slidenum">
              <a:rPr lang="sr-Latn-RS" smtClean="0"/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DD1F3-DDFE-47F8-981E-AF7FF743C6E2}" type="datetimeFigureOut">
              <a:rPr lang="sr-Latn-RS" smtClean="0"/>
              <a:t>27.11.2012</a:t>
            </a:fld>
            <a:endParaRPr lang="sr-Latn-R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6FA41-10DE-41BA-A3C7-DE09341A86D1}" type="slidenum">
              <a:rPr lang="sr-Latn-RS" smtClean="0"/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DD1F3-DDFE-47F8-981E-AF7FF743C6E2}" type="datetimeFigureOut">
              <a:rPr lang="sr-Latn-RS" smtClean="0"/>
              <a:t>27.11.2012</a:t>
            </a:fld>
            <a:endParaRPr lang="sr-Latn-R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6FA41-10DE-41BA-A3C7-DE09341A86D1}" type="slidenum">
              <a:rPr lang="sr-Latn-RS" smtClean="0"/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DD1F3-DDFE-47F8-981E-AF7FF743C6E2}" type="datetimeFigureOut">
              <a:rPr lang="sr-Latn-RS" smtClean="0"/>
              <a:t>27.11.2012</a:t>
            </a:fld>
            <a:endParaRPr lang="sr-Latn-R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6FA41-10DE-41BA-A3C7-DE09341A86D1}" type="slidenum">
              <a:rPr lang="sr-Latn-RS" smtClean="0"/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DD1F3-DDFE-47F8-981E-AF7FF743C6E2}" type="datetimeFigureOut">
              <a:rPr lang="sr-Latn-RS" smtClean="0"/>
              <a:t>27.11.2012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6FA41-10DE-41BA-A3C7-DE09341A86D1}" type="slidenum">
              <a:rPr lang="sr-Latn-RS" smtClean="0"/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DD1F3-DDFE-47F8-981E-AF7FF743C6E2}" type="datetimeFigureOut">
              <a:rPr lang="sr-Latn-RS" smtClean="0"/>
              <a:t>27.11.2012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56F6FA41-10DE-41BA-A3C7-DE09341A86D1}" type="slidenum">
              <a:rPr lang="sr-Latn-RS" smtClean="0"/>
              <a:t>‹#›</a:t>
            </a:fld>
            <a:endParaRPr lang="sr-Latn-R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19DD1F3-DDFE-47F8-981E-AF7FF743C6E2}" type="datetimeFigureOut">
              <a:rPr lang="sr-Latn-RS" smtClean="0"/>
              <a:t>27.11.2012</a:t>
            </a:fld>
            <a:endParaRPr lang="sr-Latn-R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sr-Latn-R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6F6FA41-10DE-41BA-A3C7-DE09341A86D1}" type="slidenum">
              <a:rPr lang="sr-Latn-RS" smtClean="0"/>
              <a:t>‹#›</a:t>
            </a:fld>
            <a:endParaRPr lang="sr-Latn-R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ep.edu.rs/atepie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576" y="476672"/>
            <a:ext cx="7702624" cy="3096344"/>
          </a:xfrm>
        </p:spPr>
        <p:txBody>
          <a:bodyPr>
            <a:noAutofit/>
          </a:bodyPr>
          <a:lstStyle/>
          <a:p>
            <a:r>
              <a:rPr lang="sr-Latn-RS" sz="4000" b="1" dirty="0"/>
              <a:t>Budućnost nastavničke profesije – kompetentni </a:t>
            </a:r>
            <a:r>
              <a:rPr lang="sr-Latn-RS" sz="4000" b="1" dirty="0" smtClean="0"/>
              <a:t>pojedinci u kompetentnom </a:t>
            </a:r>
            <a:r>
              <a:rPr lang="sr-Latn-RS" sz="4000" b="1" dirty="0"/>
              <a:t>sistemu</a:t>
            </a:r>
            <a:r>
              <a:rPr lang="sr-Latn-RS" sz="4000" dirty="0"/>
              <a:t/>
            </a:r>
            <a:br>
              <a:rPr lang="sr-Latn-RS" sz="4000" dirty="0"/>
            </a:br>
            <a:r>
              <a:rPr lang="sr-Latn-RS" sz="4000" b="1" dirty="0"/>
              <a:t> </a:t>
            </a:r>
            <a:r>
              <a:rPr lang="sr-Latn-RS" sz="4000" dirty="0"/>
              <a:t/>
            </a:r>
            <a:br>
              <a:rPr lang="sr-Latn-RS" sz="4000" dirty="0"/>
            </a:br>
            <a:endParaRPr lang="sr-Latn-RS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sr-Latn-RS" b="1" dirty="0" smtClean="0"/>
              <a:t>Jelena Vranješević</a:t>
            </a:r>
          </a:p>
          <a:p>
            <a:r>
              <a:rPr lang="sr-Latn-RS" sz="2400" dirty="0" smtClean="0"/>
              <a:t>Učiteljski fakultet, Beograd</a:t>
            </a:r>
          </a:p>
          <a:p>
            <a:r>
              <a:rPr lang="sr-Latn-RS" sz="1600" dirty="0" smtClean="0"/>
              <a:t>Stručni seminar Centra za obrazovne politike: Promene </a:t>
            </a:r>
            <a:r>
              <a:rPr lang="sr-Latn-RS" sz="1600" dirty="0"/>
              <a:t>u akademskoj i nastavničkoj </a:t>
            </a:r>
            <a:r>
              <a:rPr lang="sr-Latn-RS" sz="1600" dirty="0" smtClean="0"/>
              <a:t>profesiji,  Subotica 23 – 25. novembar,  2012</a:t>
            </a:r>
            <a:endParaRPr lang="sr-Latn-RS" sz="1600" dirty="0"/>
          </a:p>
        </p:txBody>
      </p:sp>
    </p:spTree>
    <p:extLst>
      <p:ext uri="{BB962C8B-B14F-4D97-AF65-F5344CB8AC3E}">
        <p14:creationId xmlns:p14="http://schemas.microsoft.com/office/powerpoint/2010/main" val="2613045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r-Latn-R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sr-Latn-RS" dirty="0" smtClean="0"/>
          </a:p>
          <a:p>
            <a:r>
              <a:rPr lang="sr-Latn-RS" dirty="0" smtClean="0"/>
              <a:t>Nastavnici nisu konsultovani: standarde  vide kao nešto nametnuto; ne vide smisao standarda</a:t>
            </a:r>
          </a:p>
          <a:p>
            <a:r>
              <a:rPr lang="sr-Latn-RS" dirty="0" smtClean="0"/>
              <a:t>Kontinuitet / diskontinuitet između inicijalnog obrazovanja nastavnika i njihovog daljeg profesionalnog razvoja </a:t>
            </a:r>
          </a:p>
          <a:p>
            <a:r>
              <a:rPr lang="sr-Latn-RS" dirty="0" smtClean="0"/>
              <a:t>Jaz između inicijalnog obrazovanja i prakse</a:t>
            </a:r>
          </a:p>
          <a:p>
            <a:r>
              <a:rPr lang="sr-Latn-RS" dirty="0" smtClean="0"/>
              <a:t>„Fragmentisanost“ sistema obrazovanja nastavnika</a:t>
            </a:r>
          </a:p>
          <a:p>
            <a:endParaRPr lang="sr-Latn-RS" dirty="0" smtClean="0"/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2366515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 dirty="0" smtClean="0">
                <a:solidFill>
                  <a:schemeClr val="accent2"/>
                </a:solidFill>
              </a:rPr>
              <a:t>Kako do kompetentnih pojedinaca u kompetentnom sistemu? </a:t>
            </a:r>
            <a:endParaRPr lang="sr-Latn-RS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sr-Latn-RS" dirty="0" smtClean="0">
              <a:solidFill>
                <a:schemeClr val="accent2"/>
              </a:solidFill>
            </a:endParaRPr>
          </a:p>
          <a:p>
            <a:pPr marL="0" indent="0">
              <a:buNone/>
            </a:pPr>
            <a:endParaRPr lang="sr-Latn-RS" dirty="0">
              <a:solidFill>
                <a:schemeClr val="accent2"/>
              </a:solidFill>
            </a:endParaRPr>
          </a:p>
          <a:p>
            <a:pPr marL="0" indent="0">
              <a:buNone/>
            </a:pPr>
            <a:r>
              <a:rPr lang="sr-Latn-RS" dirty="0" smtClean="0">
                <a:solidFill>
                  <a:schemeClr val="accent2"/>
                </a:solidFill>
              </a:rPr>
              <a:t>Pitanje:</a:t>
            </a:r>
          </a:p>
          <a:p>
            <a:pPr marL="514350" indent="-514350">
              <a:buAutoNum type="arabicPeriod"/>
            </a:pPr>
            <a:r>
              <a:rPr lang="sr-Latn-RS" dirty="0" smtClean="0"/>
              <a:t>Na koji način ojačati vezu između inicijalnog obrazovanja nastavnika i profesionalnog razvoja u praksi?</a:t>
            </a:r>
          </a:p>
          <a:p>
            <a:pPr marL="0" indent="0">
              <a:buNone/>
            </a:pP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44728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sr-Latn-RS" dirty="0" smtClean="0"/>
              <a:t>HAMOK projekat - Harmonizacija i modernizacija kurikuluma za obrazovanje učitelja</a:t>
            </a:r>
          </a:p>
          <a:p>
            <a:pPr marL="0" lvl="0" indent="0">
              <a:buNone/>
            </a:pPr>
            <a:r>
              <a:rPr lang="sr-Latn-RS" b="1" dirty="0"/>
              <a:t>C</a:t>
            </a:r>
            <a:r>
              <a:rPr lang="en-US" b="1" dirty="0" err="1" smtClean="0"/>
              <a:t>ilj</a:t>
            </a:r>
            <a:r>
              <a:rPr lang="en-US" b="1" dirty="0" smtClean="0"/>
              <a:t>:</a:t>
            </a:r>
            <a:r>
              <a:rPr lang="en-US" dirty="0" smtClean="0"/>
              <a:t> </a:t>
            </a:r>
            <a:r>
              <a:rPr lang="sr-Latn-RS" dirty="0" smtClean="0"/>
              <a:t>usklađivanje </a:t>
            </a:r>
            <a:r>
              <a:rPr lang="en-US" dirty="0" err="1" smtClean="0"/>
              <a:t>obrazovanja</a:t>
            </a:r>
            <a:r>
              <a:rPr lang="en-US" dirty="0" smtClean="0"/>
              <a:t> </a:t>
            </a:r>
            <a:r>
              <a:rPr lang="en-US" dirty="0" err="1"/>
              <a:t>učitelja</a:t>
            </a:r>
            <a:r>
              <a:rPr lang="en-US" dirty="0"/>
              <a:t> </a:t>
            </a:r>
            <a:r>
              <a:rPr lang="sr-Latn-RS" dirty="0" smtClean="0"/>
              <a:t>sa EU </a:t>
            </a:r>
            <a:r>
              <a:rPr lang="en-US" dirty="0" err="1" smtClean="0"/>
              <a:t>standardima</a:t>
            </a:r>
            <a:r>
              <a:rPr lang="en-US" dirty="0" smtClean="0"/>
              <a:t> </a:t>
            </a:r>
            <a:r>
              <a:rPr lang="sr-Latn-RS" dirty="0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povezivanj</a:t>
            </a:r>
            <a:r>
              <a:rPr lang="sr-Latn-RS" dirty="0" smtClean="0"/>
              <a:t>e</a:t>
            </a:r>
            <a:r>
              <a:rPr lang="en-US" dirty="0" smtClean="0"/>
              <a:t> </a:t>
            </a:r>
            <a:r>
              <a:rPr lang="en-US" dirty="0" err="1"/>
              <a:t>visokog</a:t>
            </a:r>
            <a:r>
              <a:rPr lang="en-US" dirty="0"/>
              <a:t> </a:t>
            </a:r>
            <a:r>
              <a:rPr lang="en-US" dirty="0" err="1"/>
              <a:t>obrazovanja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osnovnim</a:t>
            </a:r>
            <a:r>
              <a:rPr lang="en-US" dirty="0"/>
              <a:t> </a:t>
            </a:r>
            <a:r>
              <a:rPr lang="en-US" dirty="0" err="1" smtClean="0"/>
              <a:t>obrazovanjem</a:t>
            </a:r>
            <a:endParaRPr lang="sr-Latn-RS" dirty="0" smtClean="0"/>
          </a:p>
          <a:p>
            <a:r>
              <a:rPr lang="en-US" dirty="0" err="1" smtClean="0"/>
              <a:t>harmonizacija</a:t>
            </a:r>
            <a:r>
              <a:rPr lang="en-US" dirty="0" smtClean="0"/>
              <a:t> </a:t>
            </a:r>
            <a:r>
              <a:rPr lang="en-US" dirty="0"/>
              <a:t>i </a:t>
            </a:r>
            <a:r>
              <a:rPr lang="en-US" dirty="0" err="1"/>
              <a:t>modernizacija</a:t>
            </a:r>
            <a:r>
              <a:rPr lang="en-US" dirty="0"/>
              <a:t> </a:t>
            </a:r>
            <a:r>
              <a:rPr lang="en-US" dirty="0" err="1"/>
              <a:t>postojećih</a:t>
            </a:r>
            <a:r>
              <a:rPr lang="en-US" dirty="0"/>
              <a:t> </a:t>
            </a:r>
            <a:r>
              <a:rPr lang="en-US" dirty="0" err="1"/>
              <a:t>kurikuluma</a:t>
            </a:r>
            <a:r>
              <a:rPr lang="en-US" dirty="0"/>
              <a:t> za </a:t>
            </a:r>
            <a:r>
              <a:rPr lang="en-US" dirty="0" err="1"/>
              <a:t>obrazovanje</a:t>
            </a:r>
            <a:r>
              <a:rPr lang="en-US" dirty="0"/>
              <a:t> </a:t>
            </a:r>
            <a:r>
              <a:rPr lang="en-US" dirty="0" err="1"/>
              <a:t>učitelja</a:t>
            </a:r>
            <a:r>
              <a:rPr lang="en-US" dirty="0"/>
              <a:t> </a:t>
            </a:r>
            <a:endParaRPr lang="sr-Latn-RS" dirty="0"/>
          </a:p>
          <a:p>
            <a:pPr lvl="0"/>
            <a:r>
              <a:rPr lang="en-US" dirty="0" err="1" smtClean="0"/>
              <a:t>unapređivanje</a:t>
            </a:r>
            <a:r>
              <a:rPr lang="en-US" dirty="0" smtClean="0"/>
              <a:t> </a:t>
            </a:r>
            <a:r>
              <a:rPr lang="en-US" dirty="0" err="1"/>
              <a:t>metodologije</a:t>
            </a:r>
            <a:r>
              <a:rPr lang="en-US" dirty="0"/>
              <a:t> </a:t>
            </a:r>
            <a:r>
              <a:rPr lang="en-US" dirty="0" err="1"/>
              <a:t>nastave</a:t>
            </a:r>
            <a:r>
              <a:rPr lang="en-US" dirty="0"/>
              <a:t>, </a:t>
            </a:r>
            <a:endParaRPr lang="sr-Latn-RS" dirty="0"/>
          </a:p>
          <a:p>
            <a:pPr lvl="0"/>
            <a:r>
              <a:rPr lang="en-US" dirty="0" smtClean="0"/>
              <a:t>razvoj </a:t>
            </a:r>
            <a:r>
              <a:rPr lang="sr-Latn-RS" dirty="0" smtClean="0"/>
              <a:t>novih </a:t>
            </a:r>
            <a:r>
              <a:rPr lang="en-US" dirty="0" err="1" smtClean="0"/>
              <a:t>kur</a:t>
            </a:r>
            <a:r>
              <a:rPr lang="sr-Latn-RS" dirty="0" smtClean="0"/>
              <a:t>se</a:t>
            </a:r>
            <a:r>
              <a:rPr lang="en-US" dirty="0" err="1" smtClean="0"/>
              <a:t>va</a:t>
            </a:r>
            <a:r>
              <a:rPr lang="en-US" dirty="0" smtClean="0"/>
              <a:t> za </a:t>
            </a:r>
            <a:r>
              <a:rPr lang="en-US" dirty="0" err="1" smtClean="0"/>
              <a:t>doživotno</a:t>
            </a:r>
            <a:r>
              <a:rPr lang="en-US" dirty="0" smtClean="0"/>
              <a:t> </a:t>
            </a:r>
            <a:r>
              <a:rPr lang="en-US" dirty="0" err="1" smtClean="0"/>
              <a:t>obrazovanje</a:t>
            </a:r>
            <a:r>
              <a:rPr lang="en-US" dirty="0" smtClean="0"/>
              <a:t> </a:t>
            </a:r>
            <a:r>
              <a:rPr lang="en-US" dirty="0" err="1" smtClean="0"/>
              <a:t>učitelja</a:t>
            </a:r>
            <a:r>
              <a:rPr lang="en-US" dirty="0" smtClean="0"/>
              <a:t>.</a:t>
            </a:r>
            <a:endParaRPr lang="sr-Latn-RS" dirty="0"/>
          </a:p>
          <a:p>
            <a:pPr marL="0" indent="0">
              <a:buNone/>
            </a:pP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2703648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r-Latn-RS" dirty="0" smtClean="0"/>
              <a:t>TEMPUS MASTS - Master program za obrazovanje predmetnih nastavnika</a:t>
            </a:r>
          </a:p>
          <a:p>
            <a:r>
              <a:rPr lang="sr-Latn-RS" dirty="0" smtClean="0"/>
              <a:t>Razvoj i unapređenje profesionalnih kompetencija nastavnika</a:t>
            </a:r>
          </a:p>
          <a:p>
            <a:r>
              <a:rPr lang="sr-Latn-RS" dirty="0" smtClean="0"/>
              <a:t>Povezanost inicijalnog obrazovanja sa zahtevima prakse</a:t>
            </a:r>
          </a:p>
          <a:p>
            <a:r>
              <a:rPr lang="sr-Latn-RS" dirty="0"/>
              <a:t>Fokus na pedogoško-psihološkim i metodičkim znanjima</a:t>
            </a:r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3323716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r-Latn-RS" dirty="0" smtClean="0">
                <a:solidFill>
                  <a:schemeClr val="accent2"/>
                </a:solidFill>
              </a:rPr>
              <a:t>Pitanje:</a:t>
            </a:r>
          </a:p>
          <a:p>
            <a:pPr marL="0" indent="0">
              <a:buNone/>
            </a:pPr>
            <a:r>
              <a:rPr lang="sr-Latn-RS" dirty="0" smtClean="0"/>
              <a:t>2. Kako na najefikasniji način iskoristiti period pripravništva ?</a:t>
            </a:r>
          </a:p>
          <a:p>
            <a:r>
              <a:rPr lang="sr-Latn-RS" dirty="0" smtClean="0"/>
              <a:t>Važnost perioda pripravništva (razvoj profesionalnih kompetencija;  motivacija; „zadržavanje“ u struci...)</a:t>
            </a:r>
          </a:p>
          <a:p>
            <a:pPr marL="0" indent="0">
              <a:buNone/>
            </a:pPr>
            <a:r>
              <a:rPr lang="sr-Latn-RS" dirty="0" smtClean="0"/>
              <a:t>Projekat:</a:t>
            </a:r>
          </a:p>
          <a:p>
            <a:r>
              <a:rPr lang="sr-Latn-RS" dirty="0" smtClean="0"/>
              <a:t>ZUOV i SDC: Profesionalni razvoj zaposlenih u obrazovanju – Razvijanje sistema mentorstva</a:t>
            </a:r>
            <a:endParaRPr lang="sr-Latn-CS" dirty="0" smtClean="0"/>
          </a:p>
        </p:txBody>
      </p:sp>
    </p:spTree>
    <p:extLst>
      <p:ext uri="{BB962C8B-B14F-4D97-AF65-F5344CB8AC3E}">
        <p14:creationId xmlns:p14="http://schemas.microsoft.com/office/powerpoint/2010/main" val="3848841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r-Latn-RS" dirty="0" smtClean="0">
                <a:solidFill>
                  <a:schemeClr val="accent2"/>
                </a:solidFill>
              </a:rPr>
              <a:t>Pitanje:</a:t>
            </a:r>
          </a:p>
          <a:p>
            <a:pPr marL="0" indent="0">
              <a:buNone/>
            </a:pPr>
            <a:r>
              <a:rPr lang="sr-Latn-RS" dirty="0" smtClean="0"/>
              <a:t>3. Na koji način omogućiti razmenu iskustva i znanja u sistemu obrazovanja nastavnika (dvosmerna vs. jednosmerna komunikacija)? </a:t>
            </a:r>
          </a:p>
          <a:p>
            <a:r>
              <a:rPr lang="sr-Latn-RS" dirty="0" smtClean="0"/>
              <a:t>Kako koristiti iskustva iz prakse  u procesu kreiranje obrazovnih politika/buduće prakse?</a:t>
            </a:r>
          </a:p>
          <a:p>
            <a:r>
              <a:rPr lang="sr-Latn-RS" dirty="0" smtClean="0"/>
              <a:t>Nastavnici kao istraživači u obrazovanju</a:t>
            </a:r>
          </a:p>
          <a:p>
            <a:r>
              <a:rPr lang="sr-Latn-RS" dirty="0" smtClean="0"/>
              <a:t>Projekat RANON</a:t>
            </a:r>
          </a:p>
          <a:p>
            <a:r>
              <a:rPr lang="sr-Latn-RS" dirty="0" smtClean="0"/>
              <a:t>Projekat: Nastavnici kao lideri</a:t>
            </a:r>
          </a:p>
          <a:p>
            <a:pPr marL="0" indent="0">
              <a:buNone/>
            </a:pP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234111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r-Latn-RS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Pitanje:</a:t>
            </a:r>
          </a:p>
          <a:p>
            <a:pPr marL="0" indent="0">
              <a:buNone/>
            </a:pPr>
            <a:r>
              <a:rPr lang="sr-Latn-RS" dirty="0" smtClean="0"/>
              <a:t>4. Da li su kompetencije i profesionalni razvoj univerzitetskih nastavnika u skladu sa zahtevima nastavničke profesije  i prakse?</a:t>
            </a:r>
          </a:p>
          <a:p>
            <a:pPr marL="0" indent="0">
              <a:buNone/>
            </a:pPr>
            <a:endParaRPr lang="sr-Latn-RS" dirty="0"/>
          </a:p>
          <a:p>
            <a:pPr marL="0" indent="0">
              <a:buNone/>
            </a:pPr>
            <a:endParaRPr lang="sr-Latn-RS" dirty="0" smtClean="0"/>
          </a:p>
          <a:p>
            <a:pPr marL="0" indent="0">
              <a:buNone/>
            </a:pPr>
            <a:endParaRPr lang="sr-Latn-RS" dirty="0"/>
          </a:p>
          <a:p>
            <a:pPr marL="0" indent="0">
              <a:buNone/>
            </a:pPr>
            <a:endParaRPr lang="sr-Latn-RS" dirty="0" smtClean="0"/>
          </a:p>
          <a:p>
            <a:pPr marL="0" indent="0">
              <a:buNone/>
            </a:pPr>
            <a:endParaRPr lang="sr-Latn-RS" dirty="0" smtClean="0"/>
          </a:p>
        </p:txBody>
      </p:sp>
    </p:spTree>
    <p:extLst>
      <p:ext uri="{BB962C8B-B14F-4D97-AF65-F5344CB8AC3E}">
        <p14:creationId xmlns:p14="http://schemas.microsoft.com/office/powerpoint/2010/main" val="745975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r-Latn-RS" dirty="0" smtClean="0">
                <a:solidFill>
                  <a:schemeClr val="accent2"/>
                </a:solidFill>
              </a:rPr>
              <a:t>Pitanje: </a:t>
            </a:r>
          </a:p>
          <a:p>
            <a:pPr marL="0" indent="0">
              <a:buNone/>
            </a:pPr>
            <a:r>
              <a:rPr lang="sr-Latn-RS" dirty="0" smtClean="0"/>
              <a:t>4. </a:t>
            </a:r>
            <a:r>
              <a:rPr lang="sr-Latn-RS" dirty="0"/>
              <a:t>K</a:t>
            </a:r>
            <a:r>
              <a:rPr lang="sr-Latn-RS" dirty="0" smtClean="0"/>
              <a:t>ako sprečiti „standardizaciju“ standarda? Kako koristiti standarde kao podsticaj za razvoj i promociju nastavničke profesije, a ne kao sredstvo kontrole? </a:t>
            </a:r>
          </a:p>
        </p:txBody>
      </p:sp>
    </p:spTree>
    <p:extLst>
      <p:ext uri="{BB962C8B-B14F-4D97-AF65-F5344CB8AC3E}">
        <p14:creationId xmlns:p14="http://schemas.microsoft.com/office/powerpoint/2010/main" val="1204402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sr-Latn-RS" dirty="0" smtClean="0"/>
              <a:t>Projekat ATEPIE - </a:t>
            </a:r>
            <a:r>
              <a:rPr lang="en-US" dirty="0" smtClean="0"/>
              <a:t>Advancing </a:t>
            </a:r>
            <a:r>
              <a:rPr lang="en-US" dirty="0"/>
              <a:t>Teacher Professionalism for Inclusive </a:t>
            </a:r>
            <a:r>
              <a:rPr lang="en-US" dirty="0" smtClean="0"/>
              <a:t>Education</a:t>
            </a:r>
            <a:endParaRPr lang="sr-Latn-RS" dirty="0" smtClean="0"/>
          </a:p>
          <a:p>
            <a:pPr marL="0" indent="0">
              <a:buNone/>
            </a:pPr>
            <a:r>
              <a:rPr lang="en-US" sz="2400" u="sng" dirty="0">
                <a:hlinkClick r:id="rId2"/>
              </a:rPr>
              <a:t>http://www.cep.edu.rs/atepie</a:t>
            </a:r>
            <a:r>
              <a:rPr lang="en-US" sz="2400" dirty="0"/>
              <a:t> </a:t>
            </a:r>
            <a:endParaRPr lang="sr-Latn-RS" sz="2400" dirty="0" smtClean="0"/>
          </a:p>
          <a:p>
            <a:r>
              <a:rPr lang="sr-Latn-RS" sz="2800" dirty="0" smtClean="0"/>
              <a:t>Mogućnost unapređenja postojećih standarda </a:t>
            </a:r>
          </a:p>
          <a:p>
            <a:pPr marL="514350" indent="-514350">
              <a:buAutoNum type="alphaLcParenR"/>
            </a:pPr>
            <a:r>
              <a:rPr lang="sr-Latn-RS" sz="2400" dirty="0" smtClean="0"/>
              <a:t>Kompetencije se definišu kao profesionalno znanje, veštine i </a:t>
            </a:r>
            <a:r>
              <a:rPr lang="sr-Latn-RS" sz="2400" u="sng" dirty="0" smtClean="0"/>
              <a:t>vrednosti</a:t>
            </a:r>
          </a:p>
          <a:p>
            <a:pPr marL="514350" indent="-514350">
              <a:buAutoNum type="alphaLcParenR"/>
            </a:pPr>
            <a:r>
              <a:rPr lang="sr-Latn-RS" sz="2400" dirty="0" smtClean="0"/>
              <a:t>Šest tematskih oblasti:</a:t>
            </a:r>
            <a:r>
              <a:rPr lang="en-US" sz="2400" dirty="0" smtClean="0"/>
              <a:t> </a:t>
            </a:r>
            <a:r>
              <a:rPr lang="en-US" sz="2400" dirty="0" err="1"/>
              <a:t>Učenik</a:t>
            </a:r>
            <a:r>
              <a:rPr lang="en-US" sz="2400" dirty="0"/>
              <a:t> i </a:t>
            </a:r>
            <a:r>
              <a:rPr lang="en-US" sz="2400" dirty="0" err="1" smtClean="0"/>
              <a:t>učenje</a:t>
            </a:r>
            <a:r>
              <a:rPr lang="sr-Latn-RS" sz="2400" dirty="0" smtClean="0"/>
              <a:t>; </a:t>
            </a:r>
            <a:r>
              <a:rPr lang="en-US" sz="2400" dirty="0" smtClean="0"/>
              <a:t> </a:t>
            </a:r>
            <a:r>
              <a:rPr lang="en-US" sz="2400" dirty="0" err="1"/>
              <a:t>Okruženje</a:t>
            </a:r>
            <a:r>
              <a:rPr lang="en-US" sz="2400" dirty="0"/>
              <a:t> za </a:t>
            </a:r>
            <a:r>
              <a:rPr lang="en-US" sz="2400" dirty="0" err="1" smtClean="0"/>
              <a:t>učenje</a:t>
            </a:r>
            <a:r>
              <a:rPr lang="sr-Latn-RS" sz="2400" dirty="0" smtClean="0"/>
              <a:t>; </a:t>
            </a:r>
            <a:r>
              <a:rPr lang="en-US" sz="2400" dirty="0" err="1" smtClean="0"/>
              <a:t>Škola</a:t>
            </a:r>
            <a:r>
              <a:rPr lang="en-US" sz="2400" dirty="0"/>
              <a:t>, </a:t>
            </a:r>
            <a:r>
              <a:rPr lang="sr-Latn-RS" sz="2400" dirty="0" smtClean="0"/>
              <a:t>porodica</a:t>
            </a:r>
            <a:r>
              <a:rPr lang="en-US" sz="2400" dirty="0" smtClean="0"/>
              <a:t>, </a:t>
            </a:r>
            <a:r>
              <a:rPr lang="en-US" sz="2400" dirty="0" err="1" smtClean="0"/>
              <a:t>zajednica</a:t>
            </a:r>
            <a:r>
              <a:rPr lang="sr-Latn-RS" sz="2400" dirty="0"/>
              <a:t>;</a:t>
            </a:r>
            <a:r>
              <a:rPr lang="en-US" sz="2400" dirty="0" smtClean="0"/>
              <a:t> </a:t>
            </a:r>
            <a:r>
              <a:rPr lang="en-US" sz="2400" dirty="0" err="1" smtClean="0"/>
              <a:t>Poučavanje</a:t>
            </a:r>
            <a:r>
              <a:rPr lang="en-US" sz="2400" dirty="0"/>
              <a:t>, </a:t>
            </a:r>
            <a:r>
              <a:rPr lang="en-US" sz="2400" dirty="0" err="1"/>
              <a:t>praćenje</a:t>
            </a:r>
            <a:r>
              <a:rPr lang="en-US" sz="2400" dirty="0"/>
              <a:t> i </a:t>
            </a:r>
            <a:r>
              <a:rPr lang="en-US" sz="2400" dirty="0" err="1" smtClean="0"/>
              <a:t>ocenjivanje</a:t>
            </a:r>
            <a:r>
              <a:rPr lang="sr-Latn-RS" sz="2400" dirty="0" smtClean="0"/>
              <a:t>; </a:t>
            </a:r>
            <a:r>
              <a:rPr lang="en-US" sz="2400" dirty="0" smtClean="0"/>
              <a:t>Razvoj </a:t>
            </a:r>
            <a:r>
              <a:rPr lang="en-US" sz="2400" dirty="0" err="1"/>
              <a:t>škole</a:t>
            </a:r>
            <a:r>
              <a:rPr lang="en-US" sz="2400" dirty="0"/>
              <a:t> i </a:t>
            </a:r>
            <a:r>
              <a:rPr lang="en-US" sz="2400" dirty="0" err="1" smtClean="0"/>
              <a:t>obrazovn</a:t>
            </a:r>
            <a:r>
              <a:rPr lang="sr-Latn-RS" sz="2400" dirty="0" smtClean="0"/>
              <a:t>i</a:t>
            </a:r>
            <a:r>
              <a:rPr lang="en-US" sz="2400" dirty="0" smtClean="0"/>
              <a:t>h </a:t>
            </a:r>
            <a:r>
              <a:rPr lang="en-US" sz="2400" dirty="0" err="1" smtClean="0"/>
              <a:t>sistema</a:t>
            </a:r>
            <a:r>
              <a:rPr lang="sr-Latn-RS" sz="2400" dirty="0" smtClean="0"/>
              <a:t>; </a:t>
            </a:r>
            <a:r>
              <a:rPr lang="en-US" sz="2400" u="sng" dirty="0" err="1"/>
              <a:t>Profesionalni</a:t>
            </a:r>
            <a:r>
              <a:rPr lang="en-US" sz="2400" u="sng" dirty="0"/>
              <a:t> razvoj i </a:t>
            </a:r>
            <a:r>
              <a:rPr lang="en-US" sz="2400" u="sng" dirty="0" err="1"/>
              <a:t>odgovornost</a:t>
            </a:r>
            <a:endParaRPr lang="sr-Latn-RS" sz="2400" u="sng" dirty="0" smtClean="0"/>
          </a:p>
          <a:p>
            <a:pPr marL="514350" indent="-514350">
              <a:buAutoNum type="alphaLcParenR"/>
            </a:pPr>
            <a:endParaRPr lang="sr-Latn-RS" sz="2800" dirty="0" smtClean="0"/>
          </a:p>
          <a:p>
            <a:pPr marL="0" indent="0">
              <a:buNone/>
            </a:pPr>
            <a:endParaRPr lang="sr-Latn-RS" sz="2400" dirty="0" smtClean="0"/>
          </a:p>
          <a:p>
            <a:pPr marL="0" indent="0">
              <a:buNone/>
            </a:pPr>
            <a:r>
              <a:rPr lang="en-US" sz="2400" dirty="0" smtClean="0"/>
              <a:t> </a:t>
            </a:r>
            <a:endParaRPr lang="sr-Latn-RS" sz="2400" dirty="0"/>
          </a:p>
        </p:txBody>
      </p:sp>
    </p:spTree>
    <p:extLst>
      <p:ext uri="{BB962C8B-B14F-4D97-AF65-F5344CB8AC3E}">
        <p14:creationId xmlns:p14="http://schemas.microsoft.com/office/powerpoint/2010/main" val="3125485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sz="2800" dirty="0" smtClean="0"/>
              <a:t>Poziv na unapređivanja standarda kroz participativni proces i kritičku refleksiju postojećeg </a:t>
            </a:r>
          </a:p>
          <a:p>
            <a:r>
              <a:rPr lang="sr-Latn-RS" sz="2800" dirty="0" smtClean="0"/>
              <a:t>Definisanje kvalitetne obrazovne prakse kroz razmenu i komparaciju postojećeg stanja i pravaca razvoja (zemlje u regionu)</a:t>
            </a:r>
          </a:p>
          <a:p>
            <a:r>
              <a:rPr lang="sr-Latn-RS" sz="2800" dirty="0" smtClean="0"/>
              <a:t>Mogućnost uticaja  na definisanje okvira kvalifikacija nastavnika koji će biti usklađen sa očekivanjima u praksi</a:t>
            </a:r>
            <a:endParaRPr lang="sr-Latn-RS" dirty="0" smtClean="0"/>
          </a:p>
          <a:p>
            <a:endParaRPr lang="sr-Latn-RS" dirty="0" smtClean="0"/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3312248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>
                <a:solidFill>
                  <a:schemeClr val="accent2"/>
                </a:solidFill>
              </a:rPr>
              <a:t>Kompetentni pojedinci </a:t>
            </a:r>
            <a:endParaRPr lang="sr-Latn-RS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dirty="0" smtClean="0"/>
              <a:t>Nastavnici kao ključni </a:t>
            </a:r>
            <a:r>
              <a:rPr lang="sr-Latn-RS" dirty="0"/>
              <a:t>faktor od kojeg zavisi kvalitet obrazovno-vaspitnog  procesa, kao i uspeh i motivacija </a:t>
            </a:r>
            <a:r>
              <a:rPr lang="sr-Latn-RS" dirty="0" smtClean="0"/>
              <a:t>učenika</a:t>
            </a:r>
          </a:p>
          <a:p>
            <a:r>
              <a:rPr lang="sr-Latn-RS" dirty="0" smtClean="0"/>
              <a:t>Očekivanja od nastavnika:</a:t>
            </a:r>
          </a:p>
          <a:p>
            <a:pPr marL="514350" indent="-514350">
              <a:buAutoNum type="alphaLcParenR"/>
            </a:pPr>
            <a:r>
              <a:rPr lang="sr-Latn-RS" dirty="0" smtClean="0"/>
              <a:t>Stručno znanje , pedagoško-psihološko i metodičko znanje</a:t>
            </a:r>
          </a:p>
          <a:p>
            <a:pPr marL="514350" lvl="0" indent="-514350">
              <a:buFont typeface="Arial" pitchFamily="34" charset="0"/>
              <a:buAutoNum type="alphaLcParenR"/>
            </a:pPr>
            <a:r>
              <a:rPr lang="sr-Latn-RS" dirty="0" smtClean="0"/>
              <a:t>Preuzimanje lične i profesionalne odgovornosti za proces učenja i poučavanja </a:t>
            </a:r>
          </a:p>
          <a:p>
            <a:pPr marL="514350" lvl="0" indent="-514350">
              <a:buFont typeface="Arial" pitchFamily="34" charset="0"/>
              <a:buAutoNum type="alphaLcParenR"/>
            </a:pPr>
            <a:r>
              <a:rPr lang="sr-Latn-RS" dirty="0" smtClean="0"/>
              <a:t>Stavovi i vrednosni sistem u čijem se centru nalazi briga o najboljem interesu dece i njihovoj dobrobiti</a:t>
            </a:r>
          </a:p>
          <a:p>
            <a:pPr marL="514350" indent="-514350">
              <a:buAutoNum type="alphaLcParenR"/>
            </a:pPr>
            <a:endParaRPr lang="sr-Latn-RS" dirty="0" smtClean="0"/>
          </a:p>
          <a:p>
            <a:pPr marL="0" indent="0">
              <a:buNone/>
            </a:pPr>
            <a:endParaRPr lang="sr-Latn-RS" dirty="0" smtClean="0"/>
          </a:p>
        </p:txBody>
      </p:sp>
    </p:spTree>
    <p:extLst>
      <p:ext uri="{BB962C8B-B14F-4D97-AF65-F5344CB8AC3E}">
        <p14:creationId xmlns:p14="http://schemas.microsoft.com/office/powerpoint/2010/main" val="561660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sr-Latn-RS" dirty="0" smtClean="0"/>
              <a:t>Preuzimanje odgovornosti </a:t>
            </a:r>
            <a:r>
              <a:rPr lang="sr-Latn-RS" dirty="0"/>
              <a:t>za sopstveni profesionalni razvoj i usavršavanje</a:t>
            </a:r>
          </a:p>
          <a:p>
            <a:pPr lvl="0"/>
            <a:r>
              <a:rPr lang="sr-Latn-RS" dirty="0" smtClean="0"/>
              <a:t>Doprinos </a:t>
            </a:r>
            <a:r>
              <a:rPr lang="sr-Latn-RS" dirty="0"/>
              <a:t>kreiranju i razmeni znanja o uspešnom učenju i poučavanju</a:t>
            </a:r>
          </a:p>
          <a:p>
            <a:pPr lvl="0"/>
            <a:r>
              <a:rPr lang="sr-Latn-RS" dirty="0" smtClean="0"/>
              <a:t>Učestvovanje </a:t>
            </a:r>
            <a:r>
              <a:rPr lang="sr-Latn-RS" dirty="0"/>
              <a:t>u kreiranju obrazovnih promena, zasnovanim na istraživanjima u obrazovanju</a:t>
            </a:r>
          </a:p>
          <a:p>
            <a:pPr lvl="0"/>
            <a:r>
              <a:rPr lang="sr-Latn-RS" dirty="0" smtClean="0"/>
              <a:t>Preuzimanje uloge </a:t>
            </a:r>
            <a:r>
              <a:rPr lang="en-GB" i="1" dirty="0" err="1" smtClean="0"/>
              <a:t>agens</a:t>
            </a:r>
            <a:r>
              <a:rPr lang="sr-Latn-RS" i="1" dirty="0" smtClean="0"/>
              <a:t>a</a:t>
            </a:r>
            <a:r>
              <a:rPr lang="en-GB" i="1" dirty="0" smtClean="0"/>
              <a:t> </a:t>
            </a:r>
            <a:r>
              <a:rPr lang="en-GB" i="1" dirty="0" err="1"/>
              <a:t>promene</a:t>
            </a:r>
            <a:r>
              <a:rPr lang="en-GB" i="1" dirty="0"/>
              <a:t> i </a:t>
            </a:r>
            <a:r>
              <a:rPr lang="en-GB" i="1" dirty="0" err="1" smtClean="0"/>
              <a:t>lider</a:t>
            </a:r>
            <a:r>
              <a:rPr lang="sr-Latn-RS" i="1" dirty="0" smtClean="0"/>
              <a:t>a</a:t>
            </a:r>
            <a:r>
              <a:rPr lang="en-GB" i="1" dirty="0" smtClean="0"/>
              <a:t> </a:t>
            </a:r>
            <a:r>
              <a:rPr lang="en-GB" dirty="0"/>
              <a:t>u </a:t>
            </a:r>
            <a:r>
              <a:rPr lang="en-GB" dirty="0" err="1"/>
              <a:t>razvoju</a:t>
            </a:r>
            <a:r>
              <a:rPr lang="en-GB" dirty="0"/>
              <a:t> i </a:t>
            </a:r>
            <a:r>
              <a:rPr lang="en-GB" dirty="0" err="1" smtClean="0"/>
              <a:t>unapre</a:t>
            </a:r>
            <a:r>
              <a:rPr lang="sr-Latn-RS" dirty="0" smtClean="0"/>
              <a:t>đ</a:t>
            </a:r>
            <a:r>
              <a:rPr lang="en-GB" dirty="0" err="1" smtClean="0"/>
              <a:t>ivanju</a:t>
            </a:r>
            <a:r>
              <a:rPr lang="en-GB" dirty="0" smtClean="0"/>
              <a:t> </a:t>
            </a:r>
            <a:r>
              <a:rPr lang="en-GB" dirty="0" err="1"/>
              <a:t>škole</a:t>
            </a:r>
            <a:r>
              <a:rPr lang="en-GB" dirty="0"/>
              <a:t> i </a:t>
            </a:r>
            <a:r>
              <a:rPr lang="en-GB" dirty="0" err="1"/>
              <a:t>obrazovnog</a:t>
            </a:r>
            <a:r>
              <a:rPr lang="en-GB" dirty="0"/>
              <a:t> </a:t>
            </a:r>
            <a:r>
              <a:rPr lang="en-GB" dirty="0" err="1"/>
              <a:t>sistema</a:t>
            </a:r>
            <a:r>
              <a:rPr lang="en-GB" dirty="0"/>
              <a:t> u </a:t>
            </a:r>
            <a:r>
              <a:rPr lang="en-GB" dirty="0" err="1"/>
              <a:t>celini</a:t>
            </a:r>
            <a:endParaRPr lang="sr-Latn-RS" dirty="0"/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433335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 dirty="0" smtClean="0"/>
              <a:t>Kompetencije – inicijalno obrazovanje</a:t>
            </a:r>
            <a:endParaRPr lang="sr-Latn-R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sr-Latn-RS" dirty="0"/>
              <a:t>Z</a:t>
            </a:r>
            <a:r>
              <a:rPr lang="en-US" dirty="0" err="1" smtClean="0"/>
              <a:t>nanj</a:t>
            </a:r>
            <a:r>
              <a:rPr lang="sr-Latn-RS" dirty="0" smtClean="0"/>
              <a:t>a</a:t>
            </a:r>
            <a:r>
              <a:rPr lang="en-US" dirty="0" smtClean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određene</a:t>
            </a:r>
            <a:r>
              <a:rPr lang="en-US" dirty="0"/>
              <a:t> </a:t>
            </a:r>
            <a:r>
              <a:rPr lang="en-US" dirty="0" err="1"/>
              <a:t>akademske</a:t>
            </a:r>
            <a:r>
              <a:rPr lang="en-US" dirty="0"/>
              <a:t>/</a:t>
            </a:r>
            <a:r>
              <a:rPr lang="en-US" dirty="0" err="1"/>
              <a:t>stručne</a:t>
            </a:r>
            <a:r>
              <a:rPr lang="en-US" dirty="0"/>
              <a:t> </a:t>
            </a:r>
            <a:r>
              <a:rPr lang="en-US" dirty="0" err="1"/>
              <a:t>oblasti</a:t>
            </a:r>
            <a:r>
              <a:rPr lang="en-US" dirty="0"/>
              <a:t>; </a:t>
            </a:r>
            <a:r>
              <a:rPr lang="en-US" dirty="0" err="1" smtClean="0"/>
              <a:t>pedagošk</a:t>
            </a:r>
            <a:r>
              <a:rPr lang="sr-Latn-RS" dirty="0" smtClean="0"/>
              <a:t>a, </a:t>
            </a:r>
            <a:r>
              <a:rPr lang="en-US" dirty="0" err="1" smtClean="0"/>
              <a:t>psihološk</a:t>
            </a:r>
            <a:r>
              <a:rPr lang="sr-Latn-RS" dirty="0" smtClean="0"/>
              <a:t>a, </a:t>
            </a:r>
            <a:r>
              <a:rPr lang="en-US" dirty="0" err="1" smtClean="0"/>
              <a:t>didaktičk</a:t>
            </a:r>
            <a:r>
              <a:rPr lang="sr-Latn-RS" dirty="0"/>
              <a:t>a</a:t>
            </a:r>
            <a:r>
              <a:rPr lang="en-US" dirty="0" smtClean="0"/>
              <a:t> </a:t>
            </a:r>
            <a:r>
              <a:rPr lang="en-US" dirty="0"/>
              <a:t>i </a:t>
            </a:r>
            <a:r>
              <a:rPr lang="en-US" dirty="0" err="1"/>
              <a:t>metodička</a:t>
            </a:r>
            <a:r>
              <a:rPr lang="en-US" dirty="0"/>
              <a:t> </a:t>
            </a:r>
            <a:r>
              <a:rPr lang="en-US" dirty="0" err="1"/>
              <a:t>znanja</a:t>
            </a:r>
            <a:endParaRPr lang="sr-Latn-RS" dirty="0"/>
          </a:p>
          <a:p>
            <a:pPr lvl="0"/>
            <a:r>
              <a:rPr lang="en-US" dirty="0" err="1"/>
              <a:t>Učiteljski</a:t>
            </a:r>
            <a:r>
              <a:rPr lang="en-US" dirty="0"/>
              <a:t> </a:t>
            </a:r>
            <a:r>
              <a:rPr lang="en-US" dirty="0" err="1"/>
              <a:t>fakulteti</a:t>
            </a:r>
            <a:r>
              <a:rPr lang="en-US" dirty="0"/>
              <a:t> </a:t>
            </a:r>
            <a:r>
              <a:rPr lang="sr-Latn-RS" dirty="0" smtClean="0"/>
              <a:t>- pedagoška, psihološka i didaktičko-metodička znanja</a:t>
            </a:r>
            <a:r>
              <a:rPr lang="en-US" dirty="0" smtClean="0"/>
              <a:t> </a:t>
            </a:r>
            <a:r>
              <a:rPr lang="sr-Latn-RS" dirty="0" smtClean="0"/>
              <a:t>(52%)</a:t>
            </a:r>
            <a:endParaRPr lang="sr-Latn-RS" dirty="0"/>
          </a:p>
          <a:p>
            <a:pPr lvl="0"/>
            <a:r>
              <a:rPr lang="en-US" dirty="0" err="1" smtClean="0"/>
              <a:t>Nastavnički</a:t>
            </a:r>
            <a:r>
              <a:rPr lang="en-US" dirty="0" smtClean="0"/>
              <a:t> </a:t>
            </a:r>
            <a:r>
              <a:rPr lang="en-US" dirty="0" err="1" smtClean="0"/>
              <a:t>fakulteti</a:t>
            </a:r>
            <a:r>
              <a:rPr lang="sr-Latn-RS" dirty="0" smtClean="0"/>
              <a:t> – PPDM znanja zastupljena u manjoj meri; razlike među fakultetima; manje prakse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2853947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 dirty="0" smtClean="0"/>
              <a:t>Kompetencije – profesionalno usavršavanje</a:t>
            </a:r>
            <a:endParaRPr lang="sr-Latn-R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dirty="0" smtClean="0"/>
              <a:t>Kontinuirano stručno usavršavanje – Pravilnik o stalnom stručnom usavršavanju (2012)</a:t>
            </a:r>
          </a:p>
          <a:p>
            <a:pPr marL="514350" indent="-514350">
              <a:buAutoNum type="alphaLcParenR"/>
            </a:pPr>
            <a:r>
              <a:rPr lang="sr-Latn-RS" dirty="0" smtClean="0"/>
              <a:t>Programi obuka (akreditovanih)</a:t>
            </a:r>
          </a:p>
          <a:p>
            <a:pPr marL="514350" indent="-514350">
              <a:buAutoNum type="alphaLcParenR"/>
            </a:pPr>
            <a:r>
              <a:rPr lang="sr-Latn-RS" dirty="0" smtClean="0"/>
              <a:t>Učestvovanje na akreditovanim stručnim skupovima</a:t>
            </a:r>
          </a:p>
          <a:p>
            <a:pPr marL="514350" indent="-514350">
              <a:buAutoNum type="alphaLcParenR"/>
            </a:pPr>
            <a:r>
              <a:rPr lang="sr-Latn-RS" dirty="0" smtClean="0"/>
              <a:t>Učestvovanje na letnjim i zimskim školama</a:t>
            </a:r>
          </a:p>
          <a:p>
            <a:pPr marL="514350" indent="-514350">
              <a:buAutoNum type="alphaLcParenR"/>
            </a:pPr>
            <a:r>
              <a:rPr lang="sr-Latn-RS" dirty="0" smtClean="0"/>
              <a:t>Stručna i studijska putovanja</a:t>
            </a:r>
          </a:p>
          <a:p>
            <a:pPr marL="514350" indent="-514350">
              <a:buAutoNum type="alphaLcParenR"/>
            </a:pPr>
            <a:r>
              <a:rPr lang="sr-Latn-RS" dirty="0" smtClean="0"/>
              <a:t>Stručno usavršavanje u obrazovno-vaspitnoj ustanovi (ugledni časovi, istraživanja, realizacija projekata, ogledi/model centri, isl.)</a:t>
            </a:r>
          </a:p>
          <a:p>
            <a:pPr marL="0" indent="0">
              <a:buNone/>
            </a:pP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4101325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r-Latn-RS" sz="4400" dirty="0" smtClean="0"/>
              <a:t>Prioritetne oblasti profesionalnog usavršavanja</a:t>
            </a:r>
            <a:endParaRPr lang="sr-Latn-R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Latn-RS" dirty="0" smtClean="0"/>
              <a:t>prevencija  diskriminacije, nasilja, zlostavljanja i zanemarivanja</a:t>
            </a:r>
          </a:p>
          <a:p>
            <a:r>
              <a:rPr lang="sr-Latn-RS" dirty="0" smtClean="0"/>
              <a:t>inkluzija </a:t>
            </a:r>
          </a:p>
          <a:p>
            <a:r>
              <a:rPr lang="sr-Latn-RS" dirty="0" smtClean="0"/>
              <a:t>komunikacijske veštine; saradnja sa roditeljima i učenicima</a:t>
            </a:r>
          </a:p>
          <a:p>
            <a:r>
              <a:rPr lang="sr-Latn-RS" dirty="0" smtClean="0"/>
              <a:t>učenje da se uči i razvijanje motivacije za učenje; nastava i upravljanje odeljenjem </a:t>
            </a:r>
          </a:p>
          <a:p>
            <a:r>
              <a:rPr lang="sr-Latn-RS" dirty="0" smtClean="0"/>
              <a:t>jačanje profesionalnih kapaciteta zaposlenih, naročito u oblasti inovativnih metoda </a:t>
            </a:r>
          </a:p>
          <a:p>
            <a:r>
              <a:rPr lang="sr-Latn-RS" dirty="0" smtClean="0"/>
              <a:t>informaciono-komunikacione tehnologije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1502266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>
                <a:solidFill>
                  <a:schemeClr val="accent2"/>
                </a:solidFill>
              </a:rPr>
              <a:t>Kompetentni sistem</a:t>
            </a:r>
            <a:endParaRPr lang="sr-Latn-RS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sr-Latn-RS" dirty="0" smtClean="0"/>
          </a:p>
          <a:p>
            <a:r>
              <a:rPr lang="sr-Latn-RS" i="1" dirty="0" smtClean="0"/>
              <a:t>inkluzivan </a:t>
            </a:r>
          </a:p>
          <a:p>
            <a:r>
              <a:rPr lang="sr-Latn-RS" i="1" dirty="0" smtClean="0"/>
              <a:t>decentralizovan</a:t>
            </a:r>
            <a:r>
              <a:rPr lang="sr-Latn-RS" i="1" dirty="0"/>
              <a:t>, efikasan i </a:t>
            </a:r>
            <a:r>
              <a:rPr lang="sr-Latn-RS" i="1" dirty="0" smtClean="0"/>
              <a:t>transparentan</a:t>
            </a:r>
            <a:endParaRPr lang="sr-Latn-RS" dirty="0" smtClean="0"/>
          </a:p>
          <a:p>
            <a:r>
              <a:rPr lang="sr-Latn-RS" dirty="0" smtClean="0"/>
              <a:t> angažuje</a:t>
            </a:r>
            <a:r>
              <a:rPr lang="sr-Latn-RS" i="1" dirty="0" smtClean="0"/>
              <a:t> </a:t>
            </a:r>
            <a:r>
              <a:rPr lang="sr-Latn-RS" i="1" dirty="0"/>
              <a:t>edukovane,  refleksivne, kreativne i motivisane </a:t>
            </a:r>
            <a:r>
              <a:rPr lang="sr-Latn-RS" i="1" dirty="0" smtClean="0"/>
              <a:t>profesionalce</a:t>
            </a:r>
            <a:r>
              <a:rPr lang="sr-Latn-RS" dirty="0" smtClean="0"/>
              <a:t> </a:t>
            </a:r>
          </a:p>
          <a:p>
            <a:r>
              <a:rPr lang="sr-Latn-RS" dirty="0" smtClean="0"/>
              <a:t>promoviše </a:t>
            </a:r>
            <a:r>
              <a:rPr lang="sr-Latn-RS" dirty="0"/>
              <a:t>kulturu </a:t>
            </a:r>
            <a:r>
              <a:rPr lang="sr-Latn-RS" i="1" dirty="0"/>
              <a:t>evaluacije/samoevaluacije</a:t>
            </a:r>
            <a:r>
              <a:rPr lang="sr-Latn-RS" dirty="0"/>
              <a:t> i kontinuiranog razvoja </a:t>
            </a:r>
            <a:r>
              <a:rPr lang="sr-Latn-RS" dirty="0" smtClean="0"/>
              <a:t>škole</a:t>
            </a:r>
          </a:p>
          <a:p>
            <a:r>
              <a:rPr lang="sr-Latn-RS" dirty="0" smtClean="0"/>
              <a:t>neguje </a:t>
            </a:r>
            <a:r>
              <a:rPr lang="sr-Latn-RS" i="1" dirty="0"/>
              <a:t>pravednost, toleranciju i konstruktivnu </a:t>
            </a:r>
            <a:r>
              <a:rPr lang="sr-Latn-RS" i="1" dirty="0" smtClean="0"/>
              <a:t>komunikaciju</a:t>
            </a:r>
            <a:endParaRPr lang="sr-Latn-RS" dirty="0" smtClean="0"/>
          </a:p>
          <a:p>
            <a:r>
              <a:rPr lang="sr-Latn-RS" dirty="0" smtClean="0"/>
              <a:t>u </a:t>
            </a:r>
            <a:r>
              <a:rPr lang="sr-Latn-RS" dirty="0"/>
              <a:t>stanju da zadovolji </a:t>
            </a:r>
            <a:r>
              <a:rPr lang="sr-Latn-RS" i="1" dirty="0"/>
              <a:t>posebne obrazovne potrebe</a:t>
            </a:r>
            <a:r>
              <a:rPr lang="sr-Latn-RS" dirty="0"/>
              <a:t> kao i potrebe manjinskih i marginalizovanih grupa </a:t>
            </a:r>
            <a:endParaRPr lang="sr-Latn-RS" dirty="0" smtClean="0"/>
          </a:p>
          <a:p>
            <a:r>
              <a:rPr lang="sr-Latn-RS" dirty="0" smtClean="0"/>
              <a:t>uključuje </a:t>
            </a:r>
            <a:r>
              <a:rPr lang="sr-Latn-RS" dirty="0"/>
              <a:t>perspektivu </a:t>
            </a:r>
            <a:r>
              <a:rPr lang="sr-Latn-RS" i="1" dirty="0"/>
              <a:t>celoživotnog </a:t>
            </a:r>
            <a:r>
              <a:rPr lang="sr-Latn-RS" i="1" dirty="0" smtClean="0"/>
              <a:t>učenja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1817512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5636" y="274638"/>
            <a:ext cx="8229600" cy="1143000"/>
          </a:xfrm>
        </p:spPr>
        <p:txBody>
          <a:bodyPr>
            <a:normAutofit/>
          </a:bodyPr>
          <a:lstStyle/>
          <a:p>
            <a:r>
              <a:rPr lang="sr-Latn-RS" sz="3200" i="1" dirty="0" smtClean="0"/>
              <a:t>Standardi kompetencija za profesiju nastavnika i njihovog profesionalnog razvoja (NPS, 2011)</a:t>
            </a:r>
            <a:endParaRPr lang="sr-Latn-R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Latn-RS" dirty="0" smtClean="0"/>
              <a:t>Četiri </a:t>
            </a:r>
            <a:r>
              <a:rPr lang="sr-Latn-RS" dirty="0"/>
              <a:t>vrste </a:t>
            </a:r>
            <a:r>
              <a:rPr lang="sr-Latn-RS" dirty="0" smtClean="0"/>
              <a:t>kompetencija koje predstavljaju skup potrebnih znanja, veština i vrednosnih stavova: </a:t>
            </a:r>
          </a:p>
          <a:p>
            <a:pPr marL="514350" indent="-514350">
              <a:buAutoNum type="alphaLcParenR"/>
            </a:pPr>
            <a:r>
              <a:rPr lang="sr-Latn-RS" i="1" dirty="0" smtClean="0"/>
              <a:t>Nastavna </a:t>
            </a:r>
            <a:r>
              <a:rPr lang="sr-Latn-RS" i="1" dirty="0"/>
              <a:t>oblast, predmet i  </a:t>
            </a:r>
            <a:r>
              <a:rPr lang="sr-Latn-RS" i="1" dirty="0" smtClean="0"/>
              <a:t>metodika nastave</a:t>
            </a:r>
          </a:p>
          <a:p>
            <a:pPr marL="514350" indent="-514350">
              <a:buAutoNum type="alphaLcParenR"/>
            </a:pPr>
            <a:r>
              <a:rPr lang="sr-Latn-RS" i="1" dirty="0" smtClean="0"/>
              <a:t>Učenje </a:t>
            </a:r>
            <a:r>
              <a:rPr lang="sr-Latn-RS" i="1" dirty="0"/>
              <a:t>i </a:t>
            </a:r>
            <a:r>
              <a:rPr lang="sr-Latn-RS" i="1" dirty="0" smtClean="0"/>
              <a:t>podučavanje</a:t>
            </a:r>
          </a:p>
          <a:p>
            <a:pPr marL="514350" indent="-514350">
              <a:buAutoNum type="alphaLcParenR"/>
            </a:pPr>
            <a:r>
              <a:rPr lang="sr-Latn-RS" i="1" dirty="0" smtClean="0"/>
              <a:t>Pružanje </a:t>
            </a:r>
            <a:r>
              <a:rPr lang="sr-Latn-RS" i="1" dirty="0"/>
              <a:t>podrške razvoju ličnosti </a:t>
            </a:r>
            <a:r>
              <a:rPr lang="sr-Latn-RS" i="1" dirty="0" smtClean="0"/>
              <a:t>učenika</a:t>
            </a:r>
          </a:p>
          <a:p>
            <a:pPr marL="514350" indent="-514350">
              <a:buAutoNum type="alphaLcParenR"/>
            </a:pPr>
            <a:r>
              <a:rPr lang="sr-Latn-RS" i="1" dirty="0" smtClean="0"/>
              <a:t>Komunikacija </a:t>
            </a:r>
            <a:r>
              <a:rPr lang="sr-Latn-RS" i="1" dirty="0"/>
              <a:t>i </a:t>
            </a:r>
            <a:r>
              <a:rPr lang="sr-Latn-RS" i="1" dirty="0" smtClean="0"/>
              <a:t>saradnja </a:t>
            </a:r>
            <a:r>
              <a:rPr lang="sr-Latn-RS" i="1" dirty="0"/>
              <a:t>sa učenicima, roditeljima i kolegama. </a:t>
            </a:r>
          </a:p>
          <a:p>
            <a:r>
              <a:rPr lang="sr-Latn-RS" dirty="0" smtClean="0"/>
              <a:t>Svaka </a:t>
            </a:r>
            <a:r>
              <a:rPr lang="sr-Latn-RS" dirty="0"/>
              <a:t>kompetencija se prati kroz pet domena: znanje, planiranje, </a:t>
            </a:r>
            <a:r>
              <a:rPr lang="sr-Latn-RS" dirty="0" smtClean="0"/>
              <a:t>realizacija, evaluacija </a:t>
            </a:r>
            <a:r>
              <a:rPr lang="sr-Latn-RS" dirty="0"/>
              <a:t>i stručno usavršavanje. </a:t>
            </a:r>
          </a:p>
        </p:txBody>
      </p:sp>
    </p:spTree>
    <p:extLst>
      <p:ext uri="{BB962C8B-B14F-4D97-AF65-F5344CB8AC3E}">
        <p14:creationId xmlns:p14="http://schemas.microsoft.com/office/powerpoint/2010/main" val="197735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>
                <a:solidFill>
                  <a:schemeClr val="accent2"/>
                </a:solidFill>
              </a:rPr>
              <a:t>Šta kaže praksa? </a:t>
            </a:r>
            <a:endParaRPr lang="sr-Latn-RS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dirty="0" smtClean="0"/>
              <a:t>Sistem je još </a:t>
            </a:r>
            <a:r>
              <a:rPr lang="sr-Latn-RS" dirty="0"/>
              <a:t>uvek pretežno </a:t>
            </a:r>
            <a:r>
              <a:rPr lang="sr-Latn-RS" dirty="0" smtClean="0"/>
              <a:t>centralizovan: to umanjuje </a:t>
            </a:r>
            <a:r>
              <a:rPr lang="sr-Latn-RS" dirty="0"/>
              <a:t>ulogu nastavnika u obrazovnom procesu i čini ih manje </a:t>
            </a:r>
            <a:r>
              <a:rPr lang="sr-Latn-RS" dirty="0" smtClean="0"/>
              <a:t>vidljivim</a:t>
            </a:r>
          </a:p>
          <a:p>
            <a:r>
              <a:rPr lang="sr-Latn-RS" dirty="0" smtClean="0"/>
              <a:t>Uloga nastavnika: implementator  vs. </a:t>
            </a:r>
            <a:r>
              <a:rPr lang="sr-Latn-RS" dirty="0"/>
              <a:t>k</a:t>
            </a:r>
            <a:r>
              <a:rPr lang="sr-Latn-RS" dirty="0" smtClean="0"/>
              <a:t>reator sopstvene prakse </a:t>
            </a:r>
          </a:p>
          <a:p>
            <a:r>
              <a:rPr lang="sr-Latn-RS" dirty="0" smtClean="0"/>
              <a:t>Nedostatak kompetencija za preuzimanje autonomne uloge u obrazovanju</a:t>
            </a:r>
          </a:p>
          <a:p>
            <a:r>
              <a:rPr lang="sr-Latn-RS" dirty="0" smtClean="0"/>
              <a:t>Efekat </a:t>
            </a:r>
            <a:r>
              <a:rPr lang="sr-Latn-RS" i="1" dirty="0" smtClean="0"/>
              <a:t>samoispunjujućih proročanstava</a:t>
            </a:r>
          </a:p>
          <a:p>
            <a:pPr marL="0" indent="0">
              <a:buNone/>
            </a:pPr>
            <a:endParaRPr lang="sr-Latn-RS" dirty="0" smtClean="0"/>
          </a:p>
        </p:txBody>
      </p:sp>
    </p:spTree>
    <p:extLst>
      <p:ext uri="{BB962C8B-B14F-4D97-AF65-F5344CB8AC3E}">
        <p14:creationId xmlns:p14="http://schemas.microsoft.com/office/powerpoint/2010/main" val="2005969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340</TotalTime>
  <Words>848</Words>
  <Application>Microsoft Office PowerPoint</Application>
  <PresentationFormat>On-screen Show (4:3)</PresentationFormat>
  <Paragraphs>101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Flow</vt:lpstr>
      <vt:lpstr>Budućnost nastavničke profesije – kompetentni pojedinci u kompetentnom sistemu   </vt:lpstr>
      <vt:lpstr>Kompetentni pojedinci </vt:lpstr>
      <vt:lpstr>PowerPoint Presentation</vt:lpstr>
      <vt:lpstr>Kompetencije – inicijalno obrazovanje</vt:lpstr>
      <vt:lpstr>Kompetencije – profesionalno usavršavanje</vt:lpstr>
      <vt:lpstr>Prioritetne oblasti profesionalnog usavršavanja</vt:lpstr>
      <vt:lpstr>Kompetentni sistem</vt:lpstr>
      <vt:lpstr>Standardi kompetencija za profesiju nastavnika i njihovog profesionalnog razvoja (NPS, 2011)</vt:lpstr>
      <vt:lpstr>Šta kaže praksa? </vt:lpstr>
      <vt:lpstr>PowerPoint Presentation</vt:lpstr>
      <vt:lpstr>Kako do kompetentnih pojedinaca u kompetentnom sistemu?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Budućnost nastavničke profesije – kompetentni profesionalci u kompetentnom sistemu</dc:title>
  <dc:creator>Jelena Vranješević</dc:creator>
  <cp:lastModifiedBy>COP</cp:lastModifiedBy>
  <cp:revision>26</cp:revision>
  <dcterms:created xsi:type="dcterms:W3CDTF">2012-11-19T11:34:49Z</dcterms:created>
  <dcterms:modified xsi:type="dcterms:W3CDTF">2012-11-27T11:59:10Z</dcterms:modified>
</cp:coreProperties>
</file>