
<file path=[Content_Types].xml><?xml version="1.0" encoding="utf-8"?>
<Types xmlns="http://schemas.openxmlformats.org/package/2006/content-types">
  <Default Extension="xml" ContentType="application/xml"/>
  <Default Extension="doc" ContentType="application/msword"/>
  <Default Extension="jpe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0"/>
  </p:notesMasterIdLst>
  <p:handoutMasterIdLst>
    <p:handoutMasterId r:id="rId91"/>
  </p:handoutMasterIdLst>
  <p:sldIdLst>
    <p:sldId id="408" r:id="rId2"/>
    <p:sldId id="357" r:id="rId3"/>
    <p:sldId id="264" r:id="rId4"/>
    <p:sldId id="265" r:id="rId5"/>
    <p:sldId id="474" r:id="rId6"/>
    <p:sldId id="467" r:id="rId7"/>
    <p:sldId id="468" r:id="rId8"/>
    <p:sldId id="461" r:id="rId9"/>
    <p:sldId id="455" r:id="rId10"/>
    <p:sldId id="406" r:id="rId11"/>
    <p:sldId id="337" r:id="rId12"/>
    <p:sldId id="358" r:id="rId13"/>
    <p:sldId id="414" r:id="rId14"/>
    <p:sldId id="422" r:id="rId15"/>
    <p:sldId id="359" r:id="rId16"/>
    <p:sldId id="475" r:id="rId17"/>
    <p:sldId id="462" r:id="rId18"/>
    <p:sldId id="463" r:id="rId19"/>
    <p:sldId id="464" r:id="rId20"/>
    <p:sldId id="476" r:id="rId21"/>
    <p:sldId id="466" r:id="rId22"/>
    <p:sldId id="424" r:id="rId23"/>
    <p:sldId id="426" r:id="rId24"/>
    <p:sldId id="415" r:id="rId25"/>
    <p:sldId id="374" r:id="rId26"/>
    <p:sldId id="375" r:id="rId27"/>
    <p:sldId id="362" r:id="rId28"/>
    <p:sldId id="363" r:id="rId29"/>
    <p:sldId id="364" r:id="rId30"/>
    <p:sldId id="365" r:id="rId31"/>
    <p:sldId id="366" r:id="rId32"/>
    <p:sldId id="378" r:id="rId33"/>
    <p:sldId id="379" r:id="rId34"/>
    <p:sldId id="381" r:id="rId35"/>
    <p:sldId id="367" r:id="rId36"/>
    <p:sldId id="387" r:id="rId37"/>
    <p:sldId id="385" r:id="rId38"/>
    <p:sldId id="386" r:id="rId39"/>
    <p:sldId id="369" r:id="rId40"/>
    <p:sldId id="393" r:id="rId41"/>
    <p:sldId id="394" r:id="rId42"/>
    <p:sldId id="456" r:id="rId43"/>
    <p:sldId id="469" r:id="rId44"/>
    <p:sldId id="470" r:id="rId45"/>
    <p:sldId id="471" r:id="rId46"/>
    <p:sldId id="395" r:id="rId47"/>
    <p:sldId id="396" r:id="rId48"/>
    <p:sldId id="397" r:id="rId49"/>
    <p:sldId id="458" r:id="rId50"/>
    <p:sldId id="429" r:id="rId51"/>
    <p:sldId id="428" r:id="rId52"/>
    <p:sldId id="457" r:id="rId53"/>
    <p:sldId id="480" r:id="rId54"/>
    <p:sldId id="430" r:id="rId55"/>
    <p:sldId id="431" r:id="rId56"/>
    <p:sldId id="472" r:id="rId57"/>
    <p:sldId id="477" r:id="rId58"/>
    <p:sldId id="473" r:id="rId59"/>
    <p:sldId id="433" r:id="rId60"/>
    <p:sldId id="434" r:id="rId61"/>
    <p:sldId id="459" r:id="rId62"/>
    <p:sldId id="478" r:id="rId63"/>
    <p:sldId id="435" r:id="rId64"/>
    <p:sldId id="436" r:id="rId65"/>
    <p:sldId id="437" r:id="rId66"/>
    <p:sldId id="438" r:id="rId67"/>
    <p:sldId id="439" r:id="rId68"/>
    <p:sldId id="445" r:id="rId69"/>
    <p:sldId id="440" r:id="rId70"/>
    <p:sldId id="441" r:id="rId71"/>
    <p:sldId id="371" r:id="rId72"/>
    <p:sldId id="399" r:id="rId73"/>
    <p:sldId id="446" r:id="rId74"/>
    <p:sldId id="398" r:id="rId75"/>
    <p:sldId id="460" r:id="rId76"/>
    <p:sldId id="370" r:id="rId77"/>
    <p:sldId id="450" r:id="rId78"/>
    <p:sldId id="451" r:id="rId79"/>
    <p:sldId id="352" r:id="rId80"/>
    <p:sldId id="332" r:id="rId81"/>
    <p:sldId id="449" r:id="rId82"/>
    <p:sldId id="442" r:id="rId83"/>
    <p:sldId id="479" r:id="rId84"/>
    <p:sldId id="447" r:id="rId85"/>
    <p:sldId id="333" r:id="rId86"/>
    <p:sldId id="412" r:id="rId87"/>
    <p:sldId id="391" r:id="rId88"/>
    <p:sldId id="411" r:id="rId8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2488" y="-1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notesMaster" Target="notesMasters/notesMaster1.xml"/><Relationship Id="rId91" Type="http://schemas.openxmlformats.org/officeDocument/2006/relationships/handoutMaster" Target="handoutMasters/handoutMaster1.xml"/><Relationship Id="rId92" Type="http://schemas.openxmlformats.org/officeDocument/2006/relationships/printerSettings" Target="printerSettings/printerSettings1.bin"/><Relationship Id="rId93" Type="http://schemas.openxmlformats.org/officeDocument/2006/relationships/presProps" Target="presProps.xml"/><Relationship Id="rId94" Type="http://schemas.openxmlformats.org/officeDocument/2006/relationships/viewProps" Target="viewProps.xml"/><Relationship Id="rId95" Type="http://schemas.openxmlformats.org/officeDocument/2006/relationships/theme" Target="theme/theme1.xml"/><Relationship Id="rId9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DA0A96-BCE7-194B-897D-EC8CE501E707}" type="datetimeFigureOut">
              <a:rPr lang="en-US" smtClean="0"/>
              <a:pPr/>
              <a:t>12/26/12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B58974-0375-1A42-A3FA-589FBBE4A232}" type="slidenum">
              <a:rPr lang="en-US" smtClean="0"/>
              <a:pPr/>
              <a:t>‹#›</a:t>
            </a:fld>
            <a:endParaRPr lang="en-US"/>
          </a:p>
        </p:txBody>
      </p:sp>
    </p:spTree>
    <p:extLst>
      <p:ext uri="{BB962C8B-B14F-4D97-AF65-F5344CB8AC3E}">
        <p14:creationId xmlns:p14="http://schemas.microsoft.com/office/powerpoint/2010/main" val="646165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4EC7BC-38C1-1B4E-AFB2-BC35C53D5EB5}" type="datetimeFigureOut">
              <a:rPr lang="en-US" smtClean="0"/>
              <a:pPr/>
              <a:t>12/26/12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D6254E-21F1-4F42-B1A7-1A708C609488}" type="slidenum">
              <a:rPr lang="en-US" smtClean="0"/>
              <a:pPr/>
              <a:t>‹#›</a:t>
            </a:fld>
            <a:endParaRPr lang="en-US"/>
          </a:p>
        </p:txBody>
      </p:sp>
    </p:spTree>
    <p:extLst>
      <p:ext uri="{BB962C8B-B14F-4D97-AF65-F5344CB8AC3E}">
        <p14:creationId xmlns:p14="http://schemas.microsoft.com/office/powerpoint/2010/main" val="13908496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63F30B05-8E72-954E-B86D-F47E8A8ED98C}" type="slidenum">
              <a:rPr lang="en-US">
                <a:latin typeface="Times" charset="0"/>
              </a:rPr>
              <a:pPr/>
              <a:t>2</a:t>
            </a:fld>
            <a:endParaRPr lang="en-US">
              <a:latin typeface="Times" charset="0"/>
            </a:endParaRPr>
          </a:p>
        </p:txBody>
      </p:sp>
      <p:sp>
        <p:nvSpPr>
          <p:cNvPr id="174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prstTxWarp prst="textNoShape">
              <a:avLst/>
            </a:prstTxWarp>
          </a:bodyPr>
          <a:lstStyle/>
          <a:p>
            <a:pPr algn="r" defTabSz="457200" eaLnBrk="1" hangingPunct="1"/>
            <a:fld id="{BD442125-DA7D-7542-AA35-4EF67C57BC2D}" type="slidenum">
              <a:rPr lang="en-GB" sz="1200">
                <a:latin typeface="Calibri" charset="0"/>
              </a:rPr>
              <a:pPr algn="r" defTabSz="457200" eaLnBrk="1" hangingPunct="1"/>
              <a:t>2</a:t>
            </a:fld>
            <a:endParaRPr lang="en-GB" sz="1200">
              <a:latin typeface="Calibri" charset="0"/>
            </a:endParaRPr>
          </a:p>
        </p:txBody>
      </p:sp>
      <p:sp>
        <p:nvSpPr>
          <p:cNvPr id="17412" name="Rectangle 2"/>
          <p:cNvSpPr>
            <a:spLocks noGrp="1" noRot="1" noChangeAspect="1" noChangeArrowheads="1"/>
          </p:cNvSpPr>
          <p:nvPr>
            <p:ph type="sldImg"/>
          </p:nvPr>
        </p:nvSpPr>
        <p:spPr>
          <a:solidFill>
            <a:srgbClr val="FFFFFF"/>
          </a:solidFill>
          <a:ln/>
        </p:spPr>
      </p:sp>
      <p:sp>
        <p:nvSpPr>
          <p:cNvPr id="17413" name="Rectangle 3"/>
          <p:cNvSpPr>
            <a:spLocks noGrp="1" noChangeArrowheads="1"/>
          </p:cNvSpPr>
          <p:nvPr>
            <p:ph type="body" idx="1"/>
          </p:nvPr>
        </p:nvSpPr>
        <p:spPr>
          <a:solidFill>
            <a:srgbClr val="FFFFFF"/>
          </a:solidFill>
          <a:ln>
            <a:solidFill>
              <a:srgbClr val="000000"/>
            </a:solidFill>
          </a:ln>
        </p:spPr>
        <p:txBody>
          <a:bodyPr/>
          <a:lstStyle/>
          <a:p>
            <a:pPr defTabSz="457200">
              <a:spcBef>
                <a:spcPct val="0"/>
              </a:spcBef>
            </a:pPr>
            <a:r>
              <a:rPr lang="en-GB" dirty="0" smtClean="0">
                <a:latin typeface="Times" charset="0"/>
                <a:ea typeface="ＭＳ Ｐゴシック" charset="-128"/>
                <a:cs typeface="ＭＳ Ｐゴシック" charset="-128"/>
              </a:rPr>
              <a:t>Greetings</a:t>
            </a:r>
            <a:r>
              <a:rPr lang="en-GB" baseline="0" dirty="0" smtClean="0">
                <a:latin typeface="Times" charset="0"/>
                <a:ea typeface="ＭＳ Ｐゴシック" charset="-128"/>
                <a:cs typeface="ＭＳ Ｐゴシック" charset="-128"/>
              </a:rPr>
              <a:t> from Cambridge</a:t>
            </a:r>
            <a:endParaRPr lang="en-GB" dirty="0" smtClean="0">
              <a:latin typeface="Times" charset="0"/>
              <a:ea typeface="ＭＳ Ｐゴシック" charset="-128"/>
              <a:cs typeface="ＭＳ Ｐゴシック" charset="-128"/>
            </a:endParaRPr>
          </a:p>
          <a:p>
            <a:pPr defTabSz="457200">
              <a:spcBef>
                <a:spcPct val="0"/>
              </a:spcBef>
            </a:pPr>
            <a:endParaRPr lang="en-GB" dirty="0">
              <a:latin typeface="Times" charset="0"/>
              <a:ea typeface="ＭＳ Ｐゴシック" charset="-128"/>
              <a:cs typeface="ＭＳ Ｐゴシック" charset="-128"/>
            </a:endParaRPr>
          </a:p>
          <a:p>
            <a:pPr defTabSz="457200">
              <a:spcBef>
                <a:spcPct val="0"/>
              </a:spcBef>
            </a:pPr>
            <a:r>
              <a:rPr lang="en-GB" dirty="0">
                <a:latin typeface="Times" charset="0"/>
                <a:ea typeface="ＭＳ Ｐゴシック" charset="-128"/>
                <a:cs typeface="ＭＳ Ｐゴシック" charset="-128"/>
              </a:rPr>
              <a:t>The independence and freedom that allows us to pursue our scholarly values - of enquiry, critical questioning etc</a:t>
            </a:r>
          </a:p>
          <a:p>
            <a:pPr defTabSz="457200">
              <a:spcBef>
                <a:spcPct val="0"/>
              </a:spcBef>
            </a:pPr>
            <a:endParaRPr lang="en-GB" dirty="0">
              <a:latin typeface="Times" charset="0"/>
              <a:ea typeface="ＭＳ Ｐゴシック" charset="-128"/>
              <a:cs typeface="ＭＳ Ｐゴシック" charset="-128"/>
            </a:endParaRPr>
          </a:p>
          <a:p>
            <a:pPr defTabSz="457200">
              <a:spcBef>
                <a:spcPct val="0"/>
              </a:spcBef>
            </a:pPr>
            <a:r>
              <a:rPr lang="en-GB" dirty="0">
                <a:latin typeface="Times" charset="0"/>
                <a:ea typeface="ＭＳ Ｐゴシック" charset="-128"/>
                <a:cs typeface="ＭＳ Ｐゴシック" charset="-128"/>
              </a:rPr>
              <a:t>My entry into this special learning community  - not due to elite beginnings but of my work as a teacher.</a:t>
            </a:r>
          </a:p>
          <a:p>
            <a:pPr defTabSz="457200">
              <a:spcBef>
                <a:spcPct val="0"/>
              </a:spcBef>
            </a:pPr>
            <a:endParaRPr lang="en-GB" dirty="0">
              <a:latin typeface="Times" charset="0"/>
              <a:ea typeface="ＭＳ Ｐゴシック" charset="-128"/>
              <a:cs typeface="ＭＳ Ｐゴシック" charset="-128"/>
            </a:endParaRPr>
          </a:p>
          <a:p>
            <a:pPr defTabSz="457200">
              <a:spcBef>
                <a:spcPct val="0"/>
              </a:spcBef>
            </a:pPr>
            <a:r>
              <a:rPr lang="en-GB" dirty="0">
                <a:latin typeface="Times" charset="0"/>
                <a:ea typeface="ＭＳ Ｐゴシック" charset="-128"/>
                <a:cs typeface="ＭＳ Ｐゴシック" charset="-128"/>
              </a:rPr>
              <a:t>My beginnings as a teacher - committed to widening access to education</a:t>
            </a:r>
          </a:p>
          <a:p>
            <a:pPr defTabSz="457200">
              <a:spcBef>
                <a:spcPct val="0"/>
              </a:spcBef>
            </a:pPr>
            <a:endParaRPr lang="en-GB" dirty="0">
              <a:latin typeface="Times" charset="0"/>
              <a:ea typeface="ＭＳ Ｐゴシック" charset="-128"/>
              <a:cs typeface="ＭＳ Ｐゴシック" charset="-128"/>
            </a:endParaRPr>
          </a:p>
          <a:p>
            <a:pPr defTabSz="457200">
              <a:spcBef>
                <a:spcPct val="0"/>
              </a:spcBef>
            </a:pPr>
            <a:r>
              <a:rPr lang="en-GB" dirty="0">
                <a:latin typeface="Times" charset="0"/>
                <a:ea typeface="ＭＳ Ｐゴシック" charset="-128"/>
                <a:cs typeface="ＭＳ Ｐゴシック" charset="-128"/>
              </a:rPr>
              <a:t>So now I enjoy the benefits of working in Cambridge but I try as much as I can to reach out to communities where teachers are struggling to do the work that I used to do - widening access to education - including those disadvantaged youngsters that can be difficult to teach.</a:t>
            </a:r>
          </a:p>
          <a:p>
            <a:pPr defTabSz="457200">
              <a:spcBef>
                <a:spcPct val="0"/>
              </a:spcBef>
            </a:pPr>
            <a:endParaRPr lang="en-GB" dirty="0">
              <a:latin typeface="Times"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8DF7BB-E96C-A548-A8A0-28A045CDE193}" type="slidenum">
              <a:rPr lang="en-US">
                <a:ea typeface="ＭＳ Ｐゴシック" charset="-128"/>
                <a:cs typeface="ＭＳ Ｐゴシック" charset="-128"/>
              </a:rPr>
              <a:pPr fontAlgn="base">
                <a:spcBef>
                  <a:spcPct val="0"/>
                </a:spcBef>
                <a:spcAft>
                  <a:spcPct val="0"/>
                </a:spcAft>
              </a:pPr>
              <a:t>42</a:t>
            </a:fld>
            <a:endParaRPr lang="en-US">
              <a:ea typeface="ＭＳ Ｐゴシック" charset="-128"/>
              <a:cs typeface="ＭＳ Ｐゴシック" charset="-128"/>
            </a:endParaRPr>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1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of the benefits</a:t>
            </a:r>
            <a:r>
              <a:rPr lang="en-US" baseline="0" dirty="0" smtClean="0"/>
              <a:t> that should flow from being an ‘extended professional’ is that the teacher has a voice in decision making and can exercise influence within their school and beyond. </a:t>
            </a:r>
          </a:p>
          <a:p>
            <a:r>
              <a:rPr lang="en-US" baseline="0" dirty="0" smtClean="0"/>
              <a:t>We would also expect that extended professionalism involves being free to make professional </a:t>
            </a:r>
            <a:r>
              <a:rPr lang="en-US" baseline="0" dirty="0" err="1" smtClean="0"/>
              <a:t>judgements</a:t>
            </a:r>
            <a:r>
              <a:rPr lang="en-US" baseline="0" dirty="0" smtClean="0"/>
              <a:t> and to exercise choice about how to teach and other professional actions.</a:t>
            </a:r>
            <a:endParaRPr lang="en-US" dirty="0"/>
          </a:p>
        </p:txBody>
      </p:sp>
      <p:sp>
        <p:nvSpPr>
          <p:cNvPr id="4" name="Slide Number Placeholder 3"/>
          <p:cNvSpPr>
            <a:spLocks noGrp="1"/>
          </p:cNvSpPr>
          <p:nvPr>
            <p:ph type="sldNum" sz="quarter" idx="10"/>
          </p:nvPr>
        </p:nvSpPr>
        <p:spPr/>
        <p:txBody>
          <a:bodyPr/>
          <a:lstStyle/>
          <a:p>
            <a:fld id="{4DCD3FF5-3C90-894B-A392-8702B6A5CA62}" type="slidenum">
              <a:rPr lang="en-US" smtClean="0"/>
              <a:pPr/>
              <a:t>43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Having voice,</a:t>
            </a:r>
            <a:r>
              <a:rPr lang="en-US" baseline="0" dirty="0" smtClean="0"/>
              <a:t> being influential, having the freedom to exercise </a:t>
            </a:r>
            <a:r>
              <a:rPr lang="en-US" baseline="0" dirty="0" err="1" smtClean="0"/>
              <a:t>judgement</a:t>
            </a:r>
            <a:r>
              <a:rPr lang="en-US" baseline="0" dirty="0" smtClean="0"/>
              <a:t> and choice are all underpinned by a theory about human agency (</a:t>
            </a:r>
            <a:r>
              <a:rPr lang="en-US" baseline="0" dirty="0" err="1" smtClean="0"/>
              <a:t>Bandura</a:t>
            </a:r>
            <a:r>
              <a:rPr lang="en-US" baseline="0" dirty="0" smtClean="0"/>
              <a:t>, 1995). Arguably, human beings are at their most effective and are most fulfilled or satisfied when they are able to satisfy their natural human need to have a sense of purpose and to make a difference to their circumstances. When agency is inhibited </a:t>
            </a:r>
            <a:r>
              <a:rPr lang="en-US" baseline="0" dirty="0" err="1" smtClean="0"/>
              <a:t>demoralisation</a:t>
            </a:r>
            <a:r>
              <a:rPr lang="en-US" baseline="0" dirty="0" smtClean="0"/>
              <a:t> and depression follow (Frost, 2006).</a:t>
            </a:r>
            <a:endParaRPr lang="en-US" dirty="0"/>
          </a:p>
        </p:txBody>
      </p:sp>
      <p:sp>
        <p:nvSpPr>
          <p:cNvPr id="4" name="Slide Number Placeholder 3"/>
          <p:cNvSpPr>
            <a:spLocks noGrp="1"/>
          </p:cNvSpPr>
          <p:nvPr>
            <p:ph type="sldNum" sz="quarter" idx="10"/>
          </p:nvPr>
        </p:nvSpPr>
        <p:spPr/>
        <p:txBody>
          <a:bodyPr/>
          <a:lstStyle/>
          <a:p>
            <a:fld id="{4DCD3FF5-3C90-894B-A392-8702B6A5CA62}" type="slidenum">
              <a:rPr lang="en-US" smtClean="0"/>
              <a:pPr/>
              <a:t>44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our teacher leadership work teachers are enabled to exercise and develop their agency</a:t>
            </a:r>
            <a:r>
              <a:rPr lang="en-US" baseline="0" dirty="0" smtClean="0"/>
              <a:t> by taking strategic action. For us this is most effective for teachers in the form of development projects. That is to say – projects which aim to improve and aspect of practice. Projects that are planned in advance and negotiated with colleagues  to ensure that the focus is appropriate. Projects that involve collaboration, inquiry and evaluation. Projects take place over a particular time scale, are documented and brought to a conclusion. This makes possible formal recognition in the form of certification.</a:t>
            </a:r>
            <a:endParaRPr lang="en-US" dirty="0"/>
          </a:p>
        </p:txBody>
      </p:sp>
      <p:sp>
        <p:nvSpPr>
          <p:cNvPr id="4" name="Slide Number Placeholder 3"/>
          <p:cNvSpPr>
            <a:spLocks noGrp="1"/>
          </p:cNvSpPr>
          <p:nvPr>
            <p:ph type="sldNum" sz="quarter" idx="10"/>
          </p:nvPr>
        </p:nvSpPr>
        <p:spPr/>
        <p:txBody>
          <a:bodyPr/>
          <a:lstStyle/>
          <a:p>
            <a:fld id="{4DCD3FF5-3C90-894B-A392-8702B6A5CA62}" type="slidenum">
              <a:rPr lang="en-US" smtClean="0"/>
              <a:pPr/>
              <a:t>45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C771A554-63DD-0542-A872-F6E073F59980}" type="slidenum">
              <a:rPr lang="en-GB">
                <a:latin typeface="Times" charset="0"/>
              </a:rPr>
              <a:pPr/>
              <a:t>67</a:t>
            </a:fld>
            <a:endParaRPr lang="en-GB">
              <a:latin typeface="Times"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latin typeface="Times"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a:t>
            </a:r>
            <a:r>
              <a:rPr lang="en-US" baseline="0" dirty="0" smtClean="0"/>
              <a:t> example of how networking can help a teacher </a:t>
            </a:r>
            <a:r>
              <a:rPr lang="en-US" baseline="0" smtClean="0"/>
              <a:t>to develop.</a:t>
            </a:r>
            <a:endParaRPr lang="en-US"/>
          </a:p>
        </p:txBody>
      </p:sp>
      <p:sp>
        <p:nvSpPr>
          <p:cNvPr id="4" name="Slide Number Placeholder 3"/>
          <p:cNvSpPr>
            <a:spLocks noGrp="1"/>
          </p:cNvSpPr>
          <p:nvPr>
            <p:ph type="sldNum" sz="quarter" idx="10"/>
          </p:nvPr>
        </p:nvSpPr>
        <p:spPr/>
        <p:txBody>
          <a:bodyPr/>
          <a:lstStyle/>
          <a:p>
            <a:fld id="{46D6254E-21F1-4F42-B1A7-1A708C609488}" type="slidenum">
              <a:rPr lang="en-US" smtClean="0"/>
              <a:pPr/>
              <a:t>72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Teacher networking is about</a:t>
            </a:r>
            <a:r>
              <a:rPr lang="en-US" baseline="0" dirty="0" smtClean="0"/>
              <a:t> knowledge building but this is far more than just passing on information or </a:t>
            </a:r>
            <a:r>
              <a:rPr lang="en-US" baseline="0" dirty="0" err="1" smtClean="0"/>
              <a:t>advjce</a:t>
            </a:r>
            <a:r>
              <a:rPr lang="en-US" baseline="0" dirty="0" smtClean="0"/>
              <a:t> about how to teach.</a:t>
            </a:r>
            <a:endParaRPr lang="en-US" dirty="0"/>
          </a:p>
        </p:txBody>
      </p:sp>
      <p:sp>
        <p:nvSpPr>
          <p:cNvPr id="4" name="Slide Number Placeholder 3"/>
          <p:cNvSpPr>
            <a:spLocks noGrp="1"/>
          </p:cNvSpPr>
          <p:nvPr>
            <p:ph type="sldNum" sz="quarter" idx="10"/>
          </p:nvPr>
        </p:nvSpPr>
        <p:spPr/>
        <p:txBody>
          <a:bodyPr/>
          <a:lstStyle/>
          <a:p>
            <a:fld id="{4DCD3FF5-3C90-894B-A392-8702B6A5CA62}" type="slidenum">
              <a:rPr lang="en-US" smtClean="0"/>
              <a:pPr/>
              <a:t>74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prstTxWarp prst="textNoShape">
              <a:avLst/>
            </a:prstTxWarp>
          </a:bodyPr>
          <a:lstStyle/>
          <a:p>
            <a:pPr algn="r"/>
            <a:fld id="{53A23CCE-C767-2744-87A1-AC0340DFEF1F}" type="slidenum">
              <a:rPr lang="en-US" sz="1200">
                <a:latin typeface="Calibri" charset="0"/>
              </a:rPr>
              <a:pPr algn="r"/>
              <a:t>77</a:t>
            </a:fld>
            <a:endParaRPr lang="en-US" sz="1200">
              <a:latin typeface="Calibri" charset="0"/>
            </a:endParaRPr>
          </a:p>
        </p:txBody>
      </p:sp>
      <p:sp>
        <p:nvSpPr>
          <p:cNvPr id="64515" name="Rectangle 2"/>
          <p:cNvSpPr>
            <a:spLocks noGrp="1" noRot="1" noChangeAspect="1" noChangeArrowheads="1"/>
          </p:cNvSpPr>
          <p:nvPr>
            <p:ph type="sldImg"/>
          </p:nvPr>
        </p:nvSpPr>
        <p:spPr>
          <a:solidFill>
            <a:srgbClr val="FFFFFF"/>
          </a:solidFill>
          <a:ln/>
        </p:spPr>
      </p:sp>
      <p:sp>
        <p:nvSpPr>
          <p:cNvPr id="64516" name="Rectangle 3"/>
          <p:cNvSpPr>
            <a:spLocks noGrp="1" noChangeArrowheads="1"/>
          </p:cNvSpPr>
          <p:nvPr>
            <p:ph type="body" idx="1"/>
          </p:nvPr>
        </p:nvSpPr>
        <p:spPr>
          <a:solidFill>
            <a:srgbClr val="FFFFFF"/>
          </a:solidFill>
          <a:ln>
            <a:solidFill>
              <a:srgbClr val="000000"/>
            </a:solidFill>
          </a:ln>
        </p:spPr>
        <p:txBody>
          <a:bodyPr/>
          <a:lstStyle/>
          <a:p>
            <a:pPr eaLnBrk="1" hangingPunct="1">
              <a:spcBef>
                <a:spcPct val="0"/>
              </a:spcBef>
            </a:pPr>
            <a:r>
              <a:rPr lang="en-GB" smtClean="0">
                <a:latin typeface="Arial" charset="0"/>
                <a:ea typeface="ＭＳ Ｐゴシック" charset="-128"/>
                <a:cs typeface="ＭＳ Ｐゴシック" charset="-128"/>
              </a:rPr>
              <a:t>Updated 20 October 2010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event included displays and workshops led by teachers. Here a teacher shares her work on the development of staff coaching.</a:t>
            </a:r>
            <a:r>
              <a:rPr lang="en-US" baseline="0" dirty="0" smtClean="0"/>
              <a:t>  The other teachers share with her their experience of this.</a:t>
            </a:r>
            <a:endParaRPr lang="en-US" dirty="0"/>
          </a:p>
        </p:txBody>
      </p:sp>
      <p:sp>
        <p:nvSpPr>
          <p:cNvPr id="4" name="Slide Number Placeholder 3"/>
          <p:cNvSpPr>
            <a:spLocks noGrp="1"/>
          </p:cNvSpPr>
          <p:nvPr>
            <p:ph type="sldNum" sz="quarter" idx="10"/>
          </p:nvPr>
        </p:nvSpPr>
        <p:spPr/>
        <p:txBody>
          <a:bodyPr/>
          <a:lstStyle/>
          <a:p>
            <a:fld id="{4DCD3FF5-3C90-894B-A392-8702B6A5CA62}" type="slidenum">
              <a:rPr lang="en-US" smtClean="0"/>
              <a:pPr/>
              <a:t>79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F5D9188-FD75-A245-BE2C-369A6A76C14E}" type="slidenum">
              <a:rPr lang="en-US">
                <a:latin typeface="Times" charset="0"/>
              </a:rPr>
              <a:pPr/>
              <a:t>85</a:t>
            </a:fld>
            <a:endParaRPr lang="en-US">
              <a:latin typeface="Times" charset="0"/>
            </a:endParaRPr>
          </a:p>
        </p:txBody>
      </p:sp>
      <p:sp>
        <p:nvSpPr>
          <p:cNvPr id="51203" name="Rectangle 2"/>
          <p:cNvSpPr>
            <a:spLocks noGrp="1" noRot="1" noChangeAspect="1" noChangeArrowheads="1"/>
          </p:cNvSpPr>
          <p:nvPr>
            <p:ph type="sldImg"/>
          </p:nvPr>
        </p:nvSpPr>
        <p:spPr>
          <a:solidFill>
            <a:srgbClr val="FFFFFF"/>
          </a:solidFill>
          <a:ln/>
        </p:spPr>
      </p:sp>
      <p:sp>
        <p:nvSpPr>
          <p:cNvPr id="51204" name="Rectangle 3"/>
          <p:cNvSpPr>
            <a:spLocks noGrp="1" noChangeArrowheads="1"/>
          </p:cNvSpPr>
          <p:nvPr>
            <p:ph type="body" idx="1"/>
          </p:nvPr>
        </p:nvSpPr>
        <p:spPr>
          <a:solidFill>
            <a:srgbClr val="FFFFFF"/>
          </a:solidFill>
          <a:ln>
            <a:solidFill>
              <a:srgbClr val="000000"/>
            </a:solidFill>
          </a:ln>
        </p:spPr>
        <p:txBody>
          <a:bodyPr/>
          <a:lstStyle/>
          <a:p>
            <a:r>
              <a:rPr lang="en-US" dirty="0" smtClean="0">
                <a:latin typeface="Times" charset="0"/>
                <a:ea typeface="ＭＳ Ｐゴシック" charset="-128"/>
                <a:cs typeface="ＭＳ Ｐゴシック" charset="-128"/>
              </a:rPr>
              <a:t>The </a:t>
            </a:r>
            <a:r>
              <a:rPr lang="en-US" dirty="0" err="1" smtClean="0">
                <a:latin typeface="Times" charset="0"/>
                <a:ea typeface="ＭＳ Ｐゴシック" charset="-128"/>
                <a:cs typeface="ＭＳ Ｐゴシック" charset="-128"/>
              </a:rPr>
              <a:t>HertsCam</a:t>
            </a:r>
            <a:r>
              <a:rPr lang="en-US" dirty="0" smtClean="0">
                <a:latin typeface="Times" charset="0"/>
                <a:ea typeface="ＭＳ Ｐゴシック" charset="-128"/>
                <a:cs typeface="ＭＳ Ｐゴシック" charset="-128"/>
              </a:rPr>
              <a:t> Network started this journal to share accounts</a:t>
            </a:r>
            <a:r>
              <a:rPr lang="en-US" baseline="0" dirty="0" smtClean="0">
                <a:latin typeface="Times" charset="0"/>
                <a:ea typeface="ＭＳ Ｐゴシック" charset="-128"/>
                <a:cs typeface="ＭＳ Ｐゴシック" charset="-128"/>
              </a:rPr>
              <a:t> of teacher-led development work more widely. Now the journal includes material from all over the world. We are looking forward to including something from </a:t>
            </a:r>
            <a:r>
              <a:rPr lang="en-US" baseline="0" dirty="0" err="1" smtClean="0">
                <a:latin typeface="Times" charset="0"/>
                <a:ea typeface="ＭＳ Ｐゴシック" charset="-128"/>
                <a:cs typeface="ＭＳ Ｐゴシック" charset="-128"/>
              </a:rPr>
              <a:t>Kzakhstan</a:t>
            </a:r>
            <a:r>
              <a:rPr lang="en-US" baseline="0" dirty="0" smtClean="0">
                <a:latin typeface="Times" charset="0"/>
                <a:ea typeface="ＭＳ Ｐゴシック" charset="-128"/>
                <a:cs typeface="ＭＳ Ｐゴシック" charset="-128"/>
              </a:rPr>
              <a:t>.</a:t>
            </a:r>
            <a:endParaRPr lang="en-US" dirty="0">
              <a:latin typeface="Times"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F6240E58-9D59-1D4B-955D-6A18D6E42849}" type="slidenum">
              <a:rPr lang="en-GB">
                <a:latin typeface="Times" pitchFamily="1" charset="0"/>
              </a:rPr>
              <a:pPr/>
              <a:t>3</a:t>
            </a:fld>
            <a:endParaRPr lang="en-GB">
              <a:latin typeface="Times" pitchFamily="1"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US" dirty="0" smtClean="0">
                <a:latin typeface="Times" pitchFamily="1" charset="0"/>
                <a:ea typeface="ＭＳ Ｐゴシック" pitchFamily="1" charset="-128"/>
                <a:cs typeface="ＭＳ Ｐゴシック" pitchFamily="1" charset="-128"/>
              </a:rPr>
              <a:t>This is the</a:t>
            </a:r>
            <a:r>
              <a:rPr lang="en-US" baseline="0" dirty="0" smtClean="0">
                <a:latin typeface="Times" pitchFamily="1" charset="0"/>
                <a:ea typeface="ＭＳ Ｐゴシック" pitchFamily="1" charset="-128"/>
                <a:cs typeface="ＭＳ Ｐゴシック" pitchFamily="1" charset="-128"/>
              </a:rPr>
              <a:t> Faculty of Education. We welcome anyone involved in education to engage in postgraduate study.</a:t>
            </a:r>
            <a:endParaRPr lang="en-US" dirty="0">
              <a:latin typeface="Times" pitchFamily="1" charset="0"/>
              <a:ea typeface="ＭＳ Ｐゴシック" pitchFamily="1" charset="-128"/>
              <a:cs typeface="ＭＳ Ｐゴシック" pitchFamily="1"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 would like to know more about the International Teacher Leadership project, please download</a:t>
            </a:r>
            <a:r>
              <a:rPr lang="en-US" baseline="0" dirty="0" smtClean="0"/>
              <a:t> this report.</a:t>
            </a:r>
            <a:endParaRPr lang="en-US" dirty="0"/>
          </a:p>
        </p:txBody>
      </p:sp>
      <p:sp>
        <p:nvSpPr>
          <p:cNvPr id="4" name="Slide Number Placeholder 3"/>
          <p:cNvSpPr>
            <a:spLocks noGrp="1"/>
          </p:cNvSpPr>
          <p:nvPr>
            <p:ph type="sldNum" sz="quarter" idx="10"/>
          </p:nvPr>
        </p:nvSpPr>
        <p:spPr/>
        <p:txBody>
          <a:bodyPr/>
          <a:lstStyle/>
          <a:p>
            <a:fld id="{46D6254E-21F1-4F42-B1A7-1A708C609488}" type="slidenum">
              <a:rPr lang="en-US" smtClean="0"/>
              <a:pPr/>
              <a:t>87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FC7676D6-396E-5748-9966-F0969099D441}" type="slidenum">
              <a:rPr lang="en-GB">
                <a:latin typeface="Times" pitchFamily="1" charset="0"/>
              </a:rPr>
              <a:pPr/>
              <a:t>4</a:t>
            </a:fld>
            <a:endParaRPr lang="en-GB">
              <a:latin typeface="Times" pitchFamily="1" charset="0"/>
            </a:endParaRPr>
          </a:p>
        </p:txBody>
      </p:sp>
      <p:sp>
        <p:nvSpPr>
          <p:cNvPr id="26627" name="Rectangle 2"/>
          <p:cNvSpPr>
            <a:spLocks noGrp="1" noRot="1" noChangeAspect="1" noChangeArrowheads="1"/>
          </p:cNvSpPr>
          <p:nvPr>
            <p:ph type="sldImg"/>
          </p:nvPr>
        </p:nvSpPr>
        <p:spPr>
          <a:solidFill>
            <a:srgbClr val="FFFFFF"/>
          </a:solidFill>
          <a:ln/>
        </p:spPr>
      </p:sp>
      <p:sp>
        <p:nvSpPr>
          <p:cNvPr id="2662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smtClean="0">
                <a:latin typeface="Times" pitchFamily="1" charset="0"/>
                <a:ea typeface="ＭＳ Ｐゴシック" pitchFamily="1" charset="-128"/>
                <a:cs typeface="ＭＳ Ｐゴシック" pitchFamily="1" charset="-128"/>
              </a:rPr>
              <a:t>I am a Fellow of</a:t>
            </a:r>
            <a:r>
              <a:rPr lang="en-US" baseline="0" dirty="0" smtClean="0">
                <a:latin typeface="Times" pitchFamily="1" charset="0"/>
                <a:ea typeface="ＭＳ Ｐゴシック" pitchFamily="1" charset="-128"/>
                <a:cs typeface="ＭＳ Ｐゴシック" pitchFamily="1" charset="-128"/>
              </a:rPr>
              <a:t> </a:t>
            </a:r>
            <a:r>
              <a:rPr lang="en-US" baseline="0" dirty="0" err="1" smtClean="0">
                <a:latin typeface="Times" pitchFamily="1" charset="0"/>
                <a:ea typeface="ＭＳ Ｐゴシック" pitchFamily="1" charset="-128"/>
                <a:cs typeface="ＭＳ Ｐゴシック" pitchFamily="1" charset="-128"/>
              </a:rPr>
              <a:t>Wolfson</a:t>
            </a:r>
            <a:r>
              <a:rPr lang="en-US" baseline="0" dirty="0" smtClean="0">
                <a:latin typeface="Times" pitchFamily="1" charset="0"/>
                <a:ea typeface="ＭＳ Ｐゴシック" pitchFamily="1" charset="-128"/>
                <a:cs typeface="ＭＳ Ｐゴシック" pitchFamily="1" charset="-128"/>
              </a:rPr>
              <a:t> College. There are 31 colleges in Cambridge but this one is the most cosmopolitan college in Cambridge and we welcome post-graduate students from overseas.</a:t>
            </a:r>
            <a:endParaRPr lang="en-US" dirty="0">
              <a:latin typeface="Times" pitchFamily="1" charset="0"/>
              <a:ea typeface="ＭＳ Ｐゴシック" pitchFamily="1" charset="-128"/>
              <a:cs typeface="ＭＳ Ｐゴシック" pitchFamily="1"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456B0567-6D96-004D-8B1E-9D47C80FA319}" type="slidenum">
              <a:rPr lang="en-US">
                <a:latin typeface="Arial" charset="0"/>
                <a:ea typeface="ＭＳ Ｐゴシック" charset="-128"/>
                <a:cs typeface="ＭＳ Ｐゴシック" charset="-128"/>
              </a:rPr>
              <a:pPr/>
              <a:t>6</a:t>
            </a:fld>
            <a:endParaRPr lang="en-US">
              <a:latin typeface="Arial" charset="0"/>
              <a:ea typeface="ＭＳ Ｐゴシック" charset="-128"/>
              <a:cs typeface="ＭＳ Ｐゴシック" charset="-128"/>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This list illustrates</a:t>
            </a:r>
            <a:r>
              <a:rPr lang="en-US" baseline="0" dirty="0" smtClean="0">
                <a:latin typeface="Arial" charset="0"/>
                <a:ea typeface="ＭＳ Ｐゴシック" charset="-128"/>
                <a:cs typeface="ＭＳ Ｐゴシック" charset="-128"/>
              </a:rPr>
              <a:t> the variety of types of people in the team – some are academics, others are activists in NGOs and others are experienced teachers. We have no union officials but we have experience of working with the NUT which is similar.</a:t>
            </a:r>
            <a:endParaRPr lang="en-US" dirty="0">
              <a:latin typeface="Arial"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456B0567-6D96-004D-8B1E-9D47C80FA319}" type="slidenum">
              <a:rPr lang="en-US">
                <a:latin typeface="Arial" charset="0"/>
                <a:ea typeface="ＭＳ Ｐゴシック" charset="-128"/>
                <a:cs typeface="ＭＳ Ｐゴシック" charset="-128"/>
              </a:rPr>
              <a:pPr/>
              <a:t>7</a:t>
            </a:fld>
            <a:endParaRPr lang="en-US">
              <a:latin typeface="Arial" charset="0"/>
              <a:ea typeface="ＭＳ Ｐゴシック" charset="-128"/>
              <a:cs typeface="ＭＳ Ｐゴシック" charset="-128"/>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This list illustrates</a:t>
            </a:r>
            <a:r>
              <a:rPr lang="en-US" baseline="0" dirty="0" smtClean="0">
                <a:latin typeface="Arial" charset="0"/>
                <a:ea typeface="ＭＳ Ｐゴシック" charset="-128"/>
                <a:cs typeface="ＭＳ Ｐゴシック" charset="-128"/>
              </a:rPr>
              <a:t> the variety of types of people in the team – some are academics, others are activists in NGOs and others are experienced teachers. We have no union officials but we have experience of working with the NUT which is similar.</a:t>
            </a:r>
            <a:endParaRPr lang="en-US" dirty="0">
              <a:latin typeface="Arial"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2010</a:t>
            </a:r>
            <a:r>
              <a:rPr lang="en-US" baseline="0" dirty="0" smtClean="0"/>
              <a:t> John Bangs and myself were commissioned to carry out a research project that would support a </a:t>
            </a:r>
            <a:r>
              <a:rPr lang="en-US" baseline="0" smtClean="0"/>
              <a:t>policy framework</a:t>
            </a:r>
            <a:endParaRPr lang="en-US" dirty="0"/>
          </a:p>
        </p:txBody>
      </p:sp>
      <p:sp>
        <p:nvSpPr>
          <p:cNvPr id="4" name="Slide Number Placeholder 3"/>
          <p:cNvSpPr>
            <a:spLocks noGrp="1"/>
          </p:cNvSpPr>
          <p:nvPr>
            <p:ph type="sldNum" sz="quarter" idx="10"/>
          </p:nvPr>
        </p:nvSpPr>
        <p:spPr/>
        <p:txBody>
          <a:bodyPr/>
          <a:lstStyle/>
          <a:p>
            <a:fld id="{4DCD3FF5-3C90-894B-A392-8702B6A5CA62}" type="slidenum">
              <a:rPr lang="en-US" smtClean="0"/>
              <a:pPr/>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comments</a:t>
            </a:r>
            <a:r>
              <a:rPr lang="en-US" baseline="0" dirty="0" smtClean="0"/>
              <a:t> were collected as part of the survey for Education International. They illustrate the belief that, across the world, teachers are routinely excluded from decision making and the leadership of change but teachers have an appetite for exercising leadership and influencing their professional contexts.</a:t>
            </a:r>
            <a:endParaRPr lang="en-US" dirty="0"/>
          </a:p>
        </p:txBody>
      </p:sp>
      <p:sp>
        <p:nvSpPr>
          <p:cNvPr id="4" name="Slide Number Placeholder 3"/>
          <p:cNvSpPr>
            <a:spLocks noGrp="1"/>
          </p:cNvSpPr>
          <p:nvPr>
            <p:ph type="sldNum" sz="quarter" idx="10"/>
          </p:nvPr>
        </p:nvSpPr>
        <p:spPr/>
        <p:txBody>
          <a:bodyPr/>
          <a:lstStyle/>
          <a:p>
            <a:fld id="{4DCD3FF5-3C90-894B-A392-8702B6A5CA62}" type="slidenum">
              <a:rPr lang="en-US" smtClean="0"/>
              <a:pPr/>
              <a:t>19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7F9B92-88AF-CC48-873E-3C453CB38902}" type="slidenum">
              <a:rPr lang="en-US"/>
              <a:pPr/>
              <a:t>23</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089821-D556-A041-BC6E-5038CC971F63}" type="slidenum">
              <a:rPr lang="en-US"/>
              <a:pPr/>
              <a:t>24</a:t>
            </a:fld>
            <a:endParaRPr lang="en-US"/>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C1BF4369-2541-6B43-9379-0784C63D9152}" type="datetimeFigureOut">
              <a:rPr lang="en-US" smtClean="0"/>
              <a:pPr/>
              <a:t>12/26/12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1BF4369-2541-6B43-9379-0784C63D9152}" type="datetimeFigureOut">
              <a:rPr lang="en-US" smtClean="0"/>
              <a:pPr/>
              <a:t>12/26/12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1BF4369-2541-6B43-9379-0784C63D9152}" type="datetimeFigureOut">
              <a:rPr lang="en-US" smtClean="0"/>
              <a:pPr/>
              <a:t>12/26/12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1BF4369-2541-6B43-9379-0784C63D9152}" type="datetimeFigureOut">
              <a:rPr lang="en-US" smtClean="0"/>
              <a:pPr/>
              <a:t>12/26/12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C1BF4369-2541-6B43-9379-0784C63D9152}" type="datetimeFigureOut">
              <a:rPr lang="en-US" smtClean="0"/>
              <a:pPr/>
              <a:t>12/26/12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C1BF4369-2541-6B43-9379-0784C63D9152}" type="datetimeFigureOut">
              <a:rPr lang="en-US" smtClean="0"/>
              <a:pPr/>
              <a:t>12/26/12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C1BF4369-2541-6B43-9379-0784C63D9152}" type="datetimeFigureOut">
              <a:rPr lang="en-US" smtClean="0"/>
              <a:pPr/>
              <a:t>12/26/12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C1BF4369-2541-6B43-9379-0784C63D9152}" type="datetimeFigureOut">
              <a:rPr lang="en-US" smtClean="0"/>
              <a:pPr/>
              <a:t>12/26/12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BF4369-2541-6B43-9379-0784C63D9152}" type="datetimeFigureOut">
              <a:rPr lang="en-US" smtClean="0"/>
              <a:pPr/>
              <a:t>12/26/12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1BF4369-2541-6B43-9379-0784C63D9152}" type="datetimeFigureOut">
              <a:rPr lang="en-US" smtClean="0"/>
              <a:pPr/>
              <a:t>12/26/12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1BF4369-2541-6B43-9379-0784C63D9152}" type="datetimeFigureOut">
              <a:rPr lang="en-US" smtClean="0"/>
              <a:pPr/>
              <a:t>12/26/12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03ED33-F3E0-AB4D-B2CC-F1A5B746FC5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BF4369-2541-6B43-9379-0784C63D9152}" type="datetimeFigureOut">
              <a:rPr lang="en-US" smtClean="0"/>
              <a:pPr/>
              <a:t>12/26/12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03ED33-F3E0-AB4D-B2CC-F1A5B746FC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oleObject" Target="../embeddings/Microsoft_Word_97_-_2004_Document1.doc"/><Relationship Id="rId6" Type="http://schemas.openxmlformats.org/officeDocument/2006/relationships/image" Target="../media/image1.png"/><Relationship Id="rId7" Type="http://schemas.openxmlformats.org/officeDocument/2006/relationships/image" Target="../media/image4.png"/><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oleObject" Target="../embeddings/Microsoft_Word_97_-_2004_Document2.doc"/><Relationship Id="rId5" Type="http://schemas.openxmlformats.org/officeDocument/2006/relationships/image" Target="../media/image14.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 Id="rId3"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png"/><Relationship Id="rId5" Type="http://schemas.openxmlformats.org/officeDocument/2006/relationships/image" Target="../media/image17.jpe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 Id="rId3"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 Id="rId3" Type="http://schemas.openxmlformats.org/officeDocument/2006/relationships/image" Target="../media/image2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jpeg"/></Relationships>
</file>

<file path=ppt/slides/_rels/slide62.xml.rels><?xml version="1.0" encoding="UTF-8" standalone="yes"?>
<Relationships xmlns="http://schemas.openxmlformats.org/package/2006/relationships"><Relationship Id="rId3" Type="http://schemas.openxmlformats.org/officeDocument/2006/relationships/oleObject" Target="Macintosh%20HD:Users:dcf20:Desktop:IN%20BELGRADE%20Nov%2012:PHOTOS:pictures_final%20network%20event%20sarajevo.doc!OLE_LINK2" TargetMode="External"/><Relationship Id="rId4" Type="http://schemas.openxmlformats.org/officeDocument/2006/relationships/image" Target="../media/image24.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jpeg"/><Relationship Id="rId6"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oleObject" Target="???" TargetMode="External"/><Relationship Id="rId4" Type="http://schemas.openxmlformats.org/officeDocument/2006/relationships/image" Target="../media/image30.png"/><Relationship Id="rId5" Type="http://schemas.openxmlformats.org/officeDocument/2006/relationships/image" Target="../media/image31.jpeg"/><Relationship Id="rId6" Type="http://schemas.openxmlformats.org/officeDocument/2006/relationships/image" Target="../media/image32.jpeg"/><Relationship Id="rId7" Type="http://schemas.openxmlformats.org/officeDocument/2006/relationships/image" Target="../media/image33.jpeg"/><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eg"/><Relationship Id="rId3" Type="http://schemas.openxmlformats.org/officeDocument/2006/relationships/image" Target="../media/image35.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83.xml.rels><?xml version="1.0" encoding="UTF-8" standalone="yes"?>
<Relationships xmlns="http://schemas.openxmlformats.org/package/2006/relationships"><Relationship Id="rId3" Type="http://schemas.openxmlformats.org/officeDocument/2006/relationships/oleObject" Target="Macintosh%20HD:Users:dcf20:Desktop:IN%20BELGRADE%20Nov%2012:PHOTOS:pictures_final%20network%20event%20sarajevo.doc!OLE_LINK3" TargetMode="External"/><Relationship Id="rId4" Type="http://schemas.openxmlformats.org/officeDocument/2006/relationships/image" Target="../media/image37.png"/><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eg"/><Relationship Id="rId3" Type="http://schemas.openxmlformats.org/officeDocument/2006/relationships/image" Target="../media/image39.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40.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2.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912" y="-140484"/>
            <a:ext cx="8315494" cy="2769989"/>
          </a:xfrm>
          <a:prstGeom prst="rect">
            <a:avLst/>
          </a:prstGeom>
          <a:noFill/>
        </p:spPr>
        <p:txBody>
          <a:bodyPr wrap="square" rtlCol="0">
            <a:spAutoFit/>
          </a:bodyPr>
          <a:lstStyle/>
          <a:p>
            <a:pPr algn="ctr"/>
            <a:endParaRPr lang="en-US" b="1" dirty="0" smtClean="0">
              <a:latin typeface="Times New Roman"/>
              <a:cs typeface="Times New Roman"/>
            </a:endParaRPr>
          </a:p>
          <a:p>
            <a:pPr algn="ctr"/>
            <a:endParaRPr lang="en-US" b="1" dirty="0" smtClean="0">
              <a:latin typeface="Times New Roman"/>
              <a:cs typeface="Times New Roman"/>
            </a:endParaRPr>
          </a:p>
          <a:p>
            <a:pPr algn="ctr"/>
            <a:endParaRPr lang="en-US" b="1" dirty="0" smtClean="0">
              <a:latin typeface="Times New Roman"/>
              <a:cs typeface="Times New Roman"/>
            </a:endParaRPr>
          </a:p>
          <a:p>
            <a:pPr algn="ctr"/>
            <a:endParaRPr lang="en-US" sz="2000" b="1" dirty="0" smtClean="0">
              <a:latin typeface="Times New Roman"/>
              <a:cs typeface="Times New Roman"/>
            </a:endParaRPr>
          </a:p>
          <a:p>
            <a:pPr algn="ctr"/>
            <a:endParaRPr lang="en-GB" sz="1600" dirty="0" smtClean="0">
              <a:latin typeface="Times New Roman"/>
              <a:cs typeface="Times New Roman"/>
            </a:endParaRPr>
          </a:p>
          <a:p>
            <a:pPr algn="ctr"/>
            <a:r>
              <a:rPr lang="en-GB" sz="2800" b="1" dirty="0" smtClean="0">
                <a:latin typeface="Times New Roman"/>
                <a:cs typeface="Times New Roman"/>
              </a:rPr>
              <a:t> </a:t>
            </a:r>
            <a:endParaRPr lang="en-GB" sz="2800" dirty="0" smtClean="0">
              <a:latin typeface="Times New Roman"/>
              <a:cs typeface="Times New Roman"/>
            </a:endParaRPr>
          </a:p>
          <a:p>
            <a:pPr algn="ctr"/>
            <a:endParaRPr lang="en-US" b="1" dirty="0" smtClean="0">
              <a:latin typeface="Times New Roman"/>
              <a:cs typeface="Times New Roman"/>
            </a:endParaRPr>
          </a:p>
          <a:p>
            <a:pPr algn="ctr"/>
            <a:endParaRPr lang="en-US" b="1" dirty="0" smtClean="0">
              <a:latin typeface="Times New Roman"/>
              <a:cs typeface="Times New Roman"/>
            </a:endParaRPr>
          </a:p>
          <a:p>
            <a:pPr algn="ctr"/>
            <a:endParaRPr lang="en-US" sz="2000" b="1" dirty="0" smtClean="0">
              <a:latin typeface="Times New Roman"/>
              <a:cs typeface="Times New Roman"/>
            </a:endParaRPr>
          </a:p>
        </p:txBody>
      </p:sp>
      <p:pic>
        <p:nvPicPr>
          <p:cNvPr id="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6681" y="5510926"/>
            <a:ext cx="1973263" cy="908050"/>
          </a:xfrm>
          <a:prstGeom prst="rect">
            <a:avLst/>
          </a:prstGeom>
          <a:noFill/>
          <a:ln w="9525">
            <a:noFill/>
            <a:miter lim="800000"/>
            <a:headEnd/>
            <a:tailEnd/>
          </a:ln>
        </p:spPr>
      </p:pic>
      <p:pic>
        <p:nvPicPr>
          <p:cNvPr id="106499" name="Picture 3" descr="ITL versionRGB"/>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28041" y="5510926"/>
            <a:ext cx="2122365" cy="908050"/>
          </a:xfrm>
          <a:prstGeom prst="rect">
            <a:avLst/>
          </a:prstGeom>
          <a:noFill/>
          <a:ln w="9525">
            <a:noFill/>
            <a:miter lim="800000"/>
            <a:headEnd/>
            <a:tailEnd/>
          </a:ln>
        </p:spPr>
      </p:pic>
      <p:graphicFrame>
        <p:nvGraphicFramePr>
          <p:cNvPr id="106500" name="Object 4"/>
          <p:cNvGraphicFramePr>
            <a:graphicFrameLocks noChangeAspect="1"/>
          </p:cNvGraphicFramePr>
          <p:nvPr/>
        </p:nvGraphicFramePr>
        <p:xfrm>
          <a:off x="427106" y="269666"/>
          <a:ext cx="2252838" cy="1165653"/>
        </p:xfrm>
        <a:graphic>
          <a:graphicData uri="http://schemas.openxmlformats.org/presentationml/2006/ole">
            <mc:AlternateContent xmlns:mc="http://schemas.openxmlformats.org/markup-compatibility/2006">
              <mc:Choice xmlns:v="urn:schemas-microsoft-com:vml" Requires="v">
                <p:oleObj spid="_x0000_s295943" name="Document" r:id="rId5" imgW="2451010" imgH="1536643" progId="Word.Document.8">
                  <p:embed/>
                </p:oleObj>
              </mc:Choice>
              <mc:Fallback>
                <p:oleObj name="Document" r:id="rId5" imgW="2451010" imgH="1536643"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106" y="269666"/>
                        <a:ext cx="2252838" cy="11656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Picture 7" descr="l-h_header"/>
          <p:cNvPicPr/>
          <p:nvPr/>
        </p:nvPicPr>
        <p:blipFill>
          <a:blip r:embed="rId7" cstate="email">
            <a:extLst>
              <a:ext uri="{28A0092B-C50C-407E-A947-70E740481C1C}">
                <a14:useLocalDpi xmlns:a14="http://schemas.microsoft.com/office/drawing/2010/main"/>
              </a:ext>
            </a:extLst>
          </a:blip>
          <a:srcRect/>
          <a:stretch>
            <a:fillRect/>
          </a:stretch>
        </p:blipFill>
        <p:spPr bwMode="auto">
          <a:xfrm>
            <a:off x="3354176" y="374316"/>
            <a:ext cx="5396230" cy="744501"/>
          </a:xfrm>
          <a:prstGeom prst="rect">
            <a:avLst/>
          </a:prstGeom>
          <a:noFill/>
          <a:ln w="9525">
            <a:noFill/>
            <a:miter lim="800000"/>
            <a:headEnd/>
            <a:tailEnd/>
          </a:ln>
        </p:spPr>
      </p:pic>
      <p:sp>
        <p:nvSpPr>
          <p:cNvPr id="9" name="TextBox 8"/>
          <p:cNvSpPr txBox="1"/>
          <p:nvPr/>
        </p:nvSpPr>
        <p:spPr>
          <a:xfrm>
            <a:off x="1228986" y="1435320"/>
            <a:ext cx="6868669" cy="4062651"/>
          </a:xfrm>
          <a:prstGeom prst="rect">
            <a:avLst/>
          </a:prstGeom>
          <a:noFill/>
        </p:spPr>
        <p:txBody>
          <a:bodyPr wrap="square" rtlCol="0">
            <a:spAutoFit/>
          </a:bodyPr>
          <a:lstStyle/>
          <a:p>
            <a:pPr algn="ctr"/>
            <a:r>
              <a:rPr lang="en-GB" sz="3200" b="1" dirty="0" smtClean="0">
                <a:solidFill>
                  <a:srgbClr val="000090"/>
                </a:solidFill>
                <a:latin typeface="Times New Roman"/>
                <a:cs typeface="Times New Roman"/>
              </a:rPr>
              <a:t>Awakening the giant of </a:t>
            </a:r>
          </a:p>
          <a:p>
            <a:pPr algn="ctr"/>
            <a:r>
              <a:rPr lang="en-GB" sz="3200" b="1" dirty="0" smtClean="0">
                <a:solidFill>
                  <a:srgbClr val="000090"/>
                </a:solidFill>
                <a:latin typeface="Times New Roman"/>
                <a:cs typeface="Times New Roman"/>
              </a:rPr>
              <a:t>teacher leadership </a:t>
            </a:r>
          </a:p>
          <a:p>
            <a:pPr algn="ctr"/>
            <a:endParaRPr lang="en-US" sz="1400" b="1" dirty="0" smtClean="0">
              <a:solidFill>
                <a:srgbClr val="000090"/>
              </a:solidFill>
              <a:latin typeface="Times New Roman"/>
              <a:cs typeface="Times New Roman"/>
            </a:endParaRPr>
          </a:p>
          <a:p>
            <a:pPr algn="ctr"/>
            <a:r>
              <a:rPr lang="en-US" dirty="0" smtClean="0">
                <a:solidFill>
                  <a:srgbClr val="660066"/>
                </a:solidFill>
                <a:latin typeface="Times New Roman"/>
                <a:cs typeface="Times New Roman"/>
              </a:rPr>
              <a:t>a presentation by</a:t>
            </a:r>
          </a:p>
          <a:p>
            <a:pPr algn="ctr"/>
            <a:r>
              <a:rPr lang="en-US" b="1" dirty="0" smtClean="0">
                <a:solidFill>
                  <a:srgbClr val="660066"/>
                </a:solidFill>
                <a:latin typeface="Times New Roman"/>
                <a:cs typeface="Times New Roman"/>
              </a:rPr>
              <a:t>David Frost</a:t>
            </a:r>
          </a:p>
          <a:p>
            <a:pPr algn="ctr"/>
            <a:r>
              <a:rPr lang="en-US" dirty="0" smtClean="0">
                <a:solidFill>
                  <a:srgbClr val="660066"/>
                </a:solidFill>
                <a:latin typeface="Times New Roman"/>
                <a:cs typeface="Times New Roman"/>
              </a:rPr>
              <a:t>University of Cambridge Faculty of Education</a:t>
            </a:r>
          </a:p>
          <a:p>
            <a:pPr algn="ctr"/>
            <a:endParaRPr lang="en-US" dirty="0" smtClean="0">
              <a:solidFill>
                <a:srgbClr val="660066"/>
              </a:solidFill>
              <a:latin typeface="Times New Roman"/>
              <a:cs typeface="Times New Roman"/>
            </a:endParaRPr>
          </a:p>
          <a:p>
            <a:pPr algn="ctr"/>
            <a:endParaRPr lang="en-US" b="1" dirty="0" smtClean="0">
              <a:solidFill>
                <a:srgbClr val="660066"/>
              </a:solidFill>
              <a:latin typeface="Times New Roman"/>
              <a:cs typeface="Times New Roman"/>
            </a:endParaRPr>
          </a:p>
          <a:p>
            <a:pPr algn="ctr"/>
            <a:r>
              <a:rPr lang="en-US" dirty="0" smtClean="0">
                <a:latin typeface="Times New Roman"/>
                <a:cs typeface="Times New Roman"/>
              </a:rPr>
              <a:t>at the </a:t>
            </a:r>
          </a:p>
          <a:p>
            <a:pPr algn="ctr"/>
            <a:r>
              <a:rPr lang="en-US" dirty="0" smtClean="0">
                <a:latin typeface="Times New Roman"/>
                <a:cs typeface="Times New Roman"/>
              </a:rPr>
              <a:t>Fifth Expert Seminar on Education Policy</a:t>
            </a:r>
          </a:p>
          <a:p>
            <a:pPr algn="ctr"/>
            <a:r>
              <a:rPr lang="en-US" b="1" dirty="0" smtClean="0">
                <a:latin typeface="Times New Roman"/>
                <a:cs typeface="Times New Roman"/>
              </a:rPr>
              <a:t>‘Changing the academic and teaching profession’</a:t>
            </a:r>
          </a:p>
          <a:p>
            <a:pPr algn="ctr"/>
            <a:r>
              <a:rPr lang="en-US" b="1" dirty="0" smtClean="0">
                <a:latin typeface="Times New Roman"/>
                <a:cs typeface="Times New Roman"/>
              </a:rPr>
              <a:t> </a:t>
            </a:r>
            <a:endParaRPr lang="en-GB" b="1" dirty="0" smtClean="0">
              <a:latin typeface="Times New Roman"/>
              <a:cs typeface="Times New Roman"/>
            </a:endParaRPr>
          </a:p>
          <a:p>
            <a:pPr algn="ctr"/>
            <a:r>
              <a:rPr lang="en-US" dirty="0" smtClean="0">
                <a:latin typeface="Times New Roman"/>
                <a:cs typeface="Times New Roman"/>
              </a:rPr>
              <a:t>25</a:t>
            </a:r>
            <a:r>
              <a:rPr lang="en-US" baseline="30000" dirty="0" smtClean="0">
                <a:latin typeface="Times New Roman"/>
                <a:cs typeface="Times New Roman"/>
              </a:rPr>
              <a:t>th</a:t>
            </a:r>
            <a:r>
              <a:rPr lang="en-US" dirty="0" smtClean="0">
                <a:latin typeface="Times New Roman"/>
                <a:cs typeface="Times New Roman"/>
              </a:rPr>
              <a:t>  November 2012</a:t>
            </a:r>
            <a:endParaRPr lang="en-US" dirty="0"/>
          </a:p>
        </p:txBody>
      </p:sp>
    </p:spTree>
  </p:cSld>
  <p:clrMapOvr>
    <a:masterClrMapping/>
  </p:clrMapOvr>
  <p:transition xmlns:p14="http://schemas.microsoft.com/office/powerpoint/2010/main" advTm="11000"/>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3527" y="300400"/>
            <a:ext cx="8275175" cy="6295325"/>
          </a:xfrm>
          <a:prstGeom prst="rect">
            <a:avLst/>
          </a:prstGeom>
          <a:noFill/>
        </p:spPr>
        <p:txBody>
          <a:bodyPr wrap="square" rtlCol="0">
            <a:spAutoFit/>
          </a:bodyPr>
          <a:lstStyle/>
          <a:p>
            <a:pPr algn="ctr"/>
            <a:r>
              <a:rPr lang="en-US" sz="2800" b="1" dirty="0" smtClean="0">
                <a:solidFill>
                  <a:srgbClr val="660066"/>
                </a:solidFill>
                <a:latin typeface="Times New Roman"/>
                <a:cs typeface="Times New Roman"/>
              </a:rPr>
              <a:t>The need for reform and improvement</a:t>
            </a:r>
          </a:p>
          <a:p>
            <a:endParaRPr lang="en-US" sz="2400" dirty="0" smtClean="0">
              <a:latin typeface="Times New Roman"/>
              <a:cs typeface="Times New Roman"/>
            </a:endParaRPr>
          </a:p>
          <a:p>
            <a:r>
              <a:rPr lang="en-US" sz="2400" dirty="0" smtClean="0">
                <a:latin typeface="Times New Roman"/>
                <a:cs typeface="Times New Roman"/>
              </a:rPr>
              <a:t>PISA?</a:t>
            </a:r>
          </a:p>
          <a:p>
            <a:endParaRPr lang="en-US" sz="2400" dirty="0" smtClean="0">
              <a:latin typeface="Times New Roman"/>
              <a:cs typeface="Times New Roman"/>
            </a:endParaRPr>
          </a:p>
          <a:p>
            <a:r>
              <a:rPr lang="en-US" sz="2400" b="1" dirty="0" smtClean="0">
                <a:solidFill>
                  <a:srgbClr val="000090"/>
                </a:solidFill>
                <a:latin typeface="Times New Roman"/>
                <a:cs typeface="Times New Roman"/>
              </a:rPr>
              <a:t>Professional judgment</a:t>
            </a:r>
          </a:p>
          <a:p>
            <a:endParaRPr lang="en-US" sz="2400" dirty="0" smtClean="0">
              <a:latin typeface="Times New Roman"/>
              <a:cs typeface="Times New Roman"/>
            </a:endParaRPr>
          </a:p>
          <a:p>
            <a:r>
              <a:rPr lang="en-US" sz="2400" dirty="0" smtClean="0">
                <a:latin typeface="Times New Roman"/>
                <a:cs typeface="Times New Roman"/>
              </a:rPr>
              <a:t>Are all young people are becoming sufficiently capable?</a:t>
            </a:r>
          </a:p>
          <a:p>
            <a:endParaRPr lang="en-US" sz="2400" dirty="0" smtClean="0">
              <a:latin typeface="Times New Roman"/>
              <a:cs typeface="Times New Roman"/>
            </a:endParaRPr>
          </a:p>
          <a:p>
            <a:r>
              <a:rPr lang="en-US" sz="2400" dirty="0" smtClean="0">
                <a:latin typeface="Times New Roman"/>
                <a:cs typeface="Times New Roman"/>
              </a:rPr>
              <a:t>Are all young people fulfilling their true potential?</a:t>
            </a:r>
          </a:p>
          <a:p>
            <a:endParaRPr lang="en-US" sz="2400" dirty="0" smtClean="0">
              <a:latin typeface="Times New Roman"/>
              <a:cs typeface="Times New Roman"/>
            </a:endParaRPr>
          </a:p>
          <a:p>
            <a:r>
              <a:rPr lang="en-US" sz="2400" dirty="0" smtClean="0">
                <a:latin typeface="Times New Roman"/>
                <a:cs typeface="Times New Roman"/>
              </a:rPr>
              <a:t>Do we have the perfect society populated by perfect citizens?</a:t>
            </a:r>
          </a:p>
          <a:p>
            <a:endParaRPr lang="en-US" sz="2400" dirty="0" smtClean="0">
              <a:latin typeface="Times New Roman"/>
              <a:cs typeface="Times New Roman"/>
            </a:endParaRPr>
          </a:p>
          <a:p>
            <a:r>
              <a:rPr lang="en-US" sz="2400" dirty="0" smtClean="0">
                <a:latin typeface="Times New Roman"/>
                <a:cs typeface="Times New Roman"/>
              </a:rPr>
              <a:t>Is our economy the most enterprising and productive in the world?</a:t>
            </a:r>
          </a:p>
          <a:p>
            <a:endParaRPr lang="en-US" sz="2400" dirty="0" smtClean="0">
              <a:latin typeface="Times New Roman"/>
              <a:cs typeface="Times New Roman"/>
            </a:endParaRPr>
          </a:p>
          <a:p>
            <a:r>
              <a:rPr lang="en-US" sz="2400" dirty="0" smtClean="0">
                <a:latin typeface="Times New Roman"/>
                <a:cs typeface="Times New Roman"/>
              </a:rPr>
              <a:t>Can the frontiers of science and art be pushed any further? </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uca 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4574" y="0"/>
            <a:ext cx="6679100" cy="6858000"/>
          </a:xfrm>
          <a:prstGeom prst="rect">
            <a:avLst/>
          </a:prstGeom>
        </p:spPr>
      </p:pic>
      <p:sp>
        <p:nvSpPr>
          <p:cNvPr id="6" name="TextBox 5"/>
          <p:cNvSpPr txBox="1"/>
          <p:nvPr/>
        </p:nvSpPr>
        <p:spPr>
          <a:xfrm>
            <a:off x="7695654" y="4985728"/>
            <a:ext cx="1448346" cy="1631216"/>
          </a:xfrm>
          <a:prstGeom prst="rect">
            <a:avLst/>
          </a:prstGeom>
          <a:noFill/>
        </p:spPr>
        <p:txBody>
          <a:bodyPr wrap="square" rtlCol="0">
            <a:spAutoFit/>
          </a:bodyPr>
          <a:lstStyle/>
          <a:p>
            <a:r>
              <a:rPr lang="en-US" sz="2000" b="1" cap="all" dirty="0" smtClean="0">
                <a:solidFill>
                  <a:srgbClr val="660066"/>
                </a:solidFill>
                <a:latin typeface="Times New Roman"/>
                <a:cs typeface="Times New Roman"/>
              </a:rPr>
              <a:t>L</a:t>
            </a:r>
            <a:r>
              <a:rPr lang="en-US" sz="2000" b="1" dirty="0" smtClean="0">
                <a:solidFill>
                  <a:srgbClr val="660066"/>
                </a:solidFill>
                <a:latin typeface="Times New Roman"/>
                <a:cs typeface="Times New Roman"/>
              </a:rPr>
              <a:t>uca</a:t>
            </a:r>
          </a:p>
          <a:p>
            <a:r>
              <a:rPr lang="en-US" sz="2000" dirty="0" smtClean="0">
                <a:solidFill>
                  <a:srgbClr val="660066"/>
                </a:solidFill>
                <a:latin typeface="Times New Roman"/>
                <a:cs typeface="Times New Roman"/>
              </a:rPr>
              <a:t>born</a:t>
            </a:r>
            <a:r>
              <a:rPr lang="en-US" sz="2000" cap="all" dirty="0" smtClean="0">
                <a:solidFill>
                  <a:srgbClr val="660066"/>
                </a:solidFill>
                <a:latin typeface="Times New Roman"/>
                <a:cs typeface="Times New Roman"/>
              </a:rPr>
              <a:t> 10.55 </a:t>
            </a:r>
            <a:r>
              <a:rPr lang="en-US" sz="2000" dirty="0" smtClean="0">
                <a:solidFill>
                  <a:srgbClr val="660066"/>
                </a:solidFill>
                <a:latin typeface="Times New Roman"/>
                <a:cs typeface="Times New Roman"/>
              </a:rPr>
              <a:t>pm</a:t>
            </a:r>
            <a:endParaRPr lang="en-US" sz="2000" cap="all" dirty="0" smtClean="0">
              <a:solidFill>
                <a:srgbClr val="660066"/>
              </a:solidFill>
              <a:latin typeface="Times New Roman"/>
              <a:cs typeface="Times New Roman"/>
            </a:endParaRPr>
          </a:p>
          <a:p>
            <a:r>
              <a:rPr lang="en-US" sz="2000" cap="all" dirty="0" smtClean="0">
                <a:solidFill>
                  <a:srgbClr val="660066"/>
                </a:solidFill>
                <a:latin typeface="Times New Roman"/>
                <a:cs typeface="Times New Roman"/>
              </a:rPr>
              <a:t>16</a:t>
            </a:r>
            <a:r>
              <a:rPr lang="en-US" sz="2000" cap="all" baseline="30000" dirty="0" smtClean="0">
                <a:solidFill>
                  <a:srgbClr val="660066"/>
                </a:solidFill>
                <a:latin typeface="Times New Roman"/>
                <a:cs typeface="Times New Roman"/>
              </a:rPr>
              <a:t>th</a:t>
            </a:r>
            <a:r>
              <a:rPr lang="en-US" sz="2000" cap="all" dirty="0" smtClean="0">
                <a:solidFill>
                  <a:srgbClr val="660066"/>
                </a:solidFill>
                <a:latin typeface="Times New Roman"/>
                <a:cs typeface="Times New Roman"/>
              </a:rPr>
              <a:t> S</a:t>
            </a:r>
            <a:r>
              <a:rPr lang="en-US" sz="2000" dirty="0" smtClean="0">
                <a:solidFill>
                  <a:srgbClr val="660066"/>
                </a:solidFill>
                <a:latin typeface="Times New Roman"/>
                <a:cs typeface="Times New Roman"/>
              </a:rPr>
              <a:t>ept</a:t>
            </a:r>
            <a:r>
              <a:rPr lang="en-US" sz="2000" cap="all" dirty="0" smtClean="0">
                <a:solidFill>
                  <a:srgbClr val="660066"/>
                </a:solidFill>
                <a:latin typeface="Times New Roman"/>
                <a:cs typeface="Times New Roman"/>
              </a:rPr>
              <a:t>. 2012</a:t>
            </a:r>
            <a:endParaRPr lang="en-US" sz="2000" cap="all" dirty="0">
              <a:solidFill>
                <a:srgbClr val="660066"/>
              </a:solidFill>
              <a:latin typeface="Times New Roman"/>
              <a:cs typeface="Times New Roman"/>
            </a:endParaRPr>
          </a:p>
        </p:txBody>
      </p:sp>
      <p:sp>
        <p:nvSpPr>
          <p:cNvPr id="4" name="TextBox 3"/>
          <p:cNvSpPr txBox="1"/>
          <p:nvPr/>
        </p:nvSpPr>
        <p:spPr>
          <a:xfrm>
            <a:off x="317512" y="248503"/>
            <a:ext cx="4320924" cy="707886"/>
          </a:xfrm>
          <a:prstGeom prst="rect">
            <a:avLst/>
          </a:prstGeom>
          <a:solidFill>
            <a:srgbClr val="FFFFFF"/>
          </a:solidFill>
        </p:spPr>
        <p:txBody>
          <a:bodyPr wrap="square" rtlCol="0">
            <a:spAutoFit/>
          </a:bodyPr>
          <a:lstStyle/>
          <a:p>
            <a:r>
              <a:rPr lang="en-US" sz="2000" dirty="0" smtClean="0">
                <a:latin typeface="Times New Roman"/>
                <a:cs typeface="Times New Roman"/>
              </a:rPr>
              <a:t>A reminder – why educational reform is so important</a:t>
            </a:r>
            <a:endParaRPr lang="en-US" sz="20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3170" y="518873"/>
            <a:ext cx="8231835" cy="5170646"/>
          </a:xfrm>
          <a:prstGeom prst="rect">
            <a:avLst/>
          </a:prstGeom>
          <a:noFill/>
        </p:spPr>
        <p:txBody>
          <a:bodyPr wrap="square" rtlCol="0">
            <a:spAutoFit/>
          </a:bodyPr>
          <a:lstStyle/>
          <a:p>
            <a:pPr algn="ctr"/>
            <a:r>
              <a:rPr lang="en-GB" sz="2800" b="1" dirty="0" smtClean="0">
                <a:solidFill>
                  <a:srgbClr val="660066"/>
                </a:solidFill>
                <a:latin typeface="Times New Roman"/>
                <a:cs typeface="Times New Roman"/>
              </a:rPr>
              <a:t>If we want educational reform</a:t>
            </a:r>
          </a:p>
          <a:p>
            <a:pPr algn="ctr"/>
            <a:r>
              <a:rPr lang="en-GB" sz="2400" b="1" dirty="0" smtClean="0">
                <a:solidFill>
                  <a:srgbClr val="660066"/>
                </a:solidFill>
                <a:latin typeface="Times New Roman"/>
                <a:cs typeface="Times New Roman"/>
              </a:rPr>
              <a:t> </a:t>
            </a:r>
            <a:endParaRPr lang="en-GB" sz="2000" i="1" dirty="0" smtClean="0">
              <a:latin typeface="Times New Roman"/>
              <a:cs typeface="Times New Roman"/>
            </a:endParaRPr>
          </a:p>
          <a:p>
            <a:pPr>
              <a:buFont typeface="Wingdings" charset="2"/>
              <a:buChar char="Ø"/>
            </a:pPr>
            <a:endParaRPr lang="en-GB" sz="2400" dirty="0" smtClean="0">
              <a:latin typeface="Times New Roman"/>
              <a:cs typeface="Times New Roman"/>
            </a:endParaRPr>
          </a:p>
          <a:p>
            <a:pPr>
              <a:buFont typeface="Wingdings" charset="2"/>
              <a:buChar char="Ø"/>
            </a:pPr>
            <a:r>
              <a:rPr lang="en-GB" sz="2400" dirty="0" smtClean="0">
                <a:latin typeface="Times New Roman"/>
                <a:cs typeface="Times New Roman"/>
              </a:rPr>
              <a:t> We need learning at all levels: teachers, schools, universities</a:t>
            </a:r>
          </a:p>
          <a:p>
            <a:r>
              <a:rPr lang="en-GB" sz="2400" dirty="0" smtClean="0">
                <a:latin typeface="Times New Roman"/>
                <a:cs typeface="Times New Roman"/>
              </a:rPr>
              <a:t>     and the educational system</a:t>
            </a:r>
          </a:p>
          <a:p>
            <a:pPr>
              <a:buFont typeface="Wingdings" charset="2"/>
              <a:buChar char="Ø"/>
            </a:pPr>
            <a:endParaRPr lang="en-GB" sz="2400" dirty="0" smtClean="0">
              <a:latin typeface="Times New Roman"/>
              <a:cs typeface="Times New Roman"/>
            </a:endParaRPr>
          </a:p>
          <a:p>
            <a:pPr>
              <a:buFont typeface="Wingdings" charset="2"/>
              <a:buChar char="Ø"/>
            </a:pPr>
            <a:r>
              <a:rPr lang="en-GB" sz="2400" dirty="0" smtClean="0">
                <a:latin typeface="Times New Roman"/>
                <a:cs typeface="Times New Roman"/>
              </a:rPr>
              <a:t> Learning </a:t>
            </a:r>
          </a:p>
          <a:p>
            <a:r>
              <a:rPr lang="en-GB" sz="2400" dirty="0" smtClean="0">
                <a:latin typeface="Times New Roman"/>
                <a:cs typeface="Times New Roman"/>
              </a:rPr>
              <a:t>    = developing new professional knowledge,    </a:t>
            </a:r>
          </a:p>
          <a:p>
            <a:r>
              <a:rPr lang="en-GB" sz="2400" dirty="0" smtClean="0">
                <a:latin typeface="Times New Roman"/>
                <a:cs typeface="Times New Roman"/>
              </a:rPr>
              <a:t>       new skills</a:t>
            </a:r>
          </a:p>
          <a:p>
            <a:r>
              <a:rPr lang="en-GB" sz="2400" dirty="0" smtClean="0">
                <a:latin typeface="Times New Roman"/>
                <a:cs typeface="Times New Roman"/>
              </a:rPr>
              <a:t>       new attitudes</a:t>
            </a:r>
          </a:p>
          <a:p>
            <a:r>
              <a:rPr lang="en-GB" sz="2400" dirty="0" smtClean="0">
                <a:latin typeface="Times New Roman"/>
                <a:cs typeface="Times New Roman"/>
              </a:rPr>
              <a:t>       clarification of values</a:t>
            </a:r>
          </a:p>
          <a:p>
            <a:endParaRPr lang="en-GB" sz="2000" dirty="0" smtClean="0">
              <a:latin typeface="Times New Roman"/>
              <a:cs typeface="Times New Roman"/>
            </a:endParaRPr>
          </a:p>
          <a:p>
            <a:endParaRPr lang="en-GB" sz="2400" dirty="0" smtClean="0">
              <a:latin typeface="Times New Roman"/>
              <a:cs typeface="Times New Roman"/>
            </a:endParaRPr>
          </a:p>
          <a:p>
            <a:endParaRPr lang="en-US"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1578" y="360947"/>
            <a:ext cx="7713579" cy="1908215"/>
          </a:xfrm>
          <a:prstGeom prst="rect">
            <a:avLst/>
          </a:prstGeom>
          <a:noFill/>
        </p:spPr>
        <p:txBody>
          <a:bodyPr wrap="square" rtlCol="0">
            <a:spAutoFit/>
          </a:bodyPr>
          <a:lstStyle/>
          <a:p>
            <a:r>
              <a:rPr lang="en-US" sz="3200" b="1" dirty="0" smtClean="0">
                <a:solidFill>
                  <a:srgbClr val="660066"/>
                </a:solidFill>
                <a:latin typeface="Times New Roman"/>
                <a:cs typeface="Times New Roman"/>
              </a:rPr>
              <a:t>We cannot rely on the </a:t>
            </a:r>
            <a:r>
              <a:rPr lang="en-US" sz="3200" b="1" i="1" dirty="0" smtClean="0">
                <a:solidFill>
                  <a:srgbClr val="660066"/>
                </a:solidFill>
                <a:latin typeface="Times New Roman"/>
                <a:cs typeface="Times New Roman"/>
              </a:rPr>
              <a:t>implementation through training</a:t>
            </a:r>
            <a:r>
              <a:rPr lang="en-US" sz="3200" b="1" dirty="0" smtClean="0">
                <a:solidFill>
                  <a:srgbClr val="660066"/>
                </a:solidFill>
                <a:latin typeface="Times New Roman"/>
                <a:cs typeface="Times New Roman"/>
              </a:rPr>
              <a:t> model – it doesn’t work</a:t>
            </a:r>
          </a:p>
          <a:p>
            <a:endParaRPr lang="en-US" dirty="0" smtClean="0"/>
          </a:p>
          <a:p>
            <a:endParaRPr lang="en-US" dirty="0" smtClean="0"/>
          </a:p>
          <a:p>
            <a:endParaRPr lang="en-US" dirty="0"/>
          </a:p>
        </p:txBody>
      </p:sp>
      <p:pic>
        <p:nvPicPr>
          <p:cNvPr id="5" name="Picture 4"/>
          <p:cNvPicPr>
            <a:picLocks noChangeAspect="1"/>
          </p:cNvPicPr>
          <p:nvPr/>
        </p:nvPicPr>
        <p:blipFill>
          <a:blip r:embed="rId2"/>
          <a:stretch>
            <a:fillRect/>
          </a:stretch>
        </p:blipFill>
        <p:spPr>
          <a:xfrm>
            <a:off x="5574633" y="1925053"/>
            <a:ext cx="3382209" cy="4365458"/>
          </a:xfrm>
          <a:prstGeom prst="rect">
            <a:avLst/>
          </a:prstGeom>
        </p:spPr>
      </p:pic>
      <p:sp>
        <p:nvSpPr>
          <p:cNvPr id="6" name="TextBox 5"/>
          <p:cNvSpPr txBox="1"/>
          <p:nvPr/>
        </p:nvSpPr>
        <p:spPr>
          <a:xfrm>
            <a:off x="775367" y="1164898"/>
            <a:ext cx="4799265" cy="3970318"/>
          </a:xfrm>
          <a:prstGeom prst="rect">
            <a:avLst/>
          </a:prstGeom>
          <a:noFill/>
        </p:spPr>
        <p:txBody>
          <a:bodyPr wrap="square" rtlCol="0">
            <a:spAutoFit/>
          </a:bodyPr>
          <a:lstStyle/>
          <a:p>
            <a:endParaRPr lang="en-US" sz="2800" dirty="0" smtClean="0">
              <a:latin typeface="Times New Roman"/>
              <a:cs typeface="Times New Roman"/>
            </a:endParaRPr>
          </a:p>
          <a:p>
            <a:endParaRPr lang="en-US" sz="2800" dirty="0" smtClean="0">
              <a:latin typeface="Times New Roman"/>
              <a:cs typeface="Times New Roman"/>
            </a:endParaRPr>
          </a:p>
          <a:p>
            <a:r>
              <a:rPr lang="en-US" sz="2800" dirty="0" smtClean="0">
                <a:latin typeface="Times New Roman"/>
                <a:cs typeface="Times New Roman"/>
              </a:rPr>
              <a:t>it does not develop ‘extended professionalism’</a:t>
            </a:r>
          </a:p>
          <a:p>
            <a:endParaRPr lang="en-US" sz="2800" dirty="0" smtClean="0">
              <a:latin typeface="Times New Roman"/>
              <a:cs typeface="Times New Roman"/>
            </a:endParaRPr>
          </a:p>
          <a:p>
            <a:endParaRPr lang="en-US" sz="2800" dirty="0" smtClean="0">
              <a:latin typeface="Times New Roman"/>
              <a:cs typeface="Times New Roman"/>
            </a:endParaRPr>
          </a:p>
          <a:p>
            <a:r>
              <a:rPr lang="en-US" sz="2800" dirty="0" smtClean="0">
                <a:latin typeface="Times New Roman"/>
                <a:cs typeface="Times New Roman"/>
              </a:rPr>
              <a:t>it fails to inspire and cultivate moral purpose</a:t>
            </a:r>
          </a:p>
          <a:p>
            <a:endParaRPr lang="en-US" sz="28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6879" y="676482"/>
            <a:ext cx="7537458" cy="738664"/>
          </a:xfrm>
          <a:prstGeom prst="rect">
            <a:avLst/>
          </a:prstGeom>
          <a:noFill/>
        </p:spPr>
        <p:txBody>
          <a:bodyPr wrap="square" rtlCol="0">
            <a:spAutoFit/>
          </a:bodyPr>
          <a:lstStyle/>
          <a:p>
            <a:endParaRPr lang="en-GB" sz="2400" dirty="0" smtClean="0">
              <a:latin typeface="Times New Roman"/>
              <a:cs typeface="Times New Roman"/>
            </a:endParaRPr>
          </a:p>
          <a:p>
            <a:endParaRPr lang="en-US" dirty="0"/>
          </a:p>
        </p:txBody>
      </p:sp>
      <p:sp>
        <p:nvSpPr>
          <p:cNvPr id="3" name="TextBox 2"/>
          <p:cNvSpPr txBox="1"/>
          <p:nvPr/>
        </p:nvSpPr>
        <p:spPr>
          <a:xfrm>
            <a:off x="969534" y="887546"/>
            <a:ext cx="7354803" cy="369332"/>
          </a:xfrm>
          <a:prstGeom prst="rect">
            <a:avLst/>
          </a:prstGeom>
          <a:noFill/>
        </p:spPr>
        <p:txBody>
          <a:bodyPr wrap="square" rtlCol="0">
            <a:spAutoFit/>
          </a:bodyPr>
          <a:lstStyle/>
          <a:p>
            <a:endParaRPr lang="en-US" dirty="0"/>
          </a:p>
        </p:txBody>
      </p:sp>
      <p:sp>
        <p:nvSpPr>
          <p:cNvPr id="4" name="TextBox 3"/>
          <p:cNvSpPr txBox="1"/>
          <p:nvPr/>
        </p:nvSpPr>
        <p:spPr>
          <a:xfrm>
            <a:off x="576588" y="450599"/>
            <a:ext cx="7747749" cy="5940088"/>
          </a:xfrm>
          <a:prstGeom prst="rect">
            <a:avLst/>
          </a:prstGeom>
          <a:noFill/>
        </p:spPr>
        <p:txBody>
          <a:bodyPr wrap="square" rtlCol="0">
            <a:spAutoFit/>
          </a:bodyPr>
          <a:lstStyle/>
          <a:p>
            <a:pPr algn="ctr">
              <a:spcAft>
                <a:spcPts val="1200"/>
              </a:spcAft>
            </a:pPr>
            <a:r>
              <a:rPr lang="en-US" sz="2000" b="1" dirty="0" smtClean="0">
                <a:solidFill>
                  <a:srgbClr val="000090"/>
                </a:solidFill>
                <a:latin typeface="Times New Roman"/>
                <a:cs typeface="Times New Roman"/>
              </a:rPr>
              <a:t>Government</a:t>
            </a:r>
          </a:p>
          <a:p>
            <a:pPr algn="ctr">
              <a:spcAft>
                <a:spcPts val="1200"/>
              </a:spcAft>
            </a:pPr>
            <a:endParaRPr lang="en-US" sz="2000" b="1" dirty="0" smtClean="0">
              <a:solidFill>
                <a:srgbClr val="000090"/>
              </a:solidFill>
              <a:latin typeface="Times New Roman"/>
              <a:cs typeface="Times New Roman"/>
            </a:endParaRPr>
          </a:p>
          <a:p>
            <a:pPr algn="ctr">
              <a:spcAft>
                <a:spcPts val="1200"/>
              </a:spcAft>
            </a:pPr>
            <a:r>
              <a:rPr lang="en-US" sz="2000" b="1" dirty="0" smtClean="0">
                <a:solidFill>
                  <a:srgbClr val="000090"/>
                </a:solidFill>
                <a:latin typeface="Times New Roman"/>
                <a:cs typeface="Times New Roman"/>
              </a:rPr>
              <a:t>Ministry</a:t>
            </a:r>
          </a:p>
          <a:p>
            <a:pPr algn="ctr">
              <a:spcAft>
                <a:spcPts val="1200"/>
              </a:spcAft>
            </a:pPr>
            <a:endParaRPr lang="en-US" sz="2000" b="1" dirty="0" smtClean="0">
              <a:solidFill>
                <a:srgbClr val="000090"/>
              </a:solidFill>
              <a:latin typeface="Times New Roman"/>
              <a:cs typeface="Times New Roman"/>
            </a:endParaRPr>
          </a:p>
          <a:p>
            <a:pPr algn="ctr">
              <a:spcAft>
                <a:spcPts val="1200"/>
              </a:spcAft>
            </a:pPr>
            <a:r>
              <a:rPr lang="en-US" sz="2000" b="1" dirty="0" smtClean="0">
                <a:solidFill>
                  <a:srgbClr val="000090"/>
                </a:solidFill>
                <a:latin typeface="Times New Roman"/>
                <a:cs typeface="Times New Roman"/>
              </a:rPr>
              <a:t>District authorities</a:t>
            </a:r>
          </a:p>
          <a:p>
            <a:pPr algn="ctr">
              <a:spcAft>
                <a:spcPts val="1200"/>
              </a:spcAft>
            </a:pPr>
            <a:endParaRPr lang="en-US" sz="2000" b="1" dirty="0" smtClean="0">
              <a:solidFill>
                <a:srgbClr val="000090"/>
              </a:solidFill>
              <a:latin typeface="Times New Roman"/>
              <a:cs typeface="Times New Roman"/>
            </a:endParaRPr>
          </a:p>
          <a:p>
            <a:pPr algn="ctr">
              <a:spcAft>
                <a:spcPts val="1200"/>
              </a:spcAft>
            </a:pPr>
            <a:r>
              <a:rPr lang="en-US" sz="2000" b="1" dirty="0" smtClean="0">
                <a:solidFill>
                  <a:srgbClr val="000090"/>
                </a:solidFill>
                <a:latin typeface="Times New Roman"/>
                <a:cs typeface="Times New Roman"/>
              </a:rPr>
              <a:t>School principal</a:t>
            </a:r>
          </a:p>
          <a:p>
            <a:pPr algn="ctr">
              <a:spcAft>
                <a:spcPts val="1200"/>
              </a:spcAft>
            </a:pPr>
            <a:endParaRPr lang="en-US" sz="2000" b="1" dirty="0" smtClean="0">
              <a:solidFill>
                <a:srgbClr val="000090"/>
              </a:solidFill>
              <a:latin typeface="Times New Roman"/>
              <a:cs typeface="Times New Roman"/>
            </a:endParaRPr>
          </a:p>
          <a:p>
            <a:pPr algn="ctr">
              <a:spcAft>
                <a:spcPts val="1200"/>
              </a:spcAft>
            </a:pPr>
            <a:r>
              <a:rPr lang="en-US" sz="2000" b="1" dirty="0" smtClean="0">
                <a:solidFill>
                  <a:srgbClr val="000090"/>
                </a:solidFill>
                <a:latin typeface="Times New Roman"/>
                <a:cs typeface="Times New Roman"/>
              </a:rPr>
              <a:t>Teacher</a:t>
            </a:r>
          </a:p>
          <a:p>
            <a:pPr algn="ctr">
              <a:spcAft>
                <a:spcPts val="1200"/>
              </a:spcAft>
            </a:pPr>
            <a:endParaRPr lang="en-US" sz="2000" b="1" dirty="0" smtClean="0">
              <a:solidFill>
                <a:srgbClr val="000090"/>
              </a:solidFill>
              <a:latin typeface="Times New Roman"/>
              <a:cs typeface="Times New Roman"/>
            </a:endParaRPr>
          </a:p>
          <a:p>
            <a:pPr algn="ctr">
              <a:spcAft>
                <a:spcPts val="1200"/>
              </a:spcAft>
            </a:pPr>
            <a:r>
              <a:rPr lang="en-US" sz="2000" b="1" dirty="0" smtClean="0">
                <a:solidFill>
                  <a:srgbClr val="000090"/>
                </a:solidFill>
                <a:latin typeface="Times New Roman"/>
                <a:cs typeface="Times New Roman"/>
              </a:rPr>
              <a:t>Classroom practice</a:t>
            </a:r>
          </a:p>
          <a:p>
            <a:pPr algn="ctr">
              <a:spcAft>
                <a:spcPts val="1200"/>
              </a:spcAft>
            </a:pPr>
            <a:endParaRPr lang="en-US" sz="2000" b="1" dirty="0" smtClean="0">
              <a:solidFill>
                <a:srgbClr val="000090"/>
              </a:solidFill>
              <a:latin typeface="Times New Roman"/>
              <a:cs typeface="Times New Roman"/>
            </a:endParaRPr>
          </a:p>
          <a:p>
            <a:pPr algn="ctr">
              <a:spcAft>
                <a:spcPts val="1200"/>
              </a:spcAft>
            </a:pPr>
            <a:r>
              <a:rPr lang="en-US" sz="2000" b="1" dirty="0" smtClean="0">
                <a:solidFill>
                  <a:srgbClr val="000090"/>
                </a:solidFill>
                <a:latin typeface="Times New Roman"/>
                <a:cs typeface="Times New Roman"/>
              </a:rPr>
              <a:t>Students’ learning</a:t>
            </a:r>
            <a:endParaRPr lang="en-US" sz="2000" b="1" dirty="0">
              <a:solidFill>
                <a:srgbClr val="000090"/>
              </a:solidFill>
              <a:latin typeface="Times New Roman"/>
              <a:cs typeface="Times New Roman"/>
            </a:endParaRPr>
          </a:p>
        </p:txBody>
      </p:sp>
      <p:cxnSp>
        <p:nvCxnSpPr>
          <p:cNvPr id="6" name="Straight Arrow Connector 5"/>
          <p:cNvCxnSpPr/>
          <p:nvPr/>
        </p:nvCxnSpPr>
        <p:spPr>
          <a:xfrm rot="16200000" flipH="1">
            <a:off x="4253339" y="1072212"/>
            <a:ext cx="369334" cy="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rot="5400000">
            <a:off x="4219532" y="2061838"/>
            <a:ext cx="43694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4232393" y="2949383"/>
            <a:ext cx="409637"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5400000">
            <a:off x="4227154" y="3857411"/>
            <a:ext cx="423291"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rot="5400000">
            <a:off x="4217944" y="4779094"/>
            <a:ext cx="43694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rot="5400000">
            <a:off x="4230805" y="5666640"/>
            <a:ext cx="40963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76588" y="676482"/>
            <a:ext cx="1731175" cy="1631216"/>
          </a:xfrm>
          <a:prstGeom prst="rect">
            <a:avLst/>
          </a:prstGeom>
          <a:noFill/>
        </p:spPr>
        <p:txBody>
          <a:bodyPr wrap="square" rtlCol="0">
            <a:spAutoFit/>
          </a:bodyPr>
          <a:lstStyle/>
          <a:p>
            <a:r>
              <a:rPr lang="en-US" sz="2000" b="1" dirty="0" smtClean="0">
                <a:solidFill>
                  <a:srgbClr val="660066"/>
                </a:solidFill>
                <a:latin typeface="Times New Roman"/>
                <a:cs typeface="Times New Roman"/>
              </a:rPr>
              <a:t>Can the key messages of reform really travel like this?</a:t>
            </a:r>
            <a:endParaRPr lang="en-US" sz="2000" b="1" dirty="0">
              <a:solidFill>
                <a:srgbClr val="660066"/>
              </a:solidFill>
              <a:latin typeface="Times New Roman"/>
              <a:cs typeface="Times New Roman"/>
            </a:endParaRPr>
          </a:p>
        </p:txBody>
      </p:sp>
      <p:sp>
        <p:nvSpPr>
          <p:cNvPr id="12" name="TextBox 11"/>
          <p:cNvSpPr txBox="1"/>
          <p:nvPr/>
        </p:nvSpPr>
        <p:spPr>
          <a:xfrm>
            <a:off x="6647725" y="4309681"/>
            <a:ext cx="1676612" cy="1323439"/>
          </a:xfrm>
          <a:prstGeom prst="rect">
            <a:avLst/>
          </a:prstGeom>
          <a:noFill/>
        </p:spPr>
        <p:txBody>
          <a:bodyPr wrap="square" rtlCol="0">
            <a:spAutoFit/>
          </a:bodyPr>
          <a:lstStyle/>
          <a:p>
            <a:r>
              <a:rPr lang="en-US" sz="2000" b="1" dirty="0" smtClean="0">
                <a:solidFill>
                  <a:srgbClr val="660066"/>
                </a:solidFill>
                <a:latin typeface="Times New Roman"/>
                <a:cs typeface="Times New Roman"/>
              </a:rPr>
              <a:t>Let us consider an alternative approach</a:t>
            </a:r>
            <a:endParaRPr lang="en-US" sz="20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6879" y="676482"/>
            <a:ext cx="7537458" cy="738664"/>
          </a:xfrm>
          <a:prstGeom prst="rect">
            <a:avLst/>
          </a:prstGeom>
          <a:noFill/>
        </p:spPr>
        <p:txBody>
          <a:bodyPr wrap="square" rtlCol="0">
            <a:spAutoFit/>
          </a:bodyPr>
          <a:lstStyle/>
          <a:p>
            <a:endParaRPr lang="en-GB" sz="2400" dirty="0" smtClean="0">
              <a:latin typeface="Times New Roman"/>
              <a:cs typeface="Times New Roman"/>
            </a:endParaRPr>
          </a:p>
          <a:p>
            <a:endParaRPr lang="en-US" dirty="0"/>
          </a:p>
        </p:txBody>
      </p:sp>
      <p:sp>
        <p:nvSpPr>
          <p:cNvPr id="3" name="TextBox 2"/>
          <p:cNvSpPr txBox="1"/>
          <p:nvPr/>
        </p:nvSpPr>
        <p:spPr>
          <a:xfrm>
            <a:off x="969534" y="887546"/>
            <a:ext cx="7354803" cy="369332"/>
          </a:xfrm>
          <a:prstGeom prst="rect">
            <a:avLst/>
          </a:prstGeom>
          <a:noFill/>
        </p:spPr>
        <p:txBody>
          <a:bodyPr wrap="square" rtlCol="0">
            <a:spAutoFit/>
          </a:bodyPr>
          <a:lstStyle/>
          <a:p>
            <a:endParaRPr lang="en-US" dirty="0"/>
          </a:p>
        </p:txBody>
      </p:sp>
      <p:sp>
        <p:nvSpPr>
          <p:cNvPr id="4" name="TextBox 3"/>
          <p:cNvSpPr txBox="1"/>
          <p:nvPr/>
        </p:nvSpPr>
        <p:spPr>
          <a:xfrm>
            <a:off x="786879" y="676482"/>
            <a:ext cx="7537458" cy="1538883"/>
          </a:xfrm>
          <a:prstGeom prst="rect">
            <a:avLst/>
          </a:prstGeom>
          <a:noFill/>
        </p:spPr>
        <p:txBody>
          <a:bodyPr wrap="square" rtlCol="0">
            <a:spAutoFit/>
          </a:bodyPr>
          <a:lstStyle/>
          <a:p>
            <a:pPr algn="ctr">
              <a:spcAft>
                <a:spcPts val="600"/>
              </a:spcAft>
            </a:pPr>
            <a:r>
              <a:rPr lang="en-US" sz="2800" b="1" dirty="0" smtClean="0">
                <a:solidFill>
                  <a:srgbClr val="660066"/>
                </a:solidFill>
                <a:latin typeface="Times New Roman"/>
                <a:cs typeface="Times New Roman"/>
              </a:rPr>
              <a:t>How much influence </a:t>
            </a:r>
          </a:p>
          <a:p>
            <a:pPr algn="ctr">
              <a:spcAft>
                <a:spcPts val="600"/>
              </a:spcAft>
            </a:pPr>
            <a:r>
              <a:rPr lang="en-US" sz="2800" b="1" dirty="0" smtClean="0">
                <a:solidFill>
                  <a:srgbClr val="660066"/>
                </a:solidFill>
                <a:latin typeface="Times New Roman"/>
                <a:cs typeface="Times New Roman"/>
              </a:rPr>
              <a:t>do school principals have </a:t>
            </a:r>
          </a:p>
          <a:p>
            <a:pPr algn="ctr">
              <a:spcAft>
                <a:spcPts val="600"/>
              </a:spcAft>
            </a:pPr>
            <a:r>
              <a:rPr lang="en-US" sz="2800" b="1" dirty="0" smtClean="0">
                <a:solidFill>
                  <a:srgbClr val="660066"/>
                </a:solidFill>
                <a:latin typeface="Times New Roman"/>
                <a:cs typeface="Times New Roman"/>
              </a:rPr>
              <a:t>over what happens in classrooms?</a:t>
            </a:r>
            <a:endParaRPr lang="en-US" sz="28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6879" y="676482"/>
            <a:ext cx="7537458" cy="738664"/>
          </a:xfrm>
          <a:prstGeom prst="rect">
            <a:avLst/>
          </a:prstGeom>
          <a:noFill/>
        </p:spPr>
        <p:txBody>
          <a:bodyPr wrap="square" rtlCol="0">
            <a:spAutoFit/>
          </a:bodyPr>
          <a:lstStyle/>
          <a:p>
            <a:endParaRPr lang="en-GB" sz="2400" dirty="0" smtClean="0">
              <a:latin typeface="Times New Roman"/>
              <a:cs typeface="Times New Roman"/>
            </a:endParaRPr>
          </a:p>
          <a:p>
            <a:endParaRPr lang="en-US" dirty="0"/>
          </a:p>
        </p:txBody>
      </p:sp>
      <p:sp>
        <p:nvSpPr>
          <p:cNvPr id="3" name="TextBox 2"/>
          <p:cNvSpPr txBox="1"/>
          <p:nvPr/>
        </p:nvSpPr>
        <p:spPr>
          <a:xfrm>
            <a:off x="969534" y="887546"/>
            <a:ext cx="7354803" cy="369332"/>
          </a:xfrm>
          <a:prstGeom prst="rect">
            <a:avLst/>
          </a:prstGeom>
          <a:noFill/>
        </p:spPr>
        <p:txBody>
          <a:bodyPr wrap="square" rtlCol="0">
            <a:spAutoFit/>
          </a:bodyPr>
          <a:lstStyle/>
          <a:p>
            <a:endParaRPr lang="en-US" dirty="0"/>
          </a:p>
        </p:txBody>
      </p:sp>
      <p:sp>
        <p:nvSpPr>
          <p:cNvPr id="4" name="TextBox 3"/>
          <p:cNvSpPr txBox="1"/>
          <p:nvPr/>
        </p:nvSpPr>
        <p:spPr>
          <a:xfrm>
            <a:off x="786879" y="676482"/>
            <a:ext cx="7537458" cy="1538883"/>
          </a:xfrm>
          <a:prstGeom prst="rect">
            <a:avLst/>
          </a:prstGeom>
          <a:noFill/>
        </p:spPr>
        <p:txBody>
          <a:bodyPr wrap="square" rtlCol="0">
            <a:spAutoFit/>
          </a:bodyPr>
          <a:lstStyle/>
          <a:p>
            <a:pPr algn="ctr">
              <a:spcAft>
                <a:spcPts val="600"/>
              </a:spcAft>
            </a:pPr>
            <a:r>
              <a:rPr lang="en-US" sz="2800" b="1" dirty="0" smtClean="0">
                <a:solidFill>
                  <a:srgbClr val="660066"/>
                </a:solidFill>
                <a:latin typeface="Times New Roman"/>
                <a:cs typeface="Times New Roman"/>
              </a:rPr>
              <a:t>How much influence </a:t>
            </a:r>
          </a:p>
          <a:p>
            <a:pPr algn="ctr">
              <a:spcAft>
                <a:spcPts val="600"/>
              </a:spcAft>
            </a:pPr>
            <a:r>
              <a:rPr lang="en-US" sz="2800" b="1" dirty="0" smtClean="0">
                <a:solidFill>
                  <a:srgbClr val="660066"/>
                </a:solidFill>
                <a:latin typeface="Times New Roman"/>
                <a:cs typeface="Times New Roman"/>
              </a:rPr>
              <a:t>do teachers have </a:t>
            </a:r>
          </a:p>
          <a:p>
            <a:pPr algn="ctr">
              <a:spcAft>
                <a:spcPts val="600"/>
              </a:spcAft>
            </a:pPr>
            <a:r>
              <a:rPr lang="en-US" sz="2800" b="1" dirty="0" smtClean="0">
                <a:solidFill>
                  <a:srgbClr val="660066"/>
                </a:solidFill>
                <a:latin typeface="Times New Roman"/>
                <a:cs typeface="Times New Roman"/>
              </a:rPr>
              <a:t>over what happens in classrooms?</a:t>
            </a:r>
            <a:endParaRPr lang="en-US" sz="28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b report.png"/>
          <p:cNvPicPr>
            <a:picLocks noChangeAspect="1"/>
          </p:cNvPicPr>
          <p:nvPr/>
        </p:nvPicPr>
        <p:blipFill>
          <a:blip r:embed="rId3"/>
          <a:stretch>
            <a:fillRect/>
          </a:stretch>
        </p:blipFill>
        <p:spPr>
          <a:xfrm>
            <a:off x="770163" y="229670"/>
            <a:ext cx="5409855" cy="6160547"/>
          </a:xfrm>
          <a:prstGeom prst="rect">
            <a:avLst/>
          </a:prstGeom>
          <a:ln>
            <a:solidFill>
              <a:srgbClr val="0000FF"/>
            </a:solidFill>
          </a:ln>
        </p:spPr>
      </p:pic>
      <p:sp>
        <p:nvSpPr>
          <p:cNvPr id="4" name="TextBox 3"/>
          <p:cNvSpPr txBox="1"/>
          <p:nvPr/>
        </p:nvSpPr>
        <p:spPr>
          <a:xfrm>
            <a:off x="5117532" y="5974718"/>
            <a:ext cx="3719078" cy="830997"/>
          </a:xfrm>
          <a:prstGeom prst="rect">
            <a:avLst/>
          </a:prstGeom>
          <a:solidFill>
            <a:srgbClr val="FFFFFF"/>
          </a:solidFill>
          <a:ln>
            <a:solidFill>
              <a:srgbClr val="0000FF"/>
            </a:solidFill>
          </a:ln>
        </p:spPr>
        <p:txBody>
          <a:bodyPr wrap="square" rtlCol="0">
            <a:spAutoFit/>
          </a:bodyPr>
          <a:lstStyle/>
          <a:p>
            <a:r>
              <a:rPr lang="en-US" sz="1600" dirty="0" err="1" smtClean="0">
                <a:latin typeface="Times New Roman"/>
                <a:cs typeface="Times New Roman"/>
              </a:rPr>
              <a:t>http://www.educ.cam.ac.uk/centres/lfl/researchanddevelopment/policy/educationinternational/</a:t>
            </a:r>
            <a:endParaRPr lang="en-US" sz="16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4333" y="486833"/>
            <a:ext cx="4508499" cy="5786198"/>
          </a:xfrm>
          <a:prstGeom prst="rect">
            <a:avLst/>
          </a:prstGeom>
          <a:noFill/>
        </p:spPr>
        <p:txBody>
          <a:bodyPr wrap="square" rtlCol="0">
            <a:spAutoFit/>
          </a:bodyPr>
          <a:lstStyle/>
          <a:p>
            <a:r>
              <a:rPr lang="en-GB" sz="2800" b="1" dirty="0" smtClean="0">
                <a:solidFill>
                  <a:srgbClr val="660066"/>
                </a:solidFill>
                <a:latin typeface="Times New Roman"/>
                <a:cs typeface="Times New Roman"/>
              </a:rPr>
              <a:t>Teacher groups</a:t>
            </a:r>
          </a:p>
          <a:p>
            <a:endParaRPr lang="en-GB" sz="2800" b="1" dirty="0" smtClean="0">
              <a:solidFill>
                <a:srgbClr val="660066"/>
              </a:solidFill>
              <a:latin typeface="Times New Roman"/>
              <a:cs typeface="Times New Roman"/>
            </a:endParaRPr>
          </a:p>
          <a:p>
            <a:pPr>
              <a:spcAft>
                <a:spcPts val="600"/>
              </a:spcAft>
            </a:pPr>
            <a:r>
              <a:rPr lang="en-GB" sz="2400" dirty="0" smtClean="0">
                <a:latin typeface="Times New Roman"/>
                <a:cs typeface="Times New Roman"/>
              </a:rPr>
              <a:t>USA 			</a:t>
            </a:r>
          </a:p>
          <a:p>
            <a:pPr>
              <a:spcAft>
                <a:spcPts val="600"/>
              </a:spcAft>
            </a:pPr>
            <a:r>
              <a:rPr lang="en-GB" sz="2400" dirty="0" smtClean="0">
                <a:latin typeface="Times New Roman"/>
                <a:cs typeface="Times New Roman"/>
              </a:rPr>
              <a:t>Macedonia				</a:t>
            </a:r>
          </a:p>
          <a:p>
            <a:pPr>
              <a:spcAft>
                <a:spcPts val="600"/>
              </a:spcAft>
            </a:pPr>
            <a:r>
              <a:rPr lang="en-GB" sz="2400" dirty="0" smtClean="0">
                <a:latin typeface="Times New Roman"/>
                <a:cs typeface="Times New Roman"/>
              </a:rPr>
              <a:t>Hong Kong				</a:t>
            </a:r>
          </a:p>
          <a:p>
            <a:pPr>
              <a:spcAft>
                <a:spcPts val="600"/>
              </a:spcAft>
            </a:pPr>
            <a:r>
              <a:rPr lang="en-GB" sz="2400" dirty="0" smtClean="0">
                <a:latin typeface="Times New Roman"/>
                <a:cs typeface="Times New Roman"/>
              </a:rPr>
              <a:t>UK</a:t>
            </a:r>
            <a:r>
              <a:rPr lang="en-GB" dirty="0" smtClean="0">
                <a:latin typeface="Times New Roman"/>
                <a:cs typeface="Times New Roman"/>
              </a:rPr>
              <a:t>	</a:t>
            </a:r>
          </a:p>
          <a:p>
            <a:pPr>
              <a:spcAft>
                <a:spcPts val="600"/>
              </a:spcAft>
            </a:pPr>
            <a:r>
              <a:rPr lang="en-GB" sz="2400" dirty="0" smtClean="0">
                <a:latin typeface="Times New Roman"/>
                <a:cs typeface="Times New Roman"/>
              </a:rPr>
              <a:t>Denmark </a:t>
            </a:r>
            <a:r>
              <a:rPr lang="en-GB" dirty="0" smtClean="0">
                <a:latin typeface="Times New Roman"/>
                <a:cs typeface="Times New Roman"/>
              </a:rPr>
              <a:t>	</a:t>
            </a:r>
            <a:r>
              <a:rPr lang="en-GB" sz="2400" dirty="0" smtClean="0">
                <a:latin typeface="Times New Roman"/>
                <a:cs typeface="Times New Roman"/>
              </a:rPr>
              <a:t>	</a:t>
            </a:r>
          </a:p>
          <a:p>
            <a:pPr>
              <a:spcAft>
                <a:spcPts val="600"/>
              </a:spcAft>
            </a:pPr>
            <a:r>
              <a:rPr lang="en-GB" sz="2400" dirty="0" smtClean="0">
                <a:latin typeface="Times New Roman"/>
                <a:cs typeface="Times New Roman"/>
              </a:rPr>
              <a:t>The Netherlands		</a:t>
            </a:r>
          </a:p>
          <a:p>
            <a:pPr>
              <a:spcAft>
                <a:spcPts val="600"/>
              </a:spcAft>
            </a:pPr>
            <a:r>
              <a:rPr lang="en-GB" sz="2400" dirty="0" smtClean="0">
                <a:latin typeface="Times New Roman"/>
                <a:cs typeface="Times New Roman"/>
              </a:rPr>
              <a:t>Bulgaria</a:t>
            </a:r>
            <a:r>
              <a:rPr lang="en-GB" dirty="0" smtClean="0">
                <a:latin typeface="Times New Roman"/>
                <a:cs typeface="Times New Roman"/>
              </a:rPr>
              <a:t>	</a:t>
            </a:r>
          </a:p>
          <a:p>
            <a:pPr>
              <a:spcAft>
                <a:spcPts val="600"/>
              </a:spcAft>
            </a:pPr>
            <a:r>
              <a:rPr lang="en-GB" sz="2400" dirty="0" smtClean="0">
                <a:latin typeface="Times New Roman"/>
                <a:cs typeface="Times New Roman"/>
              </a:rPr>
              <a:t>Turkey</a:t>
            </a:r>
          </a:p>
          <a:p>
            <a:pPr>
              <a:spcAft>
                <a:spcPts val="600"/>
              </a:spcAft>
            </a:pPr>
            <a:r>
              <a:rPr lang="en-GB" sz="2400" dirty="0" smtClean="0">
                <a:latin typeface="Times New Roman"/>
                <a:cs typeface="Times New Roman"/>
              </a:rPr>
              <a:t>Egypt</a:t>
            </a:r>
          </a:p>
          <a:p>
            <a:pPr>
              <a:spcAft>
                <a:spcPts val="600"/>
              </a:spcAft>
            </a:pPr>
            <a:r>
              <a:rPr lang="en-GB" sz="2400" dirty="0" smtClean="0">
                <a:latin typeface="Times New Roman"/>
                <a:cs typeface="Times New Roman"/>
              </a:rPr>
              <a:t>Greece</a:t>
            </a:r>
          </a:p>
          <a:p>
            <a:endParaRPr lang="en-US" sz="2400" dirty="0"/>
          </a:p>
        </p:txBody>
      </p:sp>
      <p:sp>
        <p:nvSpPr>
          <p:cNvPr id="3" name="TextBox 2"/>
          <p:cNvSpPr txBox="1"/>
          <p:nvPr/>
        </p:nvSpPr>
        <p:spPr>
          <a:xfrm>
            <a:off x="4466168" y="499416"/>
            <a:ext cx="4275666" cy="3785652"/>
          </a:xfrm>
          <a:prstGeom prst="rect">
            <a:avLst/>
          </a:prstGeom>
          <a:noFill/>
        </p:spPr>
        <p:txBody>
          <a:bodyPr wrap="square" rtlCol="0">
            <a:spAutoFit/>
          </a:bodyPr>
          <a:lstStyle/>
          <a:p>
            <a:r>
              <a:rPr lang="en-US" sz="2400" b="1" dirty="0" smtClean="0">
                <a:solidFill>
                  <a:srgbClr val="660066"/>
                </a:solidFill>
                <a:latin typeface="Times New Roman"/>
                <a:cs typeface="Times New Roman"/>
              </a:rPr>
              <a:t>Union officials interviews</a:t>
            </a:r>
          </a:p>
          <a:p>
            <a:endParaRPr lang="en-US" sz="2400" b="1" dirty="0" smtClean="0">
              <a:solidFill>
                <a:srgbClr val="660066"/>
              </a:solidFill>
              <a:latin typeface="Times New Roman"/>
              <a:cs typeface="Times New Roman"/>
            </a:endParaRPr>
          </a:p>
          <a:p>
            <a:endParaRPr lang="en-US" sz="2400" b="1" dirty="0" smtClean="0">
              <a:solidFill>
                <a:srgbClr val="660066"/>
              </a:solidFill>
              <a:latin typeface="Times New Roman"/>
              <a:cs typeface="Times New Roman"/>
            </a:endParaRPr>
          </a:p>
          <a:p>
            <a:r>
              <a:rPr lang="en-US" sz="2400" dirty="0" smtClean="0">
                <a:latin typeface="Times New Roman"/>
                <a:cs typeface="Times New Roman"/>
              </a:rPr>
              <a:t>Australian Education Union</a:t>
            </a:r>
          </a:p>
          <a:p>
            <a:endParaRPr lang="en-US" sz="2400" dirty="0" smtClean="0">
              <a:latin typeface="Times New Roman"/>
              <a:cs typeface="Times New Roman"/>
            </a:endParaRPr>
          </a:p>
          <a:p>
            <a:r>
              <a:rPr lang="en-US" sz="2400" dirty="0" smtClean="0">
                <a:latin typeface="Times New Roman"/>
                <a:cs typeface="Times New Roman"/>
              </a:rPr>
              <a:t>National Education Association</a:t>
            </a:r>
          </a:p>
          <a:p>
            <a:endParaRPr lang="en-US" sz="2400" dirty="0" smtClean="0">
              <a:latin typeface="Times New Roman"/>
              <a:cs typeface="Times New Roman"/>
            </a:endParaRPr>
          </a:p>
          <a:p>
            <a:r>
              <a:rPr lang="en-US" sz="2400" dirty="0" smtClean="0">
                <a:latin typeface="Times New Roman"/>
                <a:cs typeface="Times New Roman"/>
              </a:rPr>
              <a:t>Union of Education, Norway</a:t>
            </a:r>
          </a:p>
          <a:p>
            <a:endParaRPr lang="en-US" sz="2400" dirty="0" smtClean="0">
              <a:latin typeface="Times New Roman"/>
              <a:cs typeface="Times New Roman"/>
            </a:endParaRPr>
          </a:p>
          <a:p>
            <a:r>
              <a:rPr lang="en-US" sz="2400" dirty="0" smtClean="0">
                <a:latin typeface="Times New Roman"/>
                <a:cs typeface="Times New Roman"/>
              </a:rPr>
              <a:t>Canadian Teachers Federation</a:t>
            </a:r>
            <a:endParaRPr lang="en-US" sz="24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2647" y="582706"/>
            <a:ext cx="8497608" cy="1754326"/>
          </a:xfrm>
          <a:prstGeom prst="rect">
            <a:avLst/>
          </a:prstGeom>
          <a:noFill/>
        </p:spPr>
        <p:txBody>
          <a:bodyPr wrap="square" rtlCol="0">
            <a:spAutoFit/>
          </a:bodyPr>
          <a:lstStyle/>
          <a:p>
            <a:r>
              <a:rPr lang="en-GB" sz="2400" dirty="0" smtClean="0">
                <a:latin typeface="Times New Roman"/>
                <a:cs typeface="Times New Roman"/>
              </a:rPr>
              <a:t>We are a voiceless profession. There is a sense of despair about the gap between policy and what we know and experience as practitioners.</a:t>
            </a:r>
          </a:p>
          <a:p>
            <a:pPr algn="r"/>
            <a:r>
              <a:rPr lang="en-GB" dirty="0" smtClean="0"/>
              <a:t>(</a:t>
            </a:r>
            <a:r>
              <a:rPr lang="en-GB" dirty="0" smtClean="0">
                <a:latin typeface="Times New Roman"/>
                <a:cs typeface="Times New Roman"/>
              </a:rPr>
              <a:t>Record of discussion, </a:t>
            </a:r>
            <a:r>
              <a:rPr lang="en-GB" dirty="0" err="1" smtClean="0">
                <a:latin typeface="Times New Roman"/>
                <a:cs typeface="Times New Roman"/>
              </a:rPr>
              <a:t>HertsCam</a:t>
            </a:r>
            <a:r>
              <a:rPr lang="en-GB" dirty="0" smtClean="0">
                <a:latin typeface="Times New Roman"/>
                <a:cs typeface="Times New Roman"/>
              </a:rPr>
              <a:t>, UK group)</a:t>
            </a:r>
          </a:p>
          <a:p>
            <a:endParaRPr lang="en-US" dirty="0"/>
          </a:p>
        </p:txBody>
      </p:sp>
      <p:sp>
        <p:nvSpPr>
          <p:cNvPr id="3" name="TextBox 2"/>
          <p:cNvSpPr txBox="1"/>
          <p:nvPr/>
        </p:nvSpPr>
        <p:spPr>
          <a:xfrm>
            <a:off x="332648" y="2584824"/>
            <a:ext cx="8497607" cy="3416320"/>
          </a:xfrm>
          <a:prstGeom prst="rect">
            <a:avLst/>
          </a:prstGeom>
          <a:noFill/>
        </p:spPr>
        <p:txBody>
          <a:bodyPr wrap="square" rtlCol="0">
            <a:spAutoFit/>
          </a:bodyPr>
          <a:lstStyle/>
          <a:p>
            <a:r>
              <a:rPr lang="en-GB" sz="2400" dirty="0" smtClean="0">
                <a:latin typeface="Times New Roman"/>
                <a:cs typeface="Times New Roman"/>
              </a:rPr>
              <a:t>Teachers that have a long experience in classrooms do not have a role in developing curriculum. Teachers should participate or at least give feedback on the curriculum. 	</a:t>
            </a:r>
          </a:p>
          <a:p>
            <a:pPr algn="r"/>
            <a:r>
              <a:rPr lang="en-GB" dirty="0" smtClean="0">
                <a:latin typeface="Times New Roman"/>
                <a:cs typeface="Times New Roman"/>
              </a:rPr>
              <a:t>(Record of group discussion in Greece)</a:t>
            </a:r>
          </a:p>
          <a:p>
            <a:pPr algn="r"/>
            <a:endParaRPr lang="en-GB" dirty="0" smtClean="0">
              <a:latin typeface="Times New Roman"/>
              <a:cs typeface="Times New Roman"/>
            </a:endParaRPr>
          </a:p>
          <a:p>
            <a:pPr algn="r"/>
            <a:endParaRPr lang="en-GB" dirty="0" smtClean="0">
              <a:latin typeface="Times New Roman"/>
              <a:cs typeface="Times New Roman"/>
            </a:endParaRPr>
          </a:p>
          <a:p>
            <a:r>
              <a:rPr lang="en-GB" sz="2400" dirty="0" smtClean="0">
                <a:latin typeface="Times New Roman"/>
                <a:cs typeface="Times New Roman"/>
              </a:rPr>
              <a:t>The questionnaire responses indicate overwhelmingly that to have influence on the direction of policy at the level of the system is of the utmost importance to teachers. </a:t>
            </a:r>
          </a:p>
          <a:p>
            <a:pPr algn="r"/>
            <a:r>
              <a:rPr lang="en-GB" dirty="0" smtClean="0">
                <a:latin typeface="Times New Roman"/>
                <a:cs typeface="Times New Roman"/>
              </a:rPr>
              <a:t>(Report for EI, page 15)</a:t>
            </a:r>
            <a:endParaRPr lang="en-US"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345123" y="165669"/>
            <a:ext cx="3409802" cy="415498"/>
          </a:xfrm>
          <a:prstGeom prst="rect">
            <a:avLst/>
          </a:prstGeom>
          <a:solidFill>
            <a:schemeClr val="bg1"/>
          </a:solidFill>
        </p:spPr>
        <p:txBody>
          <a:bodyPr wrap="square" rtlCol="0">
            <a:spAutoFit/>
          </a:bodyPr>
          <a:lstStyle/>
          <a:p>
            <a:r>
              <a:rPr lang="en-US" sz="2100" b="1" dirty="0" smtClean="0">
                <a:solidFill>
                  <a:srgbClr val="660066"/>
                </a:solidFill>
                <a:latin typeface="Times New Roman"/>
                <a:cs typeface="Times New Roman"/>
              </a:rPr>
              <a:t>Greetings from Cambridge</a:t>
            </a:r>
            <a:endParaRPr lang="en-US" sz="21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4416" y="433917"/>
            <a:ext cx="8106833" cy="7155804"/>
          </a:xfrm>
          <a:prstGeom prst="rect">
            <a:avLst/>
          </a:prstGeom>
          <a:noFill/>
        </p:spPr>
        <p:txBody>
          <a:bodyPr wrap="square" rtlCol="0">
            <a:spAutoFit/>
          </a:bodyPr>
          <a:lstStyle/>
          <a:p>
            <a:pPr algn="just">
              <a:lnSpc>
                <a:spcPct val="90000"/>
              </a:lnSpc>
              <a:spcBef>
                <a:spcPct val="0"/>
              </a:spcBef>
            </a:pPr>
            <a:r>
              <a:rPr lang="en-GB" sz="2400" dirty="0" smtClean="0">
                <a:latin typeface="Times New Roman"/>
                <a:cs typeface="Times New Roman"/>
              </a:rPr>
              <a:t>We want the inclusion of us, the ordinary teachers, in the development of documentation, criteria, state educational standards, curricula and textbooks; actually listening to teachers’ opinions.</a:t>
            </a:r>
          </a:p>
          <a:p>
            <a:pPr algn="r">
              <a:lnSpc>
                <a:spcPct val="90000"/>
              </a:lnSpc>
              <a:spcBef>
                <a:spcPct val="0"/>
              </a:spcBef>
            </a:pPr>
            <a:r>
              <a:rPr lang="en-GB" dirty="0" smtClean="0">
                <a:latin typeface="Times New Roman"/>
                <a:cs typeface="Times New Roman"/>
              </a:rPr>
              <a:t>(Bulgarian teacher)</a:t>
            </a:r>
          </a:p>
          <a:p>
            <a:pPr algn="r">
              <a:lnSpc>
                <a:spcPct val="90000"/>
              </a:lnSpc>
              <a:spcBef>
                <a:spcPct val="0"/>
              </a:spcBef>
            </a:pPr>
            <a:endParaRPr lang="en-GB" sz="2400" dirty="0" smtClean="0">
              <a:latin typeface="Times New Roman"/>
              <a:cs typeface="Times New Roman"/>
            </a:endParaRPr>
          </a:p>
          <a:p>
            <a:pPr>
              <a:lnSpc>
                <a:spcPct val="90000"/>
              </a:lnSpc>
              <a:spcBef>
                <a:spcPct val="0"/>
              </a:spcBef>
            </a:pPr>
            <a:endParaRPr lang="en-GB" sz="2400" dirty="0" smtClean="0">
              <a:latin typeface="Times New Roman"/>
              <a:cs typeface="Times New Roman"/>
            </a:endParaRPr>
          </a:p>
          <a:p>
            <a:r>
              <a:rPr lang="en-GB" sz="2400" dirty="0" smtClean="0">
                <a:latin typeface="Times New Roman"/>
                <a:cs typeface="Times New Roman"/>
              </a:rPr>
              <a:t>The teachers would like to play – if not a key role – then at least a bigger role in contributing to the external evaluation of the school e.g. in deciding which topics should be evaluated. </a:t>
            </a:r>
          </a:p>
          <a:p>
            <a:pPr algn="r"/>
            <a:r>
              <a:rPr lang="en-GB" dirty="0" smtClean="0">
                <a:latin typeface="Times New Roman"/>
                <a:cs typeface="Times New Roman"/>
              </a:rPr>
              <a:t>(Record of group discussion in Denmark)</a:t>
            </a:r>
          </a:p>
          <a:p>
            <a:pPr>
              <a:lnSpc>
                <a:spcPct val="90000"/>
              </a:lnSpc>
              <a:spcBef>
                <a:spcPct val="0"/>
              </a:spcBef>
            </a:pPr>
            <a:endParaRPr lang="en-GB" sz="2400" dirty="0" smtClean="0">
              <a:latin typeface="Times New Roman"/>
              <a:cs typeface="Times New Roman"/>
            </a:endParaRPr>
          </a:p>
          <a:p>
            <a:pPr algn="r">
              <a:lnSpc>
                <a:spcPct val="90000"/>
              </a:lnSpc>
              <a:spcBef>
                <a:spcPct val="0"/>
              </a:spcBef>
            </a:pPr>
            <a:endParaRPr lang="en-GB" sz="2400" dirty="0" smtClean="0">
              <a:latin typeface="Times New Roman"/>
              <a:cs typeface="Times New Roman"/>
            </a:endParaRPr>
          </a:p>
          <a:p>
            <a:r>
              <a:rPr lang="en-GB" i="1" dirty="0" smtClean="0">
                <a:latin typeface="Times New Roman"/>
                <a:cs typeface="Times New Roman"/>
              </a:rPr>
              <a:t>…what would support the sense of self-efficacy.</a:t>
            </a:r>
            <a:endParaRPr lang="en-GB" sz="2400" dirty="0" smtClean="0">
              <a:latin typeface="Times New Roman"/>
              <a:cs typeface="Times New Roman"/>
            </a:endParaRPr>
          </a:p>
          <a:p>
            <a:r>
              <a:rPr lang="en-GB" sz="2400" dirty="0" smtClean="0">
                <a:latin typeface="Times New Roman"/>
                <a:cs typeface="Times New Roman"/>
              </a:rPr>
              <a:t>Knowing that I can influence what happens in the school as a whole; knowing that I can collaborate with others, seek guidance and offers suggestions which will be valued.</a:t>
            </a:r>
          </a:p>
          <a:p>
            <a:pPr algn="r"/>
            <a:r>
              <a:rPr lang="en-GB" dirty="0" smtClean="0">
                <a:latin typeface="Times New Roman"/>
                <a:cs typeface="Times New Roman"/>
              </a:rPr>
              <a:t>(British teacher)</a:t>
            </a:r>
          </a:p>
          <a:p>
            <a:r>
              <a:rPr lang="en-GB" sz="2400" dirty="0" smtClean="0">
                <a:latin typeface="Times New Roman"/>
                <a:cs typeface="Times New Roman"/>
              </a:rPr>
              <a:t> </a:t>
            </a:r>
          </a:p>
          <a:p>
            <a:pPr algn="r">
              <a:lnSpc>
                <a:spcPct val="90000"/>
              </a:lnSpc>
              <a:spcBef>
                <a:spcPct val="0"/>
              </a:spcBef>
            </a:pPr>
            <a:endParaRPr lang="en-GB" sz="2000" dirty="0" smtClean="0">
              <a:latin typeface="Times New Roman"/>
              <a:cs typeface="Times New Roman"/>
            </a:endParaRP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9833" y="1251475"/>
            <a:ext cx="8604250" cy="5476669"/>
          </a:xfrm>
          <a:prstGeom prst="rect">
            <a:avLst/>
          </a:prstGeom>
          <a:noFill/>
        </p:spPr>
        <p:txBody>
          <a:bodyPr wrap="square" rtlCol="0">
            <a:spAutoFit/>
          </a:bodyPr>
          <a:lstStyle/>
          <a:p>
            <a:pPr marL="536575" indent="-536575" algn="just">
              <a:lnSpc>
                <a:spcPct val="90000"/>
              </a:lnSpc>
              <a:spcBef>
                <a:spcPct val="0"/>
              </a:spcBef>
              <a:buFont typeface="Arial" charset="0"/>
              <a:buAutoNum type="arabicPeriod"/>
            </a:pPr>
            <a:r>
              <a:rPr lang="en-GB" dirty="0" smtClean="0">
                <a:latin typeface="Times New Roman"/>
                <a:cs typeface="Times New Roman"/>
              </a:rPr>
              <a:t>provide opportunities for teachers to exercise leadership in the development and improvement of professional practice.</a:t>
            </a:r>
          </a:p>
          <a:p>
            <a:pPr marL="536575" indent="-536575" algn="just">
              <a:lnSpc>
                <a:spcPct val="90000"/>
              </a:lnSpc>
              <a:spcBef>
                <a:spcPct val="0"/>
              </a:spcBef>
              <a:buFont typeface="Arial" charset="0"/>
              <a:buAutoNum type="arabicPeriod"/>
            </a:pPr>
            <a:endParaRPr lang="en-GB" dirty="0" smtClean="0">
              <a:latin typeface="Times New Roman"/>
              <a:cs typeface="Times New Roman"/>
            </a:endParaRPr>
          </a:p>
          <a:p>
            <a:pPr marL="536575" indent="-536575" algn="just">
              <a:lnSpc>
                <a:spcPct val="90000"/>
              </a:lnSpc>
              <a:spcBef>
                <a:spcPct val="0"/>
              </a:spcBef>
              <a:buFont typeface="Arial" charset="0"/>
              <a:buAutoNum type="arabicPeriod"/>
            </a:pPr>
            <a:r>
              <a:rPr lang="en-GB" dirty="0" smtClean="0">
                <a:latin typeface="Times New Roman"/>
                <a:cs typeface="Times New Roman"/>
              </a:rPr>
              <a:t>ensure the right to be heard and to be influential at all levels of policy-making, including the content and structure of the curriculum.</a:t>
            </a:r>
          </a:p>
          <a:p>
            <a:pPr marL="536575" indent="-536575" algn="just">
              <a:lnSpc>
                <a:spcPct val="90000"/>
              </a:lnSpc>
              <a:spcBef>
                <a:spcPct val="0"/>
              </a:spcBef>
              <a:buFont typeface="Arial" charset="0"/>
              <a:buAutoNum type="arabicPeriod"/>
            </a:pPr>
            <a:endParaRPr lang="en-GB" dirty="0" smtClean="0">
              <a:latin typeface="Times New Roman"/>
              <a:cs typeface="Times New Roman"/>
            </a:endParaRPr>
          </a:p>
          <a:p>
            <a:pPr marL="536575" indent="-536575" algn="just">
              <a:lnSpc>
                <a:spcPct val="90000"/>
              </a:lnSpc>
              <a:spcBef>
                <a:spcPct val="0"/>
              </a:spcBef>
              <a:buFont typeface="Arial" charset="0"/>
              <a:buAutoNum type="arabicPeriod"/>
            </a:pPr>
            <a:r>
              <a:rPr lang="en-GB" dirty="0" smtClean="0">
                <a:latin typeface="Times New Roman"/>
                <a:cs typeface="Times New Roman"/>
              </a:rPr>
              <a:t>protect and enhance a teacher’s right to determine how to teach within the context of collegial accountability.</a:t>
            </a:r>
          </a:p>
          <a:p>
            <a:pPr marL="536575" indent="-536575" algn="just">
              <a:lnSpc>
                <a:spcPct val="90000"/>
              </a:lnSpc>
              <a:spcBef>
                <a:spcPct val="0"/>
              </a:spcBef>
              <a:buFont typeface="Arial" charset="0"/>
              <a:buAutoNum type="arabicPeriod"/>
            </a:pPr>
            <a:endParaRPr lang="en-GB" dirty="0" smtClean="0">
              <a:latin typeface="Times New Roman"/>
              <a:cs typeface="Times New Roman"/>
            </a:endParaRPr>
          </a:p>
          <a:p>
            <a:pPr marL="536575" indent="-536575" algn="just">
              <a:lnSpc>
                <a:spcPct val="90000"/>
              </a:lnSpc>
              <a:buFont typeface="Arial" charset="0"/>
              <a:buAutoNum type="arabicPeriod"/>
            </a:pPr>
            <a:r>
              <a:rPr lang="en-GB" dirty="0" smtClean="0">
                <a:latin typeface="Times New Roman"/>
                <a:cs typeface="Times New Roman"/>
              </a:rPr>
              <a:t>support teachers in setting the direction of their own professional development and in contributing to the professional learning of their colleagues.</a:t>
            </a:r>
          </a:p>
          <a:p>
            <a:pPr marL="536575" indent="-536575" algn="just">
              <a:lnSpc>
                <a:spcPct val="90000"/>
              </a:lnSpc>
              <a:buFont typeface="Arial" charset="0"/>
              <a:buAutoNum type="arabicPeriod"/>
            </a:pPr>
            <a:endParaRPr lang="en-GB" dirty="0" smtClean="0">
              <a:latin typeface="Times New Roman"/>
              <a:cs typeface="Times New Roman"/>
            </a:endParaRPr>
          </a:p>
          <a:p>
            <a:pPr marL="536575" indent="-536575" algn="just">
              <a:lnSpc>
                <a:spcPct val="90000"/>
              </a:lnSpc>
              <a:buFont typeface="Arial" charset="0"/>
              <a:buAutoNum type="arabicPeriod"/>
            </a:pPr>
            <a:r>
              <a:rPr lang="en-GB" dirty="0" smtClean="0">
                <a:latin typeface="Times New Roman"/>
                <a:cs typeface="Times New Roman"/>
              </a:rPr>
              <a:t>recognise the key role that teachers have to play in building collaborative relationships with parents and the wider community.</a:t>
            </a:r>
          </a:p>
          <a:p>
            <a:pPr marL="536575" indent="-536575" algn="just">
              <a:lnSpc>
                <a:spcPct val="90000"/>
              </a:lnSpc>
              <a:buFont typeface="Arial" charset="0"/>
              <a:buAutoNum type="arabicPeriod"/>
            </a:pPr>
            <a:endParaRPr lang="en-GB" dirty="0" smtClean="0">
              <a:latin typeface="Times New Roman"/>
              <a:cs typeface="Times New Roman"/>
            </a:endParaRPr>
          </a:p>
          <a:p>
            <a:pPr marL="536575" indent="-536575" algn="just">
              <a:lnSpc>
                <a:spcPct val="90000"/>
              </a:lnSpc>
              <a:buFont typeface="Arial" charset="0"/>
              <a:buAutoNum type="arabicPeriod"/>
            </a:pPr>
            <a:r>
              <a:rPr lang="en-GB" dirty="0" smtClean="0">
                <a:latin typeface="Times New Roman"/>
                <a:cs typeface="Times New Roman"/>
              </a:rPr>
              <a:t>promote the role of teachers in pupil assessment, teacher appraisal and school evaluation.</a:t>
            </a:r>
          </a:p>
          <a:p>
            <a:pPr marL="536575" indent="-536575" algn="just">
              <a:lnSpc>
                <a:spcPct val="90000"/>
              </a:lnSpc>
              <a:buFont typeface="Arial" charset="0"/>
              <a:buAutoNum type="arabicPeriod"/>
            </a:pPr>
            <a:endParaRPr lang="en-GB" dirty="0" smtClean="0">
              <a:latin typeface="Times New Roman"/>
              <a:cs typeface="Times New Roman"/>
            </a:endParaRPr>
          </a:p>
          <a:p>
            <a:pPr marL="536575" indent="-536575" algn="just">
              <a:lnSpc>
                <a:spcPct val="90000"/>
              </a:lnSpc>
              <a:buFont typeface="Arial" charset="0"/>
              <a:buAutoNum type="arabicPeriod"/>
            </a:pPr>
            <a:r>
              <a:rPr lang="en-GB" dirty="0" smtClean="0">
                <a:latin typeface="Times New Roman"/>
                <a:cs typeface="Times New Roman"/>
              </a:rPr>
              <a:t>enable teachers to participate in activities which lead to the creation and transfer of professional knowledge.</a:t>
            </a:r>
          </a:p>
          <a:p>
            <a:endParaRPr lang="en-US" dirty="0"/>
          </a:p>
        </p:txBody>
      </p:sp>
      <p:sp>
        <p:nvSpPr>
          <p:cNvPr id="3" name="TextBox 2"/>
          <p:cNvSpPr txBox="1"/>
          <p:nvPr/>
        </p:nvSpPr>
        <p:spPr>
          <a:xfrm>
            <a:off x="709083" y="243417"/>
            <a:ext cx="7514167" cy="830997"/>
          </a:xfrm>
          <a:prstGeom prst="rect">
            <a:avLst/>
          </a:prstGeom>
          <a:noFill/>
        </p:spPr>
        <p:txBody>
          <a:bodyPr wrap="square" rtlCol="0">
            <a:spAutoFit/>
          </a:bodyPr>
          <a:lstStyle/>
          <a:p>
            <a:pPr algn="ctr"/>
            <a:r>
              <a:rPr lang="en-US" sz="2400" b="1" dirty="0" smtClean="0">
                <a:solidFill>
                  <a:srgbClr val="660066"/>
                </a:solidFill>
                <a:latin typeface="Times New Roman"/>
                <a:cs typeface="Times New Roman"/>
              </a:rPr>
              <a:t>An enabling policy environment</a:t>
            </a:r>
          </a:p>
          <a:p>
            <a:pPr algn="ctr"/>
            <a:r>
              <a:rPr lang="en-US" sz="2400" dirty="0" smtClean="0">
                <a:solidFill>
                  <a:srgbClr val="000090"/>
                </a:solidFill>
                <a:latin typeface="Times New Roman"/>
                <a:cs typeface="Times New Roman"/>
              </a:rPr>
              <a:t>Policy should….</a:t>
            </a:r>
            <a:endParaRPr lang="en-US" sz="2400" dirty="0">
              <a:solidFill>
                <a:srgbClr val="000090"/>
              </a:solidFill>
              <a:latin typeface="Times New Roman"/>
              <a:cs typeface="Times New Roman"/>
            </a:endParaRPr>
          </a:p>
        </p:txBody>
      </p:sp>
      <p:sp>
        <p:nvSpPr>
          <p:cNvPr id="4" name="TextBox 3"/>
          <p:cNvSpPr txBox="1"/>
          <p:nvPr/>
        </p:nvSpPr>
        <p:spPr>
          <a:xfrm>
            <a:off x="5005917" y="6358812"/>
            <a:ext cx="3577166" cy="369332"/>
          </a:xfrm>
          <a:prstGeom prst="rect">
            <a:avLst/>
          </a:prstGeom>
          <a:noFill/>
        </p:spPr>
        <p:txBody>
          <a:bodyPr wrap="square" rtlCol="0">
            <a:spAutoFit/>
          </a:bodyPr>
          <a:lstStyle/>
          <a:p>
            <a:pPr algn="r"/>
            <a:r>
              <a:rPr lang="en-US" dirty="0" smtClean="0">
                <a:latin typeface="Times New Roman"/>
                <a:cs typeface="Times New Roman"/>
              </a:rPr>
              <a:t>Bangs and Frost, 2012: 40</a:t>
            </a:r>
            <a:endParaRPr lang="en-US"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6419" y="513379"/>
            <a:ext cx="8093470" cy="5724645"/>
          </a:xfrm>
          <a:prstGeom prst="rect">
            <a:avLst/>
          </a:prstGeom>
          <a:noFill/>
        </p:spPr>
        <p:txBody>
          <a:bodyPr wrap="square" rtlCol="0">
            <a:spAutoFit/>
          </a:bodyPr>
          <a:lstStyle/>
          <a:p>
            <a:endParaRPr lang="en-US" dirty="0" smtClean="0">
              <a:latin typeface="Times New Roman"/>
              <a:cs typeface="Times New Roman"/>
            </a:endParaRPr>
          </a:p>
          <a:p>
            <a:endParaRPr lang="en-US" sz="2800" dirty="0" smtClean="0">
              <a:latin typeface="Times New Roman"/>
              <a:cs typeface="Times New Roman"/>
            </a:endParaRPr>
          </a:p>
          <a:p>
            <a:pPr algn="ctr"/>
            <a:r>
              <a:rPr lang="en-US" sz="2800" b="1" dirty="0" smtClean="0">
                <a:solidFill>
                  <a:srgbClr val="660066"/>
                </a:solidFill>
                <a:latin typeface="Times New Roman"/>
                <a:cs typeface="Times New Roman"/>
              </a:rPr>
              <a:t>Distributed leadership is essential</a:t>
            </a:r>
          </a:p>
          <a:p>
            <a:pPr algn="ctr"/>
            <a:endParaRPr lang="en-US" sz="2800" b="1" dirty="0" smtClean="0">
              <a:solidFill>
                <a:srgbClr val="660066"/>
              </a:solidFill>
              <a:latin typeface="Times New Roman"/>
              <a:cs typeface="Times New Roman"/>
            </a:endParaRPr>
          </a:p>
          <a:p>
            <a:endParaRPr lang="en-US" sz="2800" b="1" i="1" dirty="0" smtClean="0">
              <a:solidFill>
                <a:srgbClr val="660066"/>
              </a:solidFill>
              <a:latin typeface="Times New Roman"/>
              <a:cs typeface="Times New Roman"/>
            </a:endParaRPr>
          </a:p>
          <a:p>
            <a:r>
              <a:rPr lang="en-US" sz="2800" dirty="0" smtClean="0">
                <a:latin typeface="Times New Roman"/>
                <a:cs typeface="Times New Roman"/>
              </a:rPr>
              <a:t>It is is recommended by the OECD report on school leadership</a:t>
            </a:r>
          </a:p>
          <a:p>
            <a:endParaRPr lang="en-US" sz="2800" dirty="0" smtClean="0">
              <a:latin typeface="Times New Roman"/>
              <a:cs typeface="Times New Roman"/>
            </a:endParaRPr>
          </a:p>
          <a:p>
            <a:endParaRPr lang="en-US" sz="2800" dirty="0" smtClean="0">
              <a:latin typeface="Times New Roman"/>
              <a:cs typeface="Times New Roman"/>
            </a:endParaRPr>
          </a:p>
          <a:p>
            <a:r>
              <a:rPr lang="en-US" sz="2000" dirty="0" smtClean="0">
                <a:latin typeface="Times New Roman"/>
                <a:cs typeface="Times New Roman"/>
              </a:rPr>
              <a:t>Pont, B., </a:t>
            </a:r>
            <a:r>
              <a:rPr lang="en-US" sz="2000" dirty="0" err="1" smtClean="0">
                <a:latin typeface="Times New Roman"/>
                <a:cs typeface="Times New Roman"/>
              </a:rPr>
              <a:t>Nusche</a:t>
            </a:r>
            <a:r>
              <a:rPr lang="en-US" sz="2000" dirty="0" smtClean="0">
                <a:latin typeface="Times New Roman"/>
                <a:cs typeface="Times New Roman"/>
              </a:rPr>
              <a:t>, D. and </a:t>
            </a:r>
            <a:r>
              <a:rPr lang="en-US" sz="2000" dirty="0" err="1" smtClean="0">
                <a:latin typeface="Times New Roman"/>
                <a:cs typeface="Times New Roman"/>
              </a:rPr>
              <a:t>Morman</a:t>
            </a:r>
            <a:r>
              <a:rPr lang="en-US" sz="2000" dirty="0" smtClean="0">
                <a:latin typeface="Times New Roman"/>
                <a:cs typeface="Times New Roman"/>
              </a:rPr>
              <a:t>, H. (2008</a:t>
            </a:r>
            <a:r>
              <a:rPr lang="en-US" sz="2000" i="1" dirty="0" smtClean="0">
                <a:latin typeface="Times New Roman"/>
                <a:cs typeface="Times New Roman"/>
              </a:rPr>
              <a:t>) Improving School Leadership, Volume 1: Policy and Practice</a:t>
            </a:r>
            <a:r>
              <a:rPr lang="en-US" sz="2000" dirty="0" smtClean="0">
                <a:latin typeface="Times New Roman"/>
                <a:cs typeface="Times New Roman"/>
              </a:rPr>
              <a:t>, Paris: OECD</a:t>
            </a:r>
            <a:endParaRPr lang="en-GB" sz="2000" dirty="0" smtClean="0">
              <a:latin typeface="Times New Roman"/>
              <a:cs typeface="Times New Roman"/>
            </a:endParaRPr>
          </a:p>
          <a:p>
            <a:r>
              <a:rPr lang="en-GB" sz="2800" dirty="0" smtClean="0"/>
              <a:t> </a:t>
            </a:r>
          </a:p>
          <a:p>
            <a:pPr algn="ctr"/>
            <a:endParaRPr lang="en-US" sz="2800" dirty="0" smtClean="0">
              <a:latin typeface="Times New Roman"/>
              <a:cs typeface="Times New Roman"/>
            </a:endParaRPr>
          </a:p>
          <a:p>
            <a:endParaRPr lang="en-US" sz="2800" dirty="0" smtClean="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Text Box 4"/>
          <p:cNvSpPr txBox="1">
            <a:spLocks noChangeArrowheads="1"/>
          </p:cNvSpPr>
          <p:nvPr/>
        </p:nvSpPr>
        <p:spPr bwMode="auto">
          <a:xfrm>
            <a:off x="786208" y="812160"/>
            <a:ext cx="7320177" cy="3847207"/>
          </a:xfrm>
          <a:prstGeom prst="rect">
            <a:avLst/>
          </a:prstGeom>
          <a:noFill/>
          <a:ln w="9525">
            <a:noFill/>
            <a:miter lim="800000"/>
            <a:headEnd/>
            <a:tailEnd/>
          </a:ln>
        </p:spPr>
        <p:txBody>
          <a:bodyPr wrap="square">
            <a:prstTxWarp prst="textNoShape">
              <a:avLst/>
            </a:prstTxWarp>
            <a:spAutoFit/>
          </a:bodyPr>
          <a:lstStyle/>
          <a:p>
            <a:pPr algn="ctr">
              <a:lnSpc>
                <a:spcPct val="160000"/>
              </a:lnSpc>
            </a:pPr>
            <a:r>
              <a:rPr lang="en-GB" sz="3200" b="1" dirty="0">
                <a:solidFill>
                  <a:srgbClr val="660066"/>
                </a:solidFill>
                <a:latin typeface="Times" pitchFamily="31" charset="0"/>
              </a:rPr>
              <a:t>Distributed </a:t>
            </a:r>
            <a:r>
              <a:rPr lang="en-GB" sz="3200" b="1" dirty="0" smtClean="0">
                <a:solidFill>
                  <a:srgbClr val="660066"/>
                </a:solidFill>
                <a:latin typeface="Times" pitchFamily="31" charset="0"/>
              </a:rPr>
              <a:t>leadership</a:t>
            </a:r>
          </a:p>
          <a:p>
            <a:pPr algn="ctr">
              <a:lnSpc>
                <a:spcPct val="160000"/>
              </a:lnSpc>
            </a:pPr>
            <a:r>
              <a:rPr lang="en-GB" sz="2400" i="1" dirty="0" smtClean="0">
                <a:latin typeface="Times" pitchFamily="31" charset="0"/>
              </a:rPr>
              <a:t>According to the OCED report</a:t>
            </a:r>
          </a:p>
          <a:p>
            <a:pPr>
              <a:lnSpc>
                <a:spcPct val="160000"/>
              </a:lnSpc>
            </a:pPr>
            <a:endParaRPr lang="en-GB" dirty="0" smtClean="0">
              <a:latin typeface="Times" pitchFamily="31" charset="0"/>
            </a:endParaRPr>
          </a:p>
          <a:p>
            <a:pPr>
              <a:lnSpc>
                <a:spcPct val="160000"/>
              </a:lnSpc>
              <a:buFontTx/>
              <a:buChar char="•"/>
            </a:pPr>
            <a:r>
              <a:rPr lang="en-GB" sz="2800" dirty="0">
                <a:latin typeface="Times" pitchFamily="31" charset="0"/>
              </a:rPr>
              <a:t>   Build middle management structures</a:t>
            </a:r>
          </a:p>
          <a:p>
            <a:pPr>
              <a:lnSpc>
                <a:spcPct val="160000"/>
              </a:lnSpc>
              <a:buFontTx/>
              <a:buChar char="•"/>
            </a:pPr>
            <a:r>
              <a:rPr lang="en-GB" sz="2800" dirty="0">
                <a:latin typeface="Times" pitchFamily="31" charset="0"/>
              </a:rPr>
              <a:t>   Provide incentives and training</a:t>
            </a:r>
          </a:p>
          <a:p>
            <a:pPr>
              <a:lnSpc>
                <a:spcPct val="160000"/>
              </a:lnSpc>
              <a:spcBef>
                <a:spcPct val="50000"/>
              </a:spcBef>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914400" y="1066800"/>
            <a:ext cx="7239000" cy="457200"/>
          </a:xfrm>
          <a:prstGeom prst="rect">
            <a:avLst/>
          </a:prstGeom>
          <a:noFill/>
          <a:ln w="9525">
            <a:noFill/>
            <a:miter lim="800000"/>
            <a:headEnd/>
            <a:tailEnd/>
          </a:ln>
          <a:effectLst/>
        </p:spPr>
        <p:txBody>
          <a:bodyPr>
            <a:prstTxWarp prst="textNoShape">
              <a:avLst/>
            </a:prstTxWarp>
            <a:spAutoFit/>
          </a:bodyPr>
          <a:lstStyle/>
          <a:p>
            <a:pPr>
              <a:spcBef>
                <a:spcPct val="50000"/>
              </a:spcBef>
            </a:pPr>
            <a:endParaRPr lang="en-US">
              <a:latin typeface="Times" pitchFamily="31" charset="0"/>
            </a:endParaRPr>
          </a:p>
        </p:txBody>
      </p:sp>
      <p:graphicFrame>
        <p:nvGraphicFramePr>
          <p:cNvPr id="44035" name="Object 3"/>
          <p:cNvGraphicFramePr>
            <a:graphicFrameLocks noChangeAspect="1"/>
          </p:cNvGraphicFramePr>
          <p:nvPr/>
        </p:nvGraphicFramePr>
        <p:xfrm>
          <a:off x="3894083" y="258379"/>
          <a:ext cx="5029200" cy="6096000"/>
        </p:xfrm>
        <a:graphic>
          <a:graphicData uri="http://schemas.openxmlformats.org/presentationml/2006/ole">
            <mc:AlternateContent xmlns:mc="http://schemas.openxmlformats.org/markup-compatibility/2006">
              <mc:Choice xmlns:v="urn:schemas-microsoft-com:vml" Requires="v">
                <p:oleObj spid="_x0000_s303111" name="Document" r:id="rId4" imgW="5053584" imgH="8226552" progId="Word.Document.8">
                  <p:embed/>
                </p:oleObj>
              </mc:Choice>
              <mc:Fallback>
                <p:oleObj name="Document" r:id="rId4" imgW="5053584" imgH="8226552" progId="Word.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4083" y="258379"/>
                        <a:ext cx="5029200" cy="609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420414" y="613103"/>
            <a:ext cx="3643586" cy="4493538"/>
          </a:xfrm>
          <a:prstGeom prst="rect">
            <a:avLst/>
          </a:prstGeom>
          <a:noFill/>
        </p:spPr>
        <p:txBody>
          <a:bodyPr wrap="square" rtlCol="0">
            <a:spAutoFit/>
          </a:bodyPr>
          <a:lstStyle/>
          <a:p>
            <a:r>
              <a:rPr lang="en-GB" sz="2400" b="1" dirty="0" smtClean="0">
                <a:solidFill>
                  <a:srgbClr val="660066"/>
                </a:solidFill>
                <a:latin typeface="Times New Roman"/>
                <a:cs typeface="Times New Roman"/>
              </a:rPr>
              <a:t>Beware of </a:t>
            </a:r>
          </a:p>
          <a:p>
            <a:r>
              <a:rPr lang="en-GB" sz="2400" b="1" dirty="0" err="1" smtClean="0">
                <a:solidFill>
                  <a:srgbClr val="660066"/>
                </a:solidFill>
                <a:latin typeface="Times New Roman"/>
                <a:cs typeface="Times New Roman"/>
              </a:rPr>
              <a:t>managerialist</a:t>
            </a:r>
            <a:r>
              <a:rPr lang="en-GB" sz="2400" b="1" dirty="0" smtClean="0">
                <a:solidFill>
                  <a:srgbClr val="660066"/>
                </a:solidFill>
                <a:latin typeface="Times New Roman"/>
                <a:cs typeface="Times New Roman"/>
              </a:rPr>
              <a:t> approaches:</a:t>
            </a:r>
          </a:p>
          <a:p>
            <a:endParaRPr lang="en-GB" dirty="0" smtClean="0">
              <a:latin typeface="Times New Roman"/>
              <a:cs typeface="Times New Roman"/>
            </a:endParaRPr>
          </a:p>
          <a:p>
            <a:r>
              <a:rPr lang="en-GB" sz="2000" dirty="0" smtClean="0">
                <a:latin typeface="Times New Roman"/>
                <a:cs typeface="Times New Roman"/>
              </a:rPr>
              <a:t>only the chose few are designated </a:t>
            </a:r>
          </a:p>
          <a:p>
            <a:endParaRPr lang="en-GB" sz="2000" dirty="0" smtClean="0">
              <a:latin typeface="Times New Roman"/>
              <a:cs typeface="Times New Roman"/>
            </a:endParaRPr>
          </a:p>
          <a:p>
            <a:r>
              <a:rPr lang="en-GB" sz="2000" dirty="0" smtClean="0">
                <a:latin typeface="Times New Roman"/>
                <a:cs typeface="Times New Roman"/>
              </a:rPr>
              <a:t>complicated organisational structures</a:t>
            </a:r>
          </a:p>
          <a:p>
            <a:endParaRPr lang="en-GB" sz="2000" dirty="0" smtClean="0">
              <a:latin typeface="Times New Roman"/>
              <a:cs typeface="Times New Roman"/>
            </a:endParaRPr>
          </a:p>
          <a:p>
            <a:r>
              <a:rPr lang="en-GB" sz="2000" dirty="0" smtClean="0">
                <a:latin typeface="Times New Roman"/>
                <a:cs typeface="Times New Roman"/>
              </a:rPr>
              <a:t>influence based on authority because of position</a:t>
            </a:r>
          </a:p>
          <a:p>
            <a:endParaRPr lang="en-GB" sz="2000" dirty="0" smtClean="0">
              <a:latin typeface="Times New Roman"/>
              <a:cs typeface="Times New Roman"/>
            </a:endParaRPr>
          </a:p>
          <a:p>
            <a:r>
              <a:rPr lang="en-GB" sz="2000" dirty="0" smtClean="0">
                <a:latin typeface="Times New Roman"/>
                <a:cs typeface="Times New Roman"/>
              </a:rPr>
              <a:t>those with leadership positions become overwhelmed by management tasks </a:t>
            </a:r>
            <a:endParaRPr lang="en-GB" sz="2000" dirty="0">
              <a:latin typeface="Times New Roman"/>
              <a:cs typeface="Times New Roman"/>
            </a:endParaRPr>
          </a:p>
        </p:txBody>
      </p:sp>
      <p:sp>
        <p:nvSpPr>
          <p:cNvPr id="5" name="TextBox 4"/>
          <p:cNvSpPr txBox="1"/>
          <p:nvPr/>
        </p:nvSpPr>
        <p:spPr>
          <a:xfrm>
            <a:off x="245242" y="5523382"/>
            <a:ext cx="4773448" cy="830997"/>
          </a:xfrm>
          <a:prstGeom prst="rect">
            <a:avLst/>
          </a:prstGeom>
          <a:noFill/>
        </p:spPr>
        <p:txBody>
          <a:bodyPr wrap="square" rtlCol="0">
            <a:spAutoFit/>
          </a:bodyPr>
          <a:lstStyle/>
          <a:p>
            <a:r>
              <a:rPr lang="en-GB" sz="2400" b="1" dirty="0" smtClean="0">
                <a:solidFill>
                  <a:srgbClr val="660066"/>
                </a:solidFill>
                <a:latin typeface="Times New Roman"/>
                <a:cs typeface="Times New Roman"/>
              </a:rPr>
              <a:t>Better to enable all teachers to maximise their leadership capacity</a:t>
            </a:r>
            <a:endParaRPr lang="en-GB" sz="24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9436" y="723115"/>
            <a:ext cx="7508949" cy="646331"/>
          </a:xfrm>
          <a:prstGeom prst="rect">
            <a:avLst/>
          </a:prstGeom>
          <a:noFill/>
        </p:spPr>
        <p:txBody>
          <a:bodyPr wrap="square" rtlCol="0">
            <a:spAutoFit/>
          </a:bodyPr>
          <a:lstStyle/>
          <a:p>
            <a:endParaRPr lang="en-US" dirty="0" smtClean="0"/>
          </a:p>
          <a:p>
            <a:endParaRPr lang="en-US" dirty="0"/>
          </a:p>
        </p:txBody>
      </p:sp>
      <p:sp>
        <p:nvSpPr>
          <p:cNvPr id="3" name="TextBox 2"/>
          <p:cNvSpPr txBox="1"/>
          <p:nvPr/>
        </p:nvSpPr>
        <p:spPr>
          <a:xfrm>
            <a:off x="472287" y="157445"/>
            <a:ext cx="8165316" cy="6032420"/>
          </a:xfrm>
          <a:prstGeom prst="rect">
            <a:avLst/>
          </a:prstGeom>
          <a:noFill/>
        </p:spPr>
        <p:txBody>
          <a:bodyPr wrap="square" rtlCol="0">
            <a:spAutoFit/>
          </a:bodyPr>
          <a:lstStyle/>
          <a:p>
            <a:pPr algn="ctr"/>
            <a:r>
              <a:rPr lang="en-US" sz="3600" b="1" dirty="0" smtClean="0">
                <a:solidFill>
                  <a:srgbClr val="660066"/>
                </a:solidFill>
                <a:latin typeface="Times New Roman"/>
                <a:cs typeface="Times New Roman"/>
              </a:rPr>
              <a:t>Leadership practice</a:t>
            </a:r>
          </a:p>
          <a:p>
            <a:endParaRPr lang="en-US" dirty="0" smtClean="0">
              <a:latin typeface="Times New Roman"/>
              <a:cs typeface="Times New Roman"/>
            </a:endParaRPr>
          </a:p>
          <a:p>
            <a:pPr algn="ctr"/>
            <a:r>
              <a:rPr lang="en-GB" dirty="0" smtClean="0">
                <a:latin typeface="Times New Roman"/>
                <a:cs typeface="Times New Roman"/>
              </a:rPr>
              <a:t> </a:t>
            </a:r>
            <a:r>
              <a:rPr lang="en-US" sz="2000" dirty="0" smtClean="0">
                <a:latin typeface="Times New Roman"/>
                <a:cs typeface="Times New Roman"/>
              </a:rPr>
              <a:t> activities such as:</a:t>
            </a:r>
          </a:p>
          <a:p>
            <a:endParaRPr lang="en-GB" sz="2400" dirty="0" smtClean="0">
              <a:latin typeface="Times New Roman"/>
              <a:cs typeface="Times New Roman"/>
            </a:endParaRPr>
          </a:p>
          <a:p>
            <a:pPr lvl="0">
              <a:buFont typeface="Wingdings" charset="2"/>
              <a:buChar char="v"/>
            </a:pPr>
            <a:r>
              <a:rPr lang="en-GB" sz="2400" dirty="0" smtClean="0">
                <a:latin typeface="Times New Roman"/>
                <a:cs typeface="Times New Roman"/>
              </a:rPr>
              <a:t>  influencing and inspiring others</a:t>
            </a:r>
          </a:p>
          <a:p>
            <a:pPr lvl="0">
              <a:buFont typeface="Wingdings" charset="2"/>
              <a:buChar char="v"/>
            </a:pPr>
            <a:endParaRPr lang="en-GB" sz="2400" dirty="0" smtClean="0">
              <a:latin typeface="Times New Roman"/>
              <a:cs typeface="Times New Roman"/>
            </a:endParaRPr>
          </a:p>
          <a:p>
            <a:pPr lvl="0">
              <a:buFont typeface="Wingdings" charset="2"/>
              <a:buChar char="v"/>
            </a:pPr>
            <a:r>
              <a:rPr lang="en-GB" sz="2400" dirty="0" smtClean="0">
                <a:latin typeface="Times New Roman"/>
                <a:cs typeface="Times New Roman"/>
              </a:rPr>
              <a:t>  taking the initiative and setting direction</a:t>
            </a:r>
          </a:p>
          <a:p>
            <a:pPr lvl="0">
              <a:buFont typeface="Wingdings" charset="2"/>
              <a:buChar char="v"/>
            </a:pPr>
            <a:endParaRPr lang="en-GB" sz="2400" dirty="0" smtClean="0">
              <a:latin typeface="Times New Roman"/>
              <a:cs typeface="Times New Roman"/>
            </a:endParaRPr>
          </a:p>
          <a:p>
            <a:pPr lvl="0">
              <a:buFont typeface="Wingdings" charset="2"/>
              <a:buChar char="v"/>
            </a:pPr>
            <a:r>
              <a:rPr lang="en-GB" sz="2400" dirty="0" smtClean="0">
                <a:latin typeface="Times New Roman"/>
                <a:cs typeface="Times New Roman"/>
              </a:rPr>
              <a:t>  offering support / service</a:t>
            </a:r>
          </a:p>
          <a:p>
            <a:pPr lvl="0">
              <a:buFont typeface="Wingdings" charset="2"/>
              <a:buChar char="v"/>
            </a:pPr>
            <a:endParaRPr lang="en-GB" sz="2400" dirty="0" smtClean="0">
              <a:latin typeface="Times New Roman"/>
              <a:cs typeface="Times New Roman"/>
            </a:endParaRPr>
          </a:p>
          <a:p>
            <a:pPr lvl="0">
              <a:buFont typeface="Wingdings" charset="2"/>
              <a:buChar char="v"/>
            </a:pPr>
            <a:r>
              <a:rPr lang="en-GB" sz="2400" dirty="0" smtClean="0">
                <a:latin typeface="Times New Roman"/>
                <a:cs typeface="Times New Roman"/>
              </a:rPr>
              <a:t>  holding others to account</a:t>
            </a:r>
          </a:p>
          <a:p>
            <a:pPr lvl="0">
              <a:buFont typeface="Wingdings" charset="2"/>
              <a:buChar char="v"/>
            </a:pPr>
            <a:endParaRPr lang="en-GB" sz="2400" dirty="0" smtClean="0">
              <a:latin typeface="Times New Roman"/>
              <a:cs typeface="Times New Roman"/>
            </a:endParaRPr>
          </a:p>
          <a:p>
            <a:pPr lvl="0">
              <a:buFont typeface="Wingdings" charset="2"/>
              <a:buChar char="v"/>
            </a:pPr>
            <a:r>
              <a:rPr lang="en-GB" sz="2400" dirty="0" smtClean="0">
                <a:latin typeface="Times New Roman"/>
                <a:cs typeface="Times New Roman"/>
              </a:rPr>
              <a:t>  modelling learning behaviour</a:t>
            </a:r>
          </a:p>
          <a:p>
            <a:pPr lvl="0">
              <a:buFont typeface="Wingdings" charset="2"/>
              <a:buChar char="v"/>
            </a:pPr>
            <a:endParaRPr lang="en-GB" sz="2400" dirty="0" smtClean="0">
              <a:latin typeface="Times New Roman"/>
              <a:cs typeface="Times New Roman"/>
            </a:endParaRPr>
          </a:p>
          <a:p>
            <a:pPr lvl="0">
              <a:buFont typeface="Wingdings" charset="2"/>
              <a:buChar char="v"/>
            </a:pPr>
            <a:r>
              <a:rPr lang="en-GB" sz="2400" dirty="0" smtClean="0">
                <a:latin typeface="Times New Roman"/>
                <a:cs typeface="Times New Roman"/>
              </a:rPr>
              <a:t>  valuing / encouraging helpful behaviour</a:t>
            </a:r>
          </a:p>
          <a:p>
            <a:r>
              <a:rPr lang="en-US" sz="2400" dirty="0" smtClean="0"/>
              <a:t> </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9436" y="723115"/>
            <a:ext cx="7508949" cy="646331"/>
          </a:xfrm>
          <a:prstGeom prst="rect">
            <a:avLst/>
          </a:prstGeom>
          <a:noFill/>
        </p:spPr>
        <p:txBody>
          <a:bodyPr wrap="square" rtlCol="0">
            <a:spAutoFit/>
          </a:bodyPr>
          <a:lstStyle/>
          <a:p>
            <a:endParaRPr lang="en-US" dirty="0" smtClean="0"/>
          </a:p>
          <a:p>
            <a:endParaRPr lang="en-US" dirty="0"/>
          </a:p>
        </p:txBody>
      </p:sp>
      <p:sp>
        <p:nvSpPr>
          <p:cNvPr id="3" name="TextBox 2"/>
          <p:cNvSpPr txBox="1"/>
          <p:nvPr/>
        </p:nvSpPr>
        <p:spPr>
          <a:xfrm>
            <a:off x="472287" y="157445"/>
            <a:ext cx="8165316" cy="5539978"/>
          </a:xfrm>
          <a:prstGeom prst="rect">
            <a:avLst/>
          </a:prstGeom>
          <a:noFill/>
        </p:spPr>
        <p:txBody>
          <a:bodyPr wrap="square" rtlCol="0">
            <a:spAutoFit/>
          </a:bodyPr>
          <a:lstStyle/>
          <a:p>
            <a:pPr algn="ctr"/>
            <a:r>
              <a:rPr lang="en-US" sz="3600" b="1" dirty="0" smtClean="0">
                <a:solidFill>
                  <a:srgbClr val="660066"/>
                </a:solidFill>
                <a:latin typeface="Times New Roman"/>
                <a:cs typeface="Times New Roman"/>
              </a:rPr>
              <a:t>Leadership practice</a:t>
            </a:r>
          </a:p>
          <a:p>
            <a:endParaRPr lang="en-US" dirty="0" smtClean="0">
              <a:latin typeface="Times New Roman"/>
              <a:cs typeface="Times New Roman"/>
            </a:endParaRPr>
          </a:p>
          <a:p>
            <a:pPr algn="ctr"/>
            <a:r>
              <a:rPr lang="en-GB" dirty="0" smtClean="0">
                <a:latin typeface="Times New Roman"/>
                <a:cs typeface="Times New Roman"/>
              </a:rPr>
              <a:t> </a:t>
            </a:r>
            <a:r>
              <a:rPr lang="en-US" sz="2000" dirty="0" smtClean="0">
                <a:latin typeface="Times New Roman"/>
                <a:cs typeface="Times New Roman"/>
              </a:rPr>
              <a:t> activities such as:</a:t>
            </a:r>
          </a:p>
          <a:p>
            <a:endParaRPr lang="en-GB" dirty="0" smtClean="0">
              <a:latin typeface="Times New Roman"/>
              <a:cs typeface="Times New Roman"/>
            </a:endParaRPr>
          </a:p>
          <a:p>
            <a:endParaRPr lang="en-GB" dirty="0" smtClean="0">
              <a:latin typeface="Times New Roman"/>
              <a:cs typeface="Times New Roman"/>
            </a:endParaRPr>
          </a:p>
          <a:p>
            <a:pPr lvl="0">
              <a:buFont typeface="Wingdings" charset="2"/>
              <a:buChar char="v"/>
            </a:pPr>
            <a:r>
              <a:rPr lang="en-GB" sz="2000" dirty="0" smtClean="0">
                <a:latin typeface="Times New Roman"/>
                <a:cs typeface="Times New Roman"/>
              </a:rPr>
              <a:t>  influencing and inspiring others</a:t>
            </a:r>
          </a:p>
          <a:p>
            <a:pPr lvl="0">
              <a:buFont typeface="Wingdings" charset="2"/>
              <a:buChar char="v"/>
            </a:pPr>
            <a:endParaRPr lang="en-GB" sz="2000" dirty="0" smtClean="0">
              <a:latin typeface="Times New Roman"/>
              <a:cs typeface="Times New Roman"/>
            </a:endParaRPr>
          </a:p>
          <a:p>
            <a:pPr lvl="0">
              <a:buFont typeface="Wingdings" charset="2"/>
              <a:buChar char="v"/>
            </a:pPr>
            <a:r>
              <a:rPr lang="en-GB" sz="2000" dirty="0" smtClean="0">
                <a:latin typeface="Times New Roman"/>
                <a:cs typeface="Times New Roman"/>
              </a:rPr>
              <a:t>  taking the initiative and setting direction</a:t>
            </a:r>
          </a:p>
          <a:p>
            <a:pPr lvl="0">
              <a:buFont typeface="Wingdings" charset="2"/>
              <a:buChar char="v"/>
            </a:pPr>
            <a:endParaRPr lang="en-GB" sz="2000" dirty="0" smtClean="0">
              <a:latin typeface="Times New Roman"/>
              <a:cs typeface="Times New Roman"/>
            </a:endParaRPr>
          </a:p>
          <a:p>
            <a:pPr lvl="0">
              <a:buFont typeface="Wingdings" charset="2"/>
              <a:buChar char="v"/>
            </a:pPr>
            <a:r>
              <a:rPr lang="en-GB" sz="2000" dirty="0" smtClean="0">
                <a:latin typeface="Times New Roman"/>
                <a:cs typeface="Times New Roman"/>
              </a:rPr>
              <a:t>  offering support / service</a:t>
            </a:r>
          </a:p>
          <a:p>
            <a:pPr lvl="0">
              <a:buFont typeface="Wingdings" charset="2"/>
              <a:buChar char="v"/>
            </a:pPr>
            <a:endParaRPr lang="en-GB" sz="2000" dirty="0" smtClean="0">
              <a:latin typeface="Times New Roman"/>
              <a:cs typeface="Times New Roman"/>
            </a:endParaRPr>
          </a:p>
          <a:p>
            <a:pPr lvl="0">
              <a:buFont typeface="Wingdings" charset="2"/>
              <a:buChar char="v"/>
            </a:pPr>
            <a:r>
              <a:rPr lang="en-GB" sz="2000" dirty="0" smtClean="0">
                <a:latin typeface="Times New Roman"/>
                <a:cs typeface="Times New Roman"/>
              </a:rPr>
              <a:t>  holding others to account</a:t>
            </a:r>
          </a:p>
          <a:p>
            <a:pPr lvl="0">
              <a:buFont typeface="Wingdings" charset="2"/>
              <a:buChar char="v"/>
            </a:pPr>
            <a:endParaRPr lang="en-GB" sz="2000" dirty="0" smtClean="0">
              <a:latin typeface="Times New Roman"/>
              <a:cs typeface="Times New Roman"/>
            </a:endParaRPr>
          </a:p>
          <a:p>
            <a:pPr lvl="0">
              <a:buFont typeface="Wingdings" charset="2"/>
              <a:buChar char="v"/>
            </a:pPr>
            <a:r>
              <a:rPr lang="en-GB" sz="2000" dirty="0" smtClean="0">
                <a:latin typeface="Times New Roman"/>
                <a:cs typeface="Times New Roman"/>
              </a:rPr>
              <a:t>  modelling learning behaviour</a:t>
            </a:r>
          </a:p>
          <a:p>
            <a:pPr lvl="0">
              <a:buFont typeface="Wingdings" charset="2"/>
              <a:buChar char="v"/>
            </a:pPr>
            <a:endParaRPr lang="en-GB" sz="2000" dirty="0" smtClean="0">
              <a:latin typeface="Times New Roman"/>
              <a:cs typeface="Times New Roman"/>
            </a:endParaRPr>
          </a:p>
          <a:p>
            <a:pPr lvl="0">
              <a:buFont typeface="Wingdings" charset="2"/>
              <a:buChar char="v"/>
            </a:pPr>
            <a:r>
              <a:rPr lang="en-GB" sz="2000" dirty="0" smtClean="0">
                <a:latin typeface="Times New Roman"/>
                <a:cs typeface="Times New Roman"/>
              </a:rPr>
              <a:t>  valuing / encouraging helpful behaviour</a:t>
            </a:r>
          </a:p>
          <a:p>
            <a:r>
              <a:rPr lang="en-US" sz="2400" dirty="0" smtClean="0"/>
              <a:t> </a:t>
            </a:r>
            <a:endParaRPr lang="en-US" sz="2400" dirty="0"/>
          </a:p>
        </p:txBody>
      </p:sp>
      <p:sp>
        <p:nvSpPr>
          <p:cNvPr id="5" name="Right Brace 4"/>
          <p:cNvSpPr/>
          <p:nvPr/>
        </p:nvSpPr>
        <p:spPr>
          <a:xfrm>
            <a:off x="4334730" y="1877579"/>
            <a:ext cx="1877462" cy="3819844"/>
          </a:xfrm>
          <a:prstGeom prst="rightBrace">
            <a:avLst>
              <a:gd name="adj1" fmla="val 8333"/>
              <a:gd name="adj2" fmla="val 5403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p:cNvSpPr txBox="1"/>
          <p:nvPr/>
        </p:nvSpPr>
        <p:spPr>
          <a:xfrm>
            <a:off x="6212192" y="3285765"/>
            <a:ext cx="2425411" cy="1323439"/>
          </a:xfrm>
          <a:prstGeom prst="rect">
            <a:avLst/>
          </a:prstGeom>
          <a:noFill/>
        </p:spPr>
        <p:txBody>
          <a:bodyPr wrap="square" rtlCol="0">
            <a:spAutoFit/>
          </a:bodyPr>
          <a:lstStyle/>
          <a:p>
            <a:r>
              <a:rPr lang="en-US" sz="2000" b="1" dirty="0" smtClean="0">
                <a:solidFill>
                  <a:srgbClr val="660066"/>
                </a:solidFill>
                <a:latin typeface="Times New Roman"/>
                <a:cs typeface="Times New Roman"/>
              </a:rPr>
              <a:t>These can be enacted by any member of the school community</a:t>
            </a:r>
            <a:endParaRPr lang="en-US" sz="20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a:off x="400340" y="2567867"/>
            <a:ext cx="2043122" cy="2388393"/>
          </a:xfrm>
          <a:prstGeom prst="homePlate">
            <a:avLst>
              <a:gd name="adj"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smtClean="0">
                <a:solidFill>
                  <a:schemeClr val="tx1"/>
                </a:solidFill>
                <a:latin typeface="Times New Roman"/>
                <a:cs typeface="Times New Roman"/>
              </a:rPr>
              <a:t>Shared </a:t>
            </a:r>
          </a:p>
          <a:p>
            <a:pPr algn="ctr"/>
            <a:r>
              <a:rPr lang="en-GB" sz="2000" b="1" dirty="0" smtClean="0">
                <a:solidFill>
                  <a:schemeClr val="tx1"/>
                </a:solidFill>
                <a:latin typeface="Times New Roman"/>
                <a:cs typeface="Times New Roman"/>
              </a:rPr>
              <a:t>leadership </a:t>
            </a:r>
          </a:p>
          <a:p>
            <a:pPr algn="ctr"/>
            <a:endParaRPr lang="en-US" dirty="0"/>
          </a:p>
        </p:txBody>
      </p:sp>
      <p:sp>
        <p:nvSpPr>
          <p:cNvPr id="4" name="Chevron 3"/>
          <p:cNvSpPr/>
          <p:nvPr/>
        </p:nvSpPr>
        <p:spPr>
          <a:xfrm>
            <a:off x="1601365" y="2567867"/>
            <a:ext cx="2526292" cy="2388393"/>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 name="TextBox 4"/>
          <p:cNvSpPr txBox="1"/>
          <p:nvPr/>
        </p:nvSpPr>
        <p:spPr>
          <a:xfrm>
            <a:off x="2636733" y="3183121"/>
            <a:ext cx="1035364" cy="400110"/>
          </a:xfrm>
          <a:prstGeom prst="rect">
            <a:avLst/>
          </a:prstGeom>
          <a:noFill/>
        </p:spPr>
        <p:txBody>
          <a:bodyPr wrap="square" rtlCol="0">
            <a:spAutoFit/>
          </a:bodyPr>
          <a:lstStyle/>
          <a:p>
            <a:r>
              <a:rPr lang="en-US" sz="2000" b="1" dirty="0" smtClean="0">
                <a:latin typeface="Times New Roman"/>
                <a:cs typeface="Times New Roman"/>
              </a:rPr>
              <a:t>culture</a:t>
            </a:r>
            <a:endParaRPr lang="en-US" sz="2000" b="1" dirty="0">
              <a:latin typeface="Times New Roman"/>
              <a:cs typeface="Times New Roman"/>
            </a:endParaRPr>
          </a:p>
        </p:txBody>
      </p:sp>
      <p:sp>
        <p:nvSpPr>
          <p:cNvPr id="6" name="TextBox 5"/>
          <p:cNvSpPr txBox="1"/>
          <p:nvPr/>
        </p:nvSpPr>
        <p:spPr>
          <a:xfrm>
            <a:off x="2802387" y="3814063"/>
            <a:ext cx="1132001" cy="400110"/>
          </a:xfrm>
          <a:prstGeom prst="rect">
            <a:avLst/>
          </a:prstGeom>
          <a:noFill/>
        </p:spPr>
        <p:txBody>
          <a:bodyPr wrap="square" rtlCol="0">
            <a:spAutoFit/>
          </a:bodyPr>
          <a:lstStyle/>
          <a:p>
            <a:r>
              <a:rPr lang="en-US" sz="2000" b="1" dirty="0" smtClean="0">
                <a:latin typeface="Times New Roman"/>
                <a:cs typeface="Times New Roman"/>
              </a:rPr>
              <a:t>change</a:t>
            </a:r>
            <a:endParaRPr lang="en-US" sz="2000" b="1" dirty="0">
              <a:latin typeface="Times New Roman"/>
              <a:cs typeface="Times New Roman"/>
            </a:endParaRPr>
          </a:p>
        </p:txBody>
      </p:sp>
      <p:sp>
        <p:nvSpPr>
          <p:cNvPr id="9" name="Chevron 8"/>
          <p:cNvSpPr/>
          <p:nvPr/>
        </p:nvSpPr>
        <p:spPr>
          <a:xfrm>
            <a:off x="3368389" y="2567867"/>
            <a:ext cx="3023266" cy="2388393"/>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4127655" y="3044622"/>
            <a:ext cx="2015511" cy="677108"/>
          </a:xfrm>
          <a:prstGeom prst="rect">
            <a:avLst/>
          </a:prstGeom>
          <a:noFill/>
        </p:spPr>
        <p:txBody>
          <a:bodyPr wrap="square" rtlCol="0">
            <a:spAutoFit/>
          </a:bodyPr>
          <a:lstStyle/>
          <a:p>
            <a:r>
              <a:rPr lang="en-US" sz="2000" b="1" dirty="0" smtClean="0">
                <a:latin typeface="Times New Roman"/>
                <a:cs typeface="Times New Roman"/>
              </a:rPr>
              <a:t>  professional</a:t>
            </a:r>
            <a:endParaRPr lang="en-US" b="1" dirty="0" smtClean="0">
              <a:latin typeface="Times New Roman"/>
              <a:cs typeface="Times New Roman"/>
            </a:endParaRPr>
          </a:p>
          <a:p>
            <a:endParaRPr lang="en-US" dirty="0"/>
          </a:p>
        </p:txBody>
      </p:sp>
      <p:sp>
        <p:nvSpPr>
          <p:cNvPr id="11" name="TextBox 10"/>
          <p:cNvSpPr txBox="1"/>
          <p:nvPr/>
        </p:nvSpPr>
        <p:spPr>
          <a:xfrm>
            <a:off x="4583217" y="3521675"/>
            <a:ext cx="1559950" cy="400110"/>
          </a:xfrm>
          <a:prstGeom prst="rect">
            <a:avLst/>
          </a:prstGeom>
          <a:noFill/>
        </p:spPr>
        <p:txBody>
          <a:bodyPr wrap="square" rtlCol="0">
            <a:spAutoFit/>
          </a:bodyPr>
          <a:lstStyle/>
          <a:p>
            <a:r>
              <a:rPr lang="en-US" sz="2000" b="1" dirty="0" smtClean="0">
                <a:latin typeface="Times New Roman"/>
                <a:cs typeface="Times New Roman"/>
              </a:rPr>
              <a:t>learning</a:t>
            </a:r>
            <a:endParaRPr lang="en-US" sz="2000" b="1" dirty="0">
              <a:latin typeface="Times New Roman"/>
              <a:cs typeface="Times New Roman"/>
            </a:endParaRPr>
          </a:p>
        </p:txBody>
      </p:sp>
      <p:sp>
        <p:nvSpPr>
          <p:cNvPr id="12" name="TextBox 11"/>
          <p:cNvSpPr txBox="1"/>
          <p:nvPr/>
        </p:nvSpPr>
        <p:spPr>
          <a:xfrm>
            <a:off x="4389948" y="4014118"/>
            <a:ext cx="1463316" cy="400110"/>
          </a:xfrm>
          <a:prstGeom prst="rect">
            <a:avLst/>
          </a:prstGeom>
          <a:noFill/>
        </p:spPr>
        <p:txBody>
          <a:bodyPr wrap="square" rtlCol="0">
            <a:spAutoFit/>
          </a:bodyPr>
          <a:lstStyle/>
          <a:p>
            <a:r>
              <a:rPr lang="en-US" sz="2000" b="1" dirty="0" smtClean="0">
                <a:latin typeface="Times New Roman"/>
                <a:cs typeface="Times New Roman"/>
              </a:rPr>
              <a:t>community</a:t>
            </a:r>
            <a:endParaRPr lang="en-US" sz="2000" b="1" dirty="0">
              <a:latin typeface="Times New Roman"/>
              <a:cs typeface="Times New Roman"/>
            </a:endParaRPr>
          </a:p>
        </p:txBody>
      </p:sp>
      <p:sp>
        <p:nvSpPr>
          <p:cNvPr id="14" name="Rounded Rectangle 13"/>
          <p:cNvSpPr/>
          <p:nvPr/>
        </p:nvSpPr>
        <p:spPr>
          <a:xfrm>
            <a:off x="6736776" y="2567867"/>
            <a:ext cx="2043121" cy="238839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6916239" y="2844568"/>
            <a:ext cx="1518536" cy="1569660"/>
          </a:xfrm>
          <a:prstGeom prst="rect">
            <a:avLst/>
          </a:prstGeom>
          <a:noFill/>
        </p:spPr>
        <p:txBody>
          <a:bodyPr wrap="square" rtlCol="0">
            <a:spAutoFit/>
          </a:bodyPr>
          <a:lstStyle/>
          <a:p>
            <a:pPr algn="ctr"/>
            <a:r>
              <a:rPr lang="en-US" sz="2400" b="1" dirty="0" smtClean="0">
                <a:latin typeface="Times New Roman"/>
                <a:cs typeface="Times New Roman"/>
              </a:rPr>
              <a:t>Enhanced teaching and learning</a:t>
            </a:r>
            <a:endParaRPr lang="en-US" sz="2400" b="1"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4146" y="566035"/>
            <a:ext cx="7841166" cy="2523768"/>
          </a:xfrm>
          <a:prstGeom prst="rect">
            <a:avLst/>
          </a:prstGeom>
          <a:noFill/>
        </p:spPr>
        <p:txBody>
          <a:bodyPr wrap="square" rtlCol="0">
            <a:spAutoFit/>
          </a:bodyPr>
          <a:lstStyle/>
          <a:p>
            <a:pPr algn="ctr"/>
            <a:r>
              <a:rPr lang="en-GB" sz="2800" b="1" dirty="0" smtClean="0">
                <a:solidFill>
                  <a:srgbClr val="660066"/>
                </a:solidFill>
                <a:latin typeface="Times New Roman"/>
                <a:cs typeface="Times New Roman"/>
              </a:rPr>
              <a:t>‘Professional learning community’</a:t>
            </a:r>
          </a:p>
          <a:p>
            <a:pPr algn="ctr"/>
            <a:endParaRPr lang="en-GB" sz="2800" b="1" dirty="0" smtClean="0">
              <a:solidFill>
                <a:srgbClr val="660066"/>
              </a:solidFill>
              <a:latin typeface="Times New Roman"/>
              <a:cs typeface="Times New Roman"/>
            </a:endParaRPr>
          </a:p>
          <a:p>
            <a:pPr algn="ctr"/>
            <a:endParaRPr lang="en-GB" sz="2400" dirty="0" smtClean="0">
              <a:latin typeface="Times New Roman"/>
              <a:cs typeface="Times New Roman"/>
            </a:endParaRPr>
          </a:p>
          <a:p>
            <a:pPr algn="ctr">
              <a:buFontTx/>
              <a:buChar char="-"/>
            </a:pPr>
            <a:r>
              <a:rPr lang="en-GB" sz="2400" dirty="0" smtClean="0">
                <a:latin typeface="Times New Roman"/>
                <a:cs typeface="Times New Roman"/>
              </a:rPr>
              <a:t> a term to describe the sort of culture favourable to reform</a:t>
            </a:r>
          </a:p>
          <a:p>
            <a:pPr algn="ctr">
              <a:buFontTx/>
              <a:buChar char="-"/>
            </a:pPr>
            <a:endParaRPr lang="en-GB" dirty="0" smtClean="0"/>
          </a:p>
          <a:p>
            <a:pPr algn="ctr">
              <a:buFontTx/>
              <a:buChar char="-"/>
            </a:pPr>
            <a:endParaRPr lang="en-GB"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2731" y="538424"/>
            <a:ext cx="8586629" cy="5078313"/>
          </a:xfrm>
          <a:prstGeom prst="rect">
            <a:avLst/>
          </a:prstGeom>
          <a:noFill/>
        </p:spPr>
        <p:txBody>
          <a:bodyPr wrap="square" rtlCol="0">
            <a:spAutoFit/>
          </a:bodyPr>
          <a:lstStyle/>
          <a:p>
            <a:pPr algn="ctr"/>
            <a:r>
              <a:rPr lang="en-GB" sz="2800" b="1" dirty="0" smtClean="0">
                <a:solidFill>
                  <a:srgbClr val="660066"/>
                </a:solidFill>
                <a:latin typeface="Times New Roman"/>
                <a:cs typeface="Times New Roman"/>
              </a:rPr>
              <a:t>A professional learning community</a:t>
            </a:r>
          </a:p>
          <a:p>
            <a:pPr algn="ctr"/>
            <a:r>
              <a:rPr lang="en-GB" sz="2800" b="1" dirty="0" smtClean="0">
                <a:solidFill>
                  <a:srgbClr val="660066"/>
                </a:solidFill>
                <a:latin typeface="Times New Roman"/>
                <a:cs typeface="Times New Roman"/>
              </a:rPr>
              <a:t>(PLC)</a:t>
            </a:r>
          </a:p>
          <a:p>
            <a:pPr algn="ctr"/>
            <a:endParaRPr lang="en-GB" sz="2400" b="1" dirty="0" smtClean="0">
              <a:solidFill>
                <a:srgbClr val="000000"/>
              </a:solidFill>
              <a:latin typeface="Times New Roman"/>
              <a:cs typeface="Times New Roman"/>
            </a:endParaRPr>
          </a:p>
          <a:p>
            <a:pPr algn="ctr"/>
            <a:r>
              <a:rPr lang="en-GB" sz="2400" b="1" dirty="0" smtClean="0">
                <a:solidFill>
                  <a:srgbClr val="000000"/>
                </a:solidFill>
                <a:latin typeface="Times New Roman"/>
                <a:cs typeface="Times New Roman"/>
              </a:rPr>
              <a:t>Key characteristics</a:t>
            </a:r>
          </a:p>
          <a:p>
            <a:r>
              <a:rPr lang="en-GB" sz="2000" dirty="0" smtClean="0">
                <a:latin typeface="Times New Roman"/>
                <a:cs typeface="Times New Roman"/>
              </a:rPr>
              <a:t> </a:t>
            </a:r>
          </a:p>
          <a:p>
            <a:pPr>
              <a:buFont typeface="Arial"/>
              <a:buChar char="•"/>
            </a:pPr>
            <a:r>
              <a:rPr lang="en-GB" sz="2000" dirty="0" smtClean="0">
                <a:latin typeface="Times New Roman"/>
                <a:cs typeface="Times New Roman"/>
              </a:rPr>
              <a:t>  change and innovation are regarded as normal</a:t>
            </a:r>
          </a:p>
          <a:p>
            <a:pPr>
              <a:buFont typeface="Arial"/>
              <a:buChar char="•"/>
            </a:pPr>
            <a:endParaRPr lang="en-GB" sz="2000" dirty="0" smtClean="0">
              <a:latin typeface="Times New Roman"/>
              <a:cs typeface="Times New Roman"/>
            </a:endParaRPr>
          </a:p>
          <a:p>
            <a:pPr>
              <a:buFont typeface="Arial"/>
              <a:buChar char="•"/>
            </a:pPr>
            <a:r>
              <a:rPr lang="en-GB" sz="2000" dirty="0" smtClean="0">
                <a:latin typeface="Times New Roman"/>
                <a:cs typeface="Times New Roman"/>
              </a:rPr>
              <a:t>  teachers are willing and able to collaborate</a:t>
            </a:r>
          </a:p>
          <a:p>
            <a:pPr>
              <a:buFont typeface="Arial"/>
              <a:buChar char="•"/>
            </a:pPr>
            <a:endParaRPr lang="en-GB" sz="2000" dirty="0" smtClean="0">
              <a:latin typeface="Times New Roman"/>
              <a:cs typeface="Times New Roman"/>
            </a:endParaRPr>
          </a:p>
          <a:p>
            <a:pPr>
              <a:buFont typeface="Arial"/>
              <a:buChar char="•"/>
            </a:pPr>
            <a:r>
              <a:rPr lang="en-GB" sz="2000" dirty="0" smtClean="0">
                <a:latin typeface="Times New Roman"/>
                <a:cs typeface="Times New Roman"/>
              </a:rPr>
              <a:t>  questioning normal practices is welcomed and accepted</a:t>
            </a:r>
          </a:p>
          <a:p>
            <a:pPr>
              <a:buFont typeface="Arial"/>
              <a:buChar char="•"/>
            </a:pPr>
            <a:endParaRPr lang="en-GB" sz="2000" dirty="0" smtClean="0">
              <a:latin typeface="Times New Roman"/>
              <a:cs typeface="Times New Roman"/>
            </a:endParaRPr>
          </a:p>
          <a:p>
            <a:pPr>
              <a:buFont typeface="Arial"/>
              <a:buChar char="•"/>
            </a:pPr>
            <a:r>
              <a:rPr lang="en-GB" sz="2000" dirty="0" smtClean="0">
                <a:latin typeface="Times New Roman"/>
                <a:cs typeface="Times New Roman"/>
              </a:rPr>
              <a:t>  gathering evidence and reflecting on it is a normal way to develop practice</a:t>
            </a:r>
          </a:p>
          <a:p>
            <a:pPr>
              <a:buFont typeface="Arial"/>
              <a:buChar char="•"/>
            </a:pPr>
            <a:endParaRPr lang="en-GB" sz="2000" dirty="0" smtClean="0">
              <a:latin typeface="Times New Roman"/>
              <a:cs typeface="Times New Roman"/>
            </a:endParaRPr>
          </a:p>
          <a:p>
            <a:pPr>
              <a:buFont typeface="Arial"/>
              <a:buChar char="•"/>
            </a:pPr>
            <a:r>
              <a:rPr lang="en-GB" sz="2000" dirty="0" smtClean="0">
                <a:latin typeface="Times New Roman"/>
                <a:cs typeface="Times New Roman"/>
              </a:rPr>
              <a:t>  a shared sense of moral purpose</a:t>
            </a:r>
          </a:p>
          <a:p>
            <a:r>
              <a:rPr lang="en-GB" sz="2000" dirty="0" smtClean="0">
                <a:latin typeface="Times New Roman"/>
                <a:cs typeface="Times New Roman"/>
              </a:rPr>
              <a:t> </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 y="244475"/>
            <a:ext cx="7620000" cy="5395913"/>
          </a:xfrm>
          <a:prstGeom prst="rect">
            <a:avLst/>
          </a:prstGeom>
          <a:noFill/>
          <a:ln w="9525">
            <a:noFill/>
            <a:miter lim="800000"/>
            <a:headEnd/>
            <a:tailEnd/>
          </a:ln>
        </p:spPr>
      </p:pic>
      <p:sp>
        <p:nvSpPr>
          <p:cNvPr id="3" name="TextBox 2"/>
          <p:cNvSpPr txBox="1"/>
          <p:nvPr/>
        </p:nvSpPr>
        <p:spPr>
          <a:xfrm>
            <a:off x="685800" y="5363594"/>
            <a:ext cx="7620000" cy="1600438"/>
          </a:xfrm>
          <a:prstGeom prst="rect">
            <a:avLst/>
          </a:prstGeom>
          <a:solidFill>
            <a:schemeClr val="bg2"/>
          </a:solidFill>
        </p:spPr>
        <p:txBody>
          <a:bodyPr wrap="square" rtlCol="0">
            <a:spAutoFit/>
          </a:bodyPr>
          <a:lstStyle/>
          <a:p>
            <a:r>
              <a:rPr lang="en-US" sz="2000" baseline="0" dirty="0" smtClean="0">
                <a:latin typeface="Times" pitchFamily="1" charset="0"/>
                <a:ea typeface="ＭＳ Ｐゴシック" pitchFamily="1" charset="-128"/>
                <a:cs typeface="ＭＳ Ｐゴシック" pitchFamily="1" charset="-128"/>
              </a:rPr>
              <a:t>The University of Cambridge Faculty of Education</a:t>
            </a:r>
          </a:p>
          <a:p>
            <a:endParaRPr lang="en-US" sz="2000" baseline="0" dirty="0" smtClean="0">
              <a:latin typeface="Times" pitchFamily="1" charset="0"/>
              <a:ea typeface="ＭＳ Ｐゴシック" pitchFamily="1" charset="-128"/>
              <a:cs typeface="ＭＳ Ｐゴシック" pitchFamily="1" charset="-128"/>
            </a:endParaRPr>
          </a:p>
          <a:p>
            <a:r>
              <a:rPr lang="en-US" sz="2000" baseline="0" dirty="0" smtClean="0">
                <a:latin typeface="Times" pitchFamily="1" charset="0"/>
                <a:ea typeface="ＭＳ Ｐゴシック" pitchFamily="1" charset="-128"/>
                <a:cs typeface="ＭＳ Ｐゴシック" pitchFamily="1" charset="-128"/>
              </a:rPr>
              <a:t>We welcome anyone involved in education anywhere in the world to engage in postgraduate study.</a:t>
            </a:r>
            <a:endParaRPr lang="en-US" sz="2000" dirty="0" smtClean="0">
              <a:latin typeface="Times" pitchFamily="1" charset="0"/>
              <a:ea typeface="ＭＳ Ｐゴシック" pitchFamily="1" charset="-128"/>
              <a:cs typeface="ＭＳ Ｐゴシック" pitchFamily="1" charset="-128"/>
            </a:endParaRP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9413" y="731704"/>
            <a:ext cx="5452924" cy="3477875"/>
          </a:xfrm>
          <a:prstGeom prst="rect">
            <a:avLst/>
          </a:prstGeom>
          <a:noFill/>
        </p:spPr>
        <p:txBody>
          <a:bodyPr wrap="square" rtlCol="0">
            <a:spAutoFit/>
          </a:bodyPr>
          <a:lstStyle/>
          <a:p>
            <a:pPr algn="ctr"/>
            <a:r>
              <a:rPr lang="en-GB" sz="2800" b="1" dirty="0" smtClean="0">
                <a:solidFill>
                  <a:srgbClr val="660066"/>
                </a:solidFill>
                <a:latin typeface="Times New Roman"/>
                <a:cs typeface="Times New Roman"/>
              </a:rPr>
              <a:t>Shared sense of moral purpose</a:t>
            </a:r>
          </a:p>
          <a:p>
            <a:endParaRPr lang="en-GB" sz="2400" dirty="0" smtClean="0">
              <a:latin typeface="Times New Roman"/>
              <a:cs typeface="Times New Roman"/>
            </a:endParaRPr>
          </a:p>
          <a:p>
            <a:r>
              <a:rPr lang="en-GB" sz="2400" dirty="0" smtClean="0">
                <a:latin typeface="Times New Roman"/>
                <a:cs typeface="Times New Roman"/>
              </a:rPr>
              <a:t>This can be expressed as a shared belief that it is of paramount importance to strive to improve practice so that young people in our schools can not only learn as much as they possibly can but can also become good citizens.</a:t>
            </a:r>
          </a:p>
          <a:p>
            <a:endParaRPr lang="en-US" sz="24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61315" y="1270128"/>
            <a:ext cx="1780828" cy="1200328"/>
          </a:xfrm>
          <a:prstGeom prst="rect">
            <a:avLst/>
          </a:prstGeom>
          <a:noFill/>
        </p:spPr>
        <p:txBody>
          <a:bodyPr wrap="square" rtlCol="0">
            <a:spAutoFit/>
          </a:bodyPr>
          <a:lstStyle/>
          <a:p>
            <a:pPr algn="ctr"/>
            <a:r>
              <a:rPr lang="en-US" sz="2400" dirty="0" smtClean="0">
                <a:latin typeface="Times New Roman"/>
                <a:cs typeface="Times New Roman"/>
              </a:rPr>
              <a:t>School principal’s leadership</a:t>
            </a:r>
            <a:endParaRPr lang="en-US" sz="2400" dirty="0">
              <a:latin typeface="Times New Roman"/>
              <a:cs typeface="Times New Roman"/>
            </a:endParaRPr>
          </a:p>
        </p:txBody>
      </p:sp>
      <p:sp>
        <p:nvSpPr>
          <p:cNvPr id="3" name="TextBox 2"/>
          <p:cNvSpPr txBox="1"/>
          <p:nvPr/>
        </p:nvSpPr>
        <p:spPr>
          <a:xfrm>
            <a:off x="1131999" y="4074018"/>
            <a:ext cx="2029316" cy="830997"/>
          </a:xfrm>
          <a:prstGeom prst="rect">
            <a:avLst/>
          </a:prstGeom>
          <a:noFill/>
        </p:spPr>
        <p:txBody>
          <a:bodyPr wrap="square" rtlCol="0">
            <a:spAutoFit/>
          </a:bodyPr>
          <a:lstStyle/>
          <a:p>
            <a:pPr algn="ctr"/>
            <a:r>
              <a:rPr lang="en-US" sz="2400" dirty="0" smtClean="0">
                <a:latin typeface="Times New Roman"/>
                <a:cs typeface="Times New Roman"/>
              </a:rPr>
              <a:t>Teachers’ leadership</a:t>
            </a:r>
            <a:endParaRPr lang="en-US" sz="2400" dirty="0">
              <a:latin typeface="Times New Roman"/>
              <a:cs typeface="Times New Roman"/>
            </a:endParaRPr>
          </a:p>
        </p:txBody>
      </p:sp>
      <p:sp>
        <p:nvSpPr>
          <p:cNvPr id="4" name="TextBox 3"/>
          <p:cNvSpPr txBox="1"/>
          <p:nvPr/>
        </p:nvSpPr>
        <p:spPr>
          <a:xfrm>
            <a:off x="5197533" y="3824189"/>
            <a:ext cx="2477974" cy="830997"/>
          </a:xfrm>
          <a:prstGeom prst="rect">
            <a:avLst/>
          </a:prstGeom>
          <a:noFill/>
        </p:spPr>
        <p:txBody>
          <a:bodyPr wrap="square" rtlCol="0">
            <a:spAutoFit/>
          </a:bodyPr>
          <a:lstStyle/>
          <a:p>
            <a:pPr algn="ctr"/>
            <a:r>
              <a:rPr lang="en-US" sz="2400" dirty="0" smtClean="0">
                <a:latin typeface="Times New Roman"/>
                <a:cs typeface="Times New Roman"/>
              </a:rPr>
              <a:t>Development of a PLC culture</a:t>
            </a:r>
            <a:endParaRPr lang="en-US" sz="2400" dirty="0">
              <a:latin typeface="Times New Roman"/>
              <a:cs typeface="Times New Roman"/>
            </a:endParaRPr>
          </a:p>
        </p:txBody>
      </p:sp>
      <p:cxnSp>
        <p:nvCxnSpPr>
          <p:cNvPr id="7" name="Straight Arrow Connector 6"/>
          <p:cNvCxnSpPr/>
          <p:nvPr/>
        </p:nvCxnSpPr>
        <p:spPr>
          <a:xfrm rot="16200000" flipH="1">
            <a:off x="4879597" y="2533000"/>
            <a:ext cx="1188066" cy="1062975"/>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3423607" y="4376419"/>
            <a:ext cx="1270048" cy="13805"/>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2491749" y="2726662"/>
            <a:ext cx="952595" cy="911121"/>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61315" y="1270128"/>
            <a:ext cx="1780828" cy="1200328"/>
          </a:xfrm>
          <a:prstGeom prst="rect">
            <a:avLst/>
          </a:prstGeom>
          <a:noFill/>
        </p:spPr>
        <p:txBody>
          <a:bodyPr wrap="square" rtlCol="0">
            <a:spAutoFit/>
          </a:bodyPr>
          <a:lstStyle/>
          <a:p>
            <a:pPr algn="ctr"/>
            <a:r>
              <a:rPr lang="en-US" sz="2400" dirty="0" smtClean="0">
                <a:latin typeface="Times New Roman"/>
                <a:cs typeface="Times New Roman"/>
              </a:rPr>
              <a:t>School principal’s leadership</a:t>
            </a:r>
            <a:endParaRPr lang="en-US" sz="2400" dirty="0">
              <a:latin typeface="Times New Roman"/>
              <a:cs typeface="Times New Roman"/>
            </a:endParaRPr>
          </a:p>
        </p:txBody>
      </p:sp>
      <p:sp>
        <p:nvSpPr>
          <p:cNvPr id="3" name="TextBox 2"/>
          <p:cNvSpPr txBox="1"/>
          <p:nvPr/>
        </p:nvSpPr>
        <p:spPr>
          <a:xfrm>
            <a:off x="1131999" y="3824190"/>
            <a:ext cx="2029316" cy="830997"/>
          </a:xfrm>
          <a:prstGeom prst="rect">
            <a:avLst/>
          </a:prstGeom>
          <a:noFill/>
        </p:spPr>
        <p:txBody>
          <a:bodyPr wrap="square" rtlCol="0">
            <a:spAutoFit/>
          </a:bodyPr>
          <a:lstStyle/>
          <a:p>
            <a:pPr algn="ctr"/>
            <a:r>
              <a:rPr lang="en-US" sz="2400" dirty="0" smtClean="0">
                <a:latin typeface="Times New Roman"/>
                <a:cs typeface="Times New Roman"/>
              </a:rPr>
              <a:t>Teachers’ leadership</a:t>
            </a:r>
            <a:endParaRPr lang="en-US" sz="2400" dirty="0">
              <a:latin typeface="Times New Roman"/>
              <a:cs typeface="Times New Roman"/>
            </a:endParaRPr>
          </a:p>
        </p:txBody>
      </p:sp>
      <p:sp>
        <p:nvSpPr>
          <p:cNvPr id="4" name="TextBox 3"/>
          <p:cNvSpPr txBox="1"/>
          <p:nvPr/>
        </p:nvSpPr>
        <p:spPr>
          <a:xfrm>
            <a:off x="5197533" y="3824189"/>
            <a:ext cx="2477974" cy="830997"/>
          </a:xfrm>
          <a:prstGeom prst="rect">
            <a:avLst/>
          </a:prstGeom>
          <a:noFill/>
        </p:spPr>
        <p:txBody>
          <a:bodyPr wrap="square" rtlCol="0">
            <a:spAutoFit/>
          </a:bodyPr>
          <a:lstStyle/>
          <a:p>
            <a:pPr algn="ctr"/>
            <a:r>
              <a:rPr lang="en-US" sz="2400" dirty="0" smtClean="0">
                <a:latin typeface="Times New Roman"/>
                <a:cs typeface="Times New Roman"/>
              </a:rPr>
              <a:t>Development of a PLC culture</a:t>
            </a:r>
            <a:endParaRPr lang="en-US" sz="2400" dirty="0">
              <a:latin typeface="Times New Roman"/>
              <a:cs typeface="Times New Roman"/>
            </a:endParaRPr>
          </a:p>
        </p:txBody>
      </p:sp>
      <p:cxnSp>
        <p:nvCxnSpPr>
          <p:cNvPr id="7" name="Straight Arrow Connector 6"/>
          <p:cNvCxnSpPr/>
          <p:nvPr/>
        </p:nvCxnSpPr>
        <p:spPr>
          <a:xfrm rot="16200000" flipH="1">
            <a:off x="4879597" y="2533000"/>
            <a:ext cx="1188066" cy="1062975"/>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3423607" y="4376419"/>
            <a:ext cx="1270048" cy="13805"/>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2491749" y="2726662"/>
            <a:ext cx="952595" cy="911121"/>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17512" y="662675"/>
            <a:ext cx="2388242" cy="2554545"/>
          </a:xfrm>
          <a:prstGeom prst="rect">
            <a:avLst/>
          </a:prstGeom>
          <a:noFill/>
        </p:spPr>
        <p:txBody>
          <a:bodyPr wrap="square" rtlCol="0">
            <a:spAutoFit/>
          </a:bodyPr>
          <a:lstStyle/>
          <a:p>
            <a:r>
              <a:rPr lang="en-US" sz="2000" b="1" dirty="0" smtClean="0">
                <a:solidFill>
                  <a:srgbClr val="000090"/>
                </a:solidFill>
                <a:latin typeface="Times New Roman"/>
                <a:cs typeface="Times New Roman"/>
              </a:rPr>
              <a:t>The school principal takes steps to cultivate a PLC culture and acts directly to support teachers when they take the lead</a:t>
            </a:r>
            <a:endParaRPr lang="en-US" sz="2000" b="1" dirty="0">
              <a:solidFill>
                <a:srgbClr val="000090"/>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61315" y="1270128"/>
            <a:ext cx="1780828" cy="1200328"/>
          </a:xfrm>
          <a:prstGeom prst="rect">
            <a:avLst/>
          </a:prstGeom>
          <a:noFill/>
        </p:spPr>
        <p:txBody>
          <a:bodyPr wrap="square" rtlCol="0">
            <a:spAutoFit/>
          </a:bodyPr>
          <a:lstStyle/>
          <a:p>
            <a:pPr algn="ctr"/>
            <a:r>
              <a:rPr lang="en-US" sz="2400" dirty="0" smtClean="0">
                <a:latin typeface="Times New Roman"/>
                <a:cs typeface="Times New Roman"/>
              </a:rPr>
              <a:t>School principal’s leadership</a:t>
            </a:r>
            <a:endParaRPr lang="en-US" sz="2400" dirty="0">
              <a:latin typeface="Times New Roman"/>
              <a:cs typeface="Times New Roman"/>
            </a:endParaRPr>
          </a:p>
        </p:txBody>
      </p:sp>
      <p:sp>
        <p:nvSpPr>
          <p:cNvPr id="3" name="TextBox 2"/>
          <p:cNvSpPr txBox="1"/>
          <p:nvPr/>
        </p:nvSpPr>
        <p:spPr>
          <a:xfrm>
            <a:off x="1131999" y="3824190"/>
            <a:ext cx="2029316" cy="830997"/>
          </a:xfrm>
          <a:prstGeom prst="rect">
            <a:avLst/>
          </a:prstGeom>
          <a:noFill/>
        </p:spPr>
        <p:txBody>
          <a:bodyPr wrap="square" rtlCol="0">
            <a:spAutoFit/>
          </a:bodyPr>
          <a:lstStyle/>
          <a:p>
            <a:pPr algn="ctr"/>
            <a:r>
              <a:rPr lang="en-US" sz="2400" dirty="0" smtClean="0">
                <a:latin typeface="Times New Roman"/>
                <a:cs typeface="Times New Roman"/>
              </a:rPr>
              <a:t>Teachers’ leadership</a:t>
            </a:r>
            <a:endParaRPr lang="en-US" sz="2400" dirty="0">
              <a:latin typeface="Times New Roman"/>
              <a:cs typeface="Times New Roman"/>
            </a:endParaRPr>
          </a:p>
        </p:txBody>
      </p:sp>
      <p:sp>
        <p:nvSpPr>
          <p:cNvPr id="4" name="TextBox 3"/>
          <p:cNvSpPr txBox="1"/>
          <p:nvPr/>
        </p:nvSpPr>
        <p:spPr>
          <a:xfrm>
            <a:off x="5197533" y="3824189"/>
            <a:ext cx="2477974" cy="830997"/>
          </a:xfrm>
          <a:prstGeom prst="rect">
            <a:avLst/>
          </a:prstGeom>
          <a:noFill/>
        </p:spPr>
        <p:txBody>
          <a:bodyPr wrap="square" rtlCol="0">
            <a:spAutoFit/>
          </a:bodyPr>
          <a:lstStyle/>
          <a:p>
            <a:pPr algn="ctr"/>
            <a:r>
              <a:rPr lang="en-US" sz="2400" dirty="0" smtClean="0">
                <a:latin typeface="Times New Roman"/>
                <a:cs typeface="Times New Roman"/>
              </a:rPr>
              <a:t>Development of a PLC culture</a:t>
            </a:r>
            <a:endParaRPr lang="en-US" sz="2400" dirty="0">
              <a:latin typeface="Times New Roman"/>
              <a:cs typeface="Times New Roman"/>
            </a:endParaRPr>
          </a:p>
        </p:txBody>
      </p:sp>
      <p:cxnSp>
        <p:nvCxnSpPr>
          <p:cNvPr id="7" name="Straight Arrow Connector 6"/>
          <p:cNvCxnSpPr/>
          <p:nvPr/>
        </p:nvCxnSpPr>
        <p:spPr>
          <a:xfrm rot="16200000" flipH="1">
            <a:off x="4879597" y="2533000"/>
            <a:ext cx="1188066" cy="1062975"/>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3423607" y="4376419"/>
            <a:ext cx="1270048" cy="13805"/>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2491749" y="2726662"/>
            <a:ext cx="952595" cy="911121"/>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17512" y="662675"/>
            <a:ext cx="2388242" cy="2554545"/>
          </a:xfrm>
          <a:prstGeom prst="rect">
            <a:avLst/>
          </a:prstGeom>
          <a:noFill/>
        </p:spPr>
        <p:txBody>
          <a:bodyPr wrap="square" rtlCol="0">
            <a:spAutoFit/>
          </a:bodyPr>
          <a:lstStyle/>
          <a:p>
            <a:r>
              <a:rPr lang="en-US" sz="2000" b="1" dirty="0" smtClean="0">
                <a:solidFill>
                  <a:srgbClr val="000090"/>
                </a:solidFill>
                <a:latin typeface="Times New Roman"/>
                <a:cs typeface="Times New Roman"/>
              </a:rPr>
              <a:t>The school principal takes steps to cultivate a PLC culture and acts directly to support teachers when they take the lead</a:t>
            </a:r>
            <a:endParaRPr lang="en-US" sz="2000" b="1" dirty="0">
              <a:solidFill>
                <a:srgbClr val="000090"/>
              </a:solidFill>
              <a:latin typeface="Times New Roman"/>
              <a:cs typeface="Times New Roman"/>
            </a:endParaRPr>
          </a:p>
        </p:txBody>
      </p:sp>
      <p:sp>
        <p:nvSpPr>
          <p:cNvPr id="13" name="TextBox 12"/>
          <p:cNvSpPr txBox="1"/>
          <p:nvPr/>
        </p:nvSpPr>
        <p:spPr>
          <a:xfrm>
            <a:off x="848999" y="5177151"/>
            <a:ext cx="4624631" cy="1323439"/>
          </a:xfrm>
          <a:prstGeom prst="rect">
            <a:avLst/>
          </a:prstGeom>
          <a:noFill/>
        </p:spPr>
        <p:txBody>
          <a:bodyPr wrap="square" rtlCol="0">
            <a:spAutoFit/>
          </a:bodyPr>
          <a:lstStyle/>
          <a:p>
            <a:r>
              <a:rPr lang="en-US" sz="2000" b="1" dirty="0" smtClean="0">
                <a:solidFill>
                  <a:srgbClr val="000090"/>
                </a:solidFill>
                <a:latin typeface="Times New Roman"/>
                <a:cs typeface="Times New Roman"/>
              </a:rPr>
              <a:t>Teachers initiate and lead development work which helps the principal to achieve the goals of reform and contributes to changing the culture</a:t>
            </a:r>
            <a:endParaRPr lang="en-US" sz="2000" b="1" dirty="0">
              <a:solidFill>
                <a:srgbClr val="000090"/>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61315" y="1270128"/>
            <a:ext cx="1780828" cy="1200328"/>
          </a:xfrm>
          <a:prstGeom prst="rect">
            <a:avLst/>
          </a:prstGeom>
          <a:noFill/>
        </p:spPr>
        <p:txBody>
          <a:bodyPr wrap="square" rtlCol="0">
            <a:spAutoFit/>
          </a:bodyPr>
          <a:lstStyle/>
          <a:p>
            <a:pPr algn="ctr"/>
            <a:r>
              <a:rPr lang="en-US" sz="2400" dirty="0" smtClean="0">
                <a:latin typeface="Times New Roman"/>
                <a:cs typeface="Times New Roman"/>
              </a:rPr>
              <a:t>School director’s leadership</a:t>
            </a:r>
            <a:endParaRPr lang="en-US" sz="2400" dirty="0">
              <a:latin typeface="Times New Roman"/>
              <a:cs typeface="Times New Roman"/>
            </a:endParaRPr>
          </a:p>
        </p:txBody>
      </p:sp>
      <p:sp>
        <p:nvSpPr>
          <p:cNvPr id="3" name="TextBox 2"/>
          <p:cNvSpPr txBox="1"/>
          <p:nvPr/>
        </p:nvSpPr>
        <p:spPr>
          <a:xfrm>
            <a:off x="1131999" y="3824190"/>
            <a:ext cx="2029316" cy="830997"/>
          </a:xfrm>
          <a:prstGeom prst="rect">
            <a:avLst/>
          </a:prstGeom>
          <a:noFill/>
        </p:spPr>
        <p:txBody>
          <a:bodyPr wrap="square" rtlCol="0">
            <a:spAutoFit/>
          </a:bodyPr>
          <a:lstStyle/>
          <a:p>
            <a:pPr algn="ctr"/>
            <a:r>
              <a:rPr lang="en-US" sz="2400" dirty="0" smtClean="0">
                <a:latin typeface="Times New Roman"/>
                <a:cs typeface="Times New Roman"/>
              </a:rPr>
              <a:t>Teachers’ leadership</a:t>
            </a:r>
            <a:endParaRPr lang="en-US" sz="2400" dirty="0">
              <a:latin typeface="Times New Roman"/>
              <a:cs typeface="Times New Roman"/>
            </a:endParaRPr>
          </a:p>
        </p:txBody>
      </p:sp>
      <p:sp>
        <p:nvSpPr>
          <p:cNvPr id="4" name="TextBox 3"/>
          <p:cNvSpPr txBox="1"/>
          <p:nvPr/>
        </p:nvSpPr>
        <p:spPr>
          <a:xfrm>
            <a:off x="5197533" y="3824189"/>
            <a:ext cx="2477974" cy="830997"/>
          </a:xfrm>
          <a:prstGeom prst="rect">
            <a:avLst/>
          </a:prstGeom>
          <a:noFill/>
        </p:spPr>
        <p:txBody>
          <a:bodyPr wrap="square" rtlCol="0">
            <a:spAutoFit/>
          </a:bodyPr>
          <a:lstStyle/>
          <a:p>
            <a:pPr algn="ctr"/>
            <a:r>
              <a:rPr lang="en-US" sz="2400" dirty="0" smtClean="0">
                <a:latin typeface="Times New Roman"/>
                <a:cs typeface="Times New Roman"/>
              </a:rPr>
              <a:t>Development of a PLC culture</a:t>
            </a:r>
            <a:endParaRPr lang="en-US" sz="2400" dirty="0">
              <a:latin typeface="Times New Roman"/>
              <a:cs typeface="Times New Roman"/>
            </a:endParaRPr>
          </a:p>
        </p:txBody>
      </p:sp>
      <p:cxnSp>
        <p:nvCxnSpPr>
          <p:cNvPr id="7" name="Straight Arrow Connector 6"/>
          <p:cNvCxnSpPr/>
          <p:nvPr/>
        </p:nvCxnSpPr>
        <p:spPr>
          <a:xfrm rot="16200000" flipH="1">
            <a:off x="4879597" y="2533000"/>
            <a:ext cx="1188066" cy="1062975"/>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3423607" y="4376419"/>
            <a:ext cx="1270048" cy="13805"/>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2491749" y="2726662"/>
            <a:ext cx="952595" cy="911121"/>
          </a:xfrm>
          <a:prstGeom prst="straightConnector1">
            <a:avLst/>
          </a:prstGeom>
          <a:ln w="38100" cap="flat" cmpd="sng" algn="ctr">
            <a:solidFill>
              <a:schemeClr val="accent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17512" y="662675"/>
            <a:ext cx="2388242" cy="2246769"/>
          </a:xfrm>
          <a:prstGeom prst="rect">
            <a:avLst/>
          </a:prstGeom>
          <a:noFill/>
        </p:spPr>
        <p:txBody>
          <a:bodyPr wrap="square" rtlCol="0">
            <a:spAutoFit/>
          </a:bodyPr>
          <a:lstStyle/>
          <a:p>
            <a:r>
              <a:rPr lang="en-US" sz="2000" b="1" dirty="0" smtClean="0">
                <a:solidFill>
                  <a:srgbClr val="000090"/>
                </a:solidFill>
                <a:latin typeface="Times New Roman"/>
                <a:cs typeface="Times New Roman"/>
              </a:rPr>
              <a:t>The school principal takes steps to cultivate a PLC and acts directly to support teachers when they take the lead</a:t>
            </a:r>
            <a:endParaRPr lang="en-US" sz="2000" b="1" dirty="0">
              <a:solidFill>
                <a:srgbClr val="000090"/>
              </a:solidFill>
              <a:latin typeface="Times New Roman"/>
              <a:cs typeface="Times New Roman"/>
            </a:endParaRPr>
          </a:p>
        </p:txBody>
      </p:sp>
      <p:sp>
        <p:nvSpPr>
          <p:cNvPr id="13" name="TextBox 12"/>
          <p:cNvSpPr txBox="1"/>
          <p:nvPr/>
        </p:nvSpPr>
        <p:spPr>
          <a:xfrm>
            <a:off x="848999" y="5177151"/>
            <a:ext cx="4624631" cy="1323439"/>
          </a:xfrm>
          <a:prstGeom prst="rect">
            <a:avLst/>
          </a:prstGeom>
          <a:noFill/>
        </p:spPr>
        <p:txBody>
          <a:bodyPr wrap="square" rtlCol="0">
            <a:spAutoFit/>
          </a:bodyPr>
          <a:lstStyle/>
          <a:p>
            <a:r>
              <a:rPr lang="en-US" sz="2000" b="1" dirty="0" smtClean="0">
                <a:solidFill>
                  <a:srgbClr val="000090"/>
                </a:solidFill>
                <a:latin typeface="Times New Roman"/>
                <a:cs typeface="Times New Roman"/>
              </a:rPr>
              <a:t>Teachers initiate and lead development work which helps the principal to achieve the goals of reform and contributes to changing the culture</a:t>
            </a:r>
            <a:endParaRPr lang="en-US" sz="2000" b="1" dirty="0">
              <a:solidFill>
                <a:srgbClr val="000090"/>
              </a:solidFill>
              <a:latin typeface="Times New Roman"/>
              <a:cs typeface="Times New Roman"/>
            </a:endParaRPr>
          </a:p>
        </p:txBody>
      </p:sp>
      <p:sp>
        <p:nvSpPr>
          <p:cNvPr id="14" name="TextBox 13"/>
          <p:cNvSpPr txBox="1"/>
          <p:nvPr/>
        </p:nvSpPr>
        <p:spPr>
          <a:xfrm>
            <a:off x="5659996" y="911179"/>
            <a:ext cx="2940437" cy="1938992"/>
          </a:xfrm>
          <a:prstGeom prst="rect">
            <a:avLst/>
          </a:prstGeom>
          <a:noFill/>
        </p:spPr>
        <p:txBody>
          <a:bodyPr wrap="square" rtlCol="0">
            <a:spAutoFit/>
          </a:bodyPr>
          <a:lstStyle/>
          <a:p>
            <a:r>
              <a:rPr lang="en-US" sz="2000" b="1" dirty="0" smtClean="0">
                <a:solidFill>
                  <a:srgbClr val="000090"/>
                </a:solidFill>
                <a:latin typeface="Times New Roman"/>
                <a:cs typeface="Times New Roman"/>
              </a:rPr>
              <a:t>As the PLC culture grows, teachers are more able to lead and the school principal is more able to achieve the goals of reform</a:t>
            </a:r>
            <a:endParaRPr lang="en-US" sz="2000" b="1" dirty="0">
              <a:solidFill>
                <a:srgbClr val="000090"/>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2975" y="745510"/>
            <a:ext cx="6391654" cy="1384995"/>
          </a:xfrm>
          <a:prstGeom prst="rect">
            <a:avLst/>
          </a:prstGeom>
          <a:noFill/>
        </p:spPr>
        <p:txBody>
          <a:bodyPr wrap="square" rtlCol="0">
            <a:spAutoFit/>
          </a:bodyPr>
          <a:lstStyle/>
          <a:p>
            <a:pPr algn="ctr"/>
            <a:r>
              <a:rPr lang="en-US" sz="2800" b="1" dirty="0" smtClean="0">
                <a:solidFill>
                  <a:srgbClr val="000090"/>
                </a:solidFill>
                <a:latin typeface="Times New Roman"/>
                <a:cs typeface="Times New Roman"/>
              </a:rPr>
              <a:t>The meaning of the term </a:t>
            </a:r>
          </a:p>
          <a:p>
            <a:pPr algn="ctr"/>
            <a:r>
              <a:rPr lang="en-US" sz="2800" b="1" dirty="0" smtClean="0">
                <a:solidFill>
                  <a:srgbClr val="000090"/>
                </a:solidFill>
                <a:latin typeface="Times New Roman"/>
                <a:cs typeface="Times New Roman"/>
              </a:rPr>
              <a:t>‘teacher leadership’ </a:t>
            </a:r>
          </a:p>
          <a:p>
            <a:pPr algn="ctr"/>
            <a:r>
              <a:rPr lang="en-US" sz="2800" b="1" dirty="0" smtClean="0">
                <a:solidFill>
                  <a:srgbClr val="000090"/>
                </a:solidFill>
                <a:latin typeface="Times New Roman"/>
                <a:cs typeface="Times New Roman"/>
              </a:rPr>
              <a:t>varies</a:t>
            </a:r>
            <a:endParaRPr lang="en-US" sz="2800" b="1" dirty="0">
              <a:solidFill>
                <a:srgbClr val="000090"/>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2975" y="552229"/>
            <a:ext cx="6391654" cy="1384995"/>
          </a:xfrm>
          <a:prstGeom prst="rect">
            <a:avLst/>
          </a:prstGeom>
          <a:noFill/>
        </p:spPr>
        <p:txBody>
          <a:bodyPr wrap="square" rtlCol="0">
            <a:spAutoFit/>
          </a:bodyPr>
          <a:lstStyle/>
          <a:p>
            <a:pPr algn="ctr"/>
            <a:r>
              <a:rPr lang="en-US" sz="2800" b="1" dirty="0" smtClean="0">
                <a:solidFill>
                  <a:srgbClr val="000090"/>
                </a:solidFill>
                <a:latin typeface="Times New Roman"/>
                <a:cs typeface="Times New Roman"/>
              </a:rPr>
              <a:t>The meaning of the term </a:t>
            </a:r>
          </a:p>
          <a:p>
            <a:pPr algn="ctr"/>
            <a:r>
              <a:rPr lang="en-US" sz="2800" b="1" dirty="0" smtClean="0">
                <a:solidFill>
                  <a:srgbClr val="000090"/>
                </a:solidFill>
                <a:latin typeface="Times New Roman"/>
                <a:cs typeface="Times New Roman"/>
              </a:rPr>
              <a:t>‘teacher leadership’ </a:t>
            </a:r>
          </a:p>
          <a:p>
            <a:pPr algn="ctr"/>
            <a:r>
              <a:rPr lang="en-US" sz="2800" b="1" dirty="0" smtClean="0">
                <a:solidFill>
                  <a:srgbClr val="000090"/>
                </a:solidFill>
                <a:latin typeface="Times New Roman"/>
                <a:cs typeface="Times New Roman"/>
              </a:rPr>
              <a:t>varies</a:t>
            </a:r>
            <a:endParaRPr lang="en-US" sz="2800" b="1" dirty="0">
              <a:solidFill>
                <a:srgbClr val="000090"/>
              </a:solidFill>
              <a:latin typeface="Times New Roman"/>
              <a:cs typeface="Times New Roman"/>
            </a:endParaRPr>
          </a:p>
        </p:txBody>
      </p:sp>
      <p:sp>
        <p:nvSpPr>
          <p:cNvPr id="3" name="TextBox 2"/>
          <p:cNvSpPr txBox="1"/>
          <p:nvPr/>
        </p:nvSpPr>
        <p:spPr>
          <a:xfrm>
            <a:off x="579804" y="2130505"/>
            <a:ext cx="7703117" cy="2677656"/>
          </a:xfrm>
          <a:prstGeom prst="rect">
            <a:avLst/>
          </a:prstGeom>
          <a:noFill/>
        </p:spPr>
        <p:txBody>
          <a:bodyPr wrap="square" rtlCol="0">
            <a:spAutoFit/>
          </a:bodyPr>
          <a:lstStyle/>
          <a:p>
            <a:r>
              <a:rPr lang="en-US" sz="2000" dirty="0" smtClean="0">
                <a:latin typeface="Times New Roman"/>
                <a:cs typeface="Times New Roman"/>
              </a:rPr>
              <a:t>For example:</a:t>
            </a:r>
          </a:p>
          <a:p>
            <a:endParaRPr lang="en-US" sz="2000" dirty="0" smtClean="0">
              <a:latin typeface="Times New Roman"/>
              <a:cs typeface="Times New Roman"/>
            </a:endParaRPr>
          </a:p>
          <a:p>
            <a:r>
              <a:rPr lang="en-US" sz="2000" dirty="0" smtClean="0">
                <a:latin typeface="Times New Roman"/>
                <a:cs typeface="Times New Roman"/>
              </a:rPr>
              <a:t>In the USA the term ‘teacher leader’ has been common since the 1980s to refer to those selected for specific roles to support school improvement</a:t>
            </a:r>
          </a:p>
          <a:p>
            <a:endParaRPr lang="en-US" sz="2000" dirty="0" smtClean="0">
              <a:latin typeface="Times New Roman"/>
              <a:cs typeface="Times New Roman"/>
            </a:endParaRPr>
          </a:p>
          <a:p>
            <a:endParaRPr lang="en-US" sz="2000" dirty="0" smtClean="0">
              <a:latin typeface="Times New Roman"/>
              <a:cs typeface="Times New Roman"/>
            </a:endParaRPr>
          </a:p>
          <a:p>
            <a:r>
              <a:rPr lang="en-US" sz="1600" dirty="0" smtClean="0">
                <a:latin typeface="Times New Roman"/>
                <a:cs typeface="Times New Roman"/>
              </a:rPr>
              <a:t>See:</a:t>
            </a:r>
          </a:p>
          <a:p>
            <a:r>
              <a:rPr lang="en-GB" sz="1600" dirty="0" smtClean="0">
                <a:latin typeface="Times New Roman"/>
                <a:cs typeface="Times New Roman"/>
              </a:rPr>
              <a:t>Judith Warren Little (1988)  ‘Assessing the prospects for teacher leadership’ </a:t>
            </a:r>
          </a:p>
          <a:p>
            <a:r>
              <a:rPr lang="en-GB" sz="1600" dirty="0" smtClean="0">
                <a:latin typeface="Times New Roman"/>
                <a:cs typeface="Times New Roman"/>
              </a:rPr>
              <a:t>Anne Lieberman (1992) ‘Teacher Leadership: What are we learning?’</a:t>
            </a:r>
            <a:endParaRPr lang="en-US" sz="1600" dirty="0"/>
          </a:p>
        </p:txBody>
      </p:sp>
      <p:sp>
        <p:nvSpPr>
          <p:cNvPr id="4" name="TextBox 3"/>
          <p:cNvSpPr txBox="1"/>
          <p:nvPr/>
        </p:nvSpPr>
        <p:spPr>
          <a:xfrm>
            <a:off x="579804" y="5259986"/>
            <a:ext cx="8172483" cy="1292662"/>
          </a:xfrm>
          <a:prstGeom prst="rect">
            <a:avLst/>
          </a:prstGeom>
          <a:noFill/>
        </p:spPr>
        <p:txBody>
          <a:bodyPr wrap="square" rtlCol="0">
            <a:spAutoFit/>
          </a:bodyPr>
          <a:lstStyle/>
          <a:p>
            <a:r>
              <a:rPr lang="en-GB" sz="2000" dirty="0" smtClean="0">
                <a:latin typeface="Times New Roman"/>
                <a:cs typeface="Times New Roman"/>
              </a:rPr>
              <a:t>Recently there has been an attempt to bring together ideas about teacher leadership by a consortium of university and teacher union officials which has produced a document setting out model standards or teacher leadership.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650" y="189140"/>
            <a:ext cx="8968350" cy="6032422"/>
          </a:xfrm>
          <a:prstGeom prst="rect">
            <a:avLst/>
          </a:prstGeom>
          <a:noFill/>
        </p:spPr>
        <p:txBody>
          <a:bodyPr wrap="square" rtlCol="0">
            <a:spAutoFit/>
          </a:bodyPr>
          <a:lstStyle/>
          <a:p>
            <a:pPr algn="ctr"/>
            <a:r>
              <a:rPr lang="en-US" sz="3200" b="1" dirty="0" smtClean="0">
                <a:solidFill>
                  <a:srgbClr val="660066"/>
                </a:solidFill>
                <a:latin typeface="Times New Roman"/>
                <a:cs typeface="Times New Roman"/>
              </a:rPr>
              <a:t>Developments in the USA</a:t>
            </a:r>
          </a:p>
          <a:p>
            <a:endParaRPr lang="en-US" dirty="0" smtClean="0">
              <a:latin typeface="Times New Roman"/>
              <a:cs typeface="Times New Roman"/>
            </a:endParaRPr>
          </a:p>
          <a:p>
            <a:pPr algn="ctr"/>
            <a:r>
              <a:rPr lang="en-US" sz="2400" b="1" dirty="0" smtClean="0">
                <a:latin typeface="Times New Roman"/>
                <a:cs typeface="Times New Roman"/>
              </a:rPr>
              <a:t>Model standards for teacher leaders</a:t>
            </a:r>
          </a:p>
          <a:p>
            <a:endParaRPr lang="en-US" dirty="0" smtClean="0">
              <a:cs typeface="Times New Roman"/>
            </a:endParaRPr>
          </a:p>
          <a:p>
            <a:r>
              <a:rPr lang="en-GB" sz="2400" b="1" dirty="0" smtClean="0">
                <a:solidFill>
                  <a:srgbClr val="660066"/>
                </a:solidFill>
                <a:latin typeface="Times New Roman"/>
                <a:cs typeface="Times New Roman"/>
              </a:rPr>
              <a:t>The domains</a:t>
            </a:r>
          </a:p>
          <a:p>
            <a:pPr marL="800100" lvl="0" indent="-342900"/>
            <a:endParaRPr lang="en-GB" dirty="0" smtClean="0">
              <a:latin typeface="Times New Roman"/>
              <a:cs typeface="Times New Roman"/>
            </a:endParaRPr>
          </a:p>
          <a:p>
            <a:pPr marL="457200" lvl="0" indent="-457200">
              <a:buFont typeface="+mj-lt"/>
              <a:buAutoNum type="arabicPeriod"/>
            </a:pPr>
            <a:r>
              <a:rPr lang="en-GB" dirty="0" smtClean="0">
                <a:latin typeface="Times New Roman"/>
                <a:cs typeface="Times New Roman"/>
              </a:rPr>
              <a:t>Fostering a collaborative culture to support educator development and student learning</a:t>
            </a:r>
          </a:p>
          <a:p>
            <a:pPr marL="457200" lvl="0" indent="-457200">
              <a:buFont typeface="+mj-lt"/>
              <a:buAutoNum type="arabicPeriod"/>
            </a:pPr>
            <a:endParaRPr lang="en-GB" dirty="0" smtClean="0">
              <a:latin typeface="Times New Roman"/>
              <a:cs typeface="Times New Roman"/>
            </a:endParaRPr>
          </a:p>
          <a:p>
            <a:pPr marL="457200" lvl="0" indent="-457200">
              <a:buFont typeface="+mj-lt"/>
              <a:buAutoNum type="arabicPeriod"/>
            </a:pPr>
            <a:r>
              <a:rPr lang="en-GB" dirty="0" smtClean="0">
                <a:latin typeface="Times New Roman"/>
                <a:cs typeface="Times New Roman"/>
              </a:rPr>
              <a:t>Accessing and using research to improve practice and student learning</a:t>
            </a:r>
          </a:p>
          <a:p>
            <a:pPr marL="457200" lvl="0" indent="-457200">
              <a:buFont typeface="+mj-lt"/>
              <a:buAutoNum type="arabicPeriod"/>
            </a:pPr>
            <a:endParaRPr lang="en-GB" dirty="0" smtClean="0">
              <a:latin typeface="Times New Roman"/>
              <a:cs typeface="Times New Roman"/>
            </a:endParaRPr>
          </a:p>
          <a:p>
            <a:pPr marL="457200" indent="-457200">
              <a:buFont typeface="+mj-lt"/>
              <a:buAutoNum type="arabicPeriod"/>
            </a:pPr>
            <a:r>
              <a:rPr lang="en-GB" dirty="0" smtClean="0">
                <a:latin typeface="Times New Roman"/>
                <a:cs typeface="Times New Roman"/>
              </a:rPr>
              <a:t>Promoting professional learning for continuous improvement</a:t>
            </a:r>
          </a:p>
          <a:p>
            <a:pPr marL="457200" indent="-457200">
              <a:buFont typeface="+mj-lt"/>
              <a:buAutoNum type="arabicPeriod"/>
            </a:pPr>
            <a:endParaRPr lang="en-GB" dirty="0" smtClean="0">
              <a:latin typeface="Times New Roman"/>
              <a:cs typeface="Times New Roman"/>
            </a:endParaRPr>
          </a:p>
          <a:p>
            <a:pPr marL="457200" lvl="0" indent="-457200">
              <a:buFont typeface="+mj-lt"/>
              <a:buAutoNum type="arabicPeriod"/>
            </a:pPr>
            <a:r>
              <a:rPr lang="en-GB" dirty="0" smtClean="0">
                <a:latin typeface="Times New Roman"/>
                <a:cs typeface="Times New Roman"/>
              </a:rPr>
              <a:t>Facilitating improvements in instruction and student learning</a:t>
            </a:r>
          </a:p>
          <a:p>
            <a:pPr marL="457200" lvl="0" indent="-457200">
              <a:buFont typeface="+mj-lt"/>
              <a:buAutoNum type="arabicPeriod"/>
            </a:pPr>
            <a:endParaRPr lang="en-GB" dirty="0" smtClean="0">
              <a:latin typeface="Times New Roman"/>
              <a:cs typeface="Times New Roman"/>
            </a:endParaRPr>
          </a:p>
          <a:p>
            <a:pPr marL="457200" lvl="0" indent="-457200">
              <a:buFont typeface="+mj-lt"/>
              <a:buAutoNum type="arabicPeriod"/>
            </a:pPr>
            <a:r>
              <a:rPr lang="en-GB" dirty="0" smtClean="0">
                <a:latin typeface="Times New Roman"/>
                <a:cs typeface="Times New Roman"/>
              </a:rPr>
              <a:t>Promoting the use of assessments and data for school and district improvement</a:t>
            </a:r>
          </a:p>
          <a:p>
            <a:pPr marL="457200" lvl="0" indent="-457200">
              <a:buFont typeface="+mj-lt"/>
              <a:buAutoNum type="arabicPeriod"/>
            </a:pPr>
            <a:endParaRPr lang="en-GB" dirty="0" smtClean="0">
              <a:latin typeface="Times New Roman"/>
              <a:cs typeface="Times New Roman"/>
            </a:endParaRPr>
          </a:p>
          <a:p>
            <a:pPr marL="457200" indent="-457200">
              <a:buFont typeface="+mj-lt"/>
              <a:buAutoNum type="arabicPeriod"/>
            </a:pPr>
            <a:r>
              <a:rPr lang="en-GB" dirty="0" smtClean="0">
                <a:latin typeface="Times New Roman"/>
                <a:cs typeface="Times New Roman"/>
              </a:rPr>
              <a:t>Improving outreach and collaboration with families and community </a:t>
            </a:r>
          </a:p>
          <a:p>
            <a:pPr marL="457200" indent="-457200">
              <a:buFont typeface="+mj-lt"/>
              <a:buAutoNum type="arabicPeriod"/>
            </a:pPr>
            <a:endParaRPr lang="en-GB" dirty="0" smtClean="0">
              <a:latin typeface="Times New Roman"/>
              <a:cs typeface="Times New Roman"/>
            </a:endParaRPr>
          </a:p>
          <a:p>
            <a:pPr marL="457200" indent="-457200">
              <a:buFont typeface="+mj-lt"/>
              <a:buAutoNum type="arabicPeriod"/>
            </a:pPr>
            <a:r>
              <a:rPr lang="en-GB" dirty="0" smtClean="0">
                <a:latin typeface="Times New Roman"/>
                <a:cs typeface="Times New Roman"/>
              </a:rPr>
              <a:t>Advocating for student learning and the profession </a:t>
            </a:r>
          </a:p>
          <a:p>
            <a:pPr marL="342900" indent="-342900"/>
            <a:endParaRPr lang="en-US"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1000" y="1296958"/>
            <a:ext cx="8282634" cy="2985433"/>
          </a:xfrm>
          <a:prstGeom prst="rect">
            <a:avLst/>
          </a:prstGeom>
          <a:noFill/>
        </p:spPr>
        <p:txBody>
          <a:bodyPr wrap="square" rtlCol="0">
            <a:spAutoFit/>
          </a:bodyPr>
          <a:lstStyle/>
          <a:p>
            <a:r>
              <a:rPr lang="en-GB" dirty="0" smtClean="0"/>
              <a:t> </a:t>
            </a:r>
            <a:r>
              <a:rPr lang="en-GB" sz="3200" b="1" dirty="0" smtClean="0">
                <a:solidFill>
                  <a:srgbClr val="660066"/>
                </a:solidFill>
                <a:latin typeface="Times New Roman"/>
                <a:cs typeface="Times New Roman"/>
              </a:rPr>
              <a:t>Teacher leaders</a:t>
            </a:r>
          </a:p>
          <a:p>
            <a:endParaRPr lang="en-GB" sz="3200" dirty="0" smtClean="0">
              <a:latin typeface="Times New Roman"/>
              <a:cs typeface="Times New Roman"/>
            </a:endParaRPr>
          </a:p>
          <a:p>
            <a:r>
              <a:rPr lang="en-GB" sz="2400" dirty="0" smtClean="0">
                <a:latin typeface="Times New Roman"/>
                <a:cs typeface="Times New Roman"/>
              </a:rPr>
              <a:t>“…. need recognized responsibilities, authority, time to collaborate, and support from school administrators to assume leadership roles.”</a:t>
            </a:r>
            <a:endParaRPr lang="en-GB" sz="3200" dirty="0" smtClean="0">
              <a:latin typeface="Times New Roman"/>
              <a:cs typeface="Times New Roman"/>
            </a:endParaRPr>
          </a:p>
          <a:p>
            <a:pPr algn="r"/>
            <a:r>
              <a:rPr lang="en-GB" sz="2000" dirty="0" smtClean="0">
                <a:latin typeface="Times New Roman"/>
                <a:cs typeface="Times New Roman"/>
              </a:rPr>
              <a:t>(Teacher Leadership Exploratory Consortium, 2011: 12)</a:t>
            </a:r>
          </a:p>
          <a:p>
            <a:endParaRPr lang="en-US" sz="3200" dirty="0">
              <a:latin typeface="Times New Roman"/>
              <a:cs typeface="Times New Roman"/>
            </a:endParaRPr>
          </a:p>
        </p:txBody>
      </p:sp>
      <p:sp>
        <p:nvSpPr>
          <p:cNvPr id="3" name="TextBox 2"/>
          <p:cNvSpPr txBox="1"/>
          <p:nvPr/>
        </p:nvSpPr>
        <p:spPr>
          <a:xfrm>
            <a:off x="581000" y="4282391"/>
            <a:ext cx="8120494" cy="3354765"/>
          </a:xfrm>
          <a:prstGeom prst="rect">
            <a:avLst/>
          </a:prstGeom>
          <a:noFill/>
        </p:spPr>
        <p:txBody>
          <a:bodyPr wrap="square" rtlCol="0">
            <a:spAutoFit/>
          </a:bodyPr>
          <a:lstStyle/>
          <a:p>
            <a:pPr>
              <a:spcAft>
                <a:spcPts val="600"/>
              </a:spcAft>
            </a:pPr>
            <a:r>
              <a:rPr lang="en-US" sz="2400" b="1" dirty="0" smtClean="0">
                <a:solidFill>
                  <a:srgbClr val="000090"/>
                </a:solidFill>
                <a:latin typeface="Times New Roman"/>
                <a:cs typeface="Times New Roman"/>
              </a:rPr>
              <a:t>Problem - this document assumes that leadership is exercised only by people who have been designated as having a special role.</a:t>
            </a:r>
          </a:p>
          <a:p>
            <a:pPr>
              <a:spcAft>
                <a:spcPts val="600"/>
              </a:spcAft>
            </a:pPr>
            <a:endParaRPr lang="en-US" sz="2400" b="1" dirty="0" smtClean="0">
              <a:solidFill>
                <a:srgbClr val="660066"/>
              </a:solidFill>
              <a:latin typeface="Times New Roman"/>
              <a:cs typeface="Times New Roman"/>
            </a:endParaRPr>
          </a:p>
          <a:p>
            <a:pPr>
              <a:spcAft>
                <a:spcPts val="600"/>
              </a:spcAft>
            </a:pPr>
            <a:r>
              <a:rPr lang="en-US" sz="2400" b="1" dirty="0" smtClean="0">
                <a:solidFill>
                  <a:srgbClr val="660066"/>
                </a:solidFill>
                <a:latin typeface="Times New Roman"/>
                <a:cs typeface="Times New Roman"/>
              </a:rPr>
              <a:t>Instead, what we need is for all teachers to develop their leadership capacity</a:t>
            </a:r>
          </a:p>
          <a:p>
            <a:pPr>
              <a:spcAft>
                <a:spcPts val="600"/>
              </a:spcAft>
            </a:pPr>
            <a:endParaRPr lang="en-US" sz="2400" b="1" dirty="0" smtClean="0">
              <a:solidFill>
                <a:srgbClr val="660066"/>
              </a:solidFill>
              <a:latin typeface="Times New Roman"/>
              <a:cs typeface="Times New Roman"/>
            </a:endParaRPr>
          </a:p>
          <a:p>
            <a:pPr>
              <a:spcAft>
                <a:spcPts val="600"/>
              </a:spcAft>
            </a:pPr>
            <a:endParaRPr lang="en-US" sz="2400" b="1" dirty="0">
              <a:solidFill>
                <a:srgbClr val="660066"/>
              </a:solidFill>
              <a:latin typeface="Times New Roman"/>
              <a:cs typeface="Times New Roman"/>
            </a:endParaRPr>
          </a:p>
        </p:txBody>
      </p:sp>
      <p:sp>
        <p:nvSpPr>
          <p:cNvPr id="5" name="TextBox 4"/>
          <p:cNvSpPr txBox="1"/>
          <p:nvPr/>
        </p:nvSpPr>
        <p:spPr>
          <a:xfrm>
            <a:off x="581000" y="345143"/>
            <a:ext cx="8563000" cy="707886"/>
          </a:xfrm>
          <a:prstGeom prst="rect">
            <a:avLst/>
          </a:prstGeom>
          <a:noFill/>
        </p:spPr>
        <p:txBody>
          <a:bodyPr wrap="square" rtlCol="0">
            <a:spAutoFit/>
          </a:bodyPr>
          <a:lstStyle/>
          <a:p>
            <a:r>
              <a:rPr lang="en-GB" sz="2000" smtClean="0">
                <a:latin typeface="Times New Roman"/>
                <a:cs typeface="Times New Roman"/>
              </a:rPr>
              <a:t>The model </a:t>
            </a:r>
            <a:r>
              <a:rPr lang="en-GB" sz="2000" dirty="0" smtClean="0">
                <a:latin typeface="Times New Roman"/>
                <a:cs typeface="Times New Roman"/>
              </a:rPr>
              <a:t>standards are helpful in the way they specify the behaviours and actions that teachers might enact but there is a problem as this extract reveals:</a:t>
            </a:r>
            <a:endParaRPr lang="en-US" sz="20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5999" y="559837"/>
            <a:ext cx="8103459" cy="5970865"/>
          </a:xfrm>
          <a:prstGeom prst="rect">
            <a:avLst/>
          </a:prstGeom>
          <a:noFill/>
        </p:spPr>
        <p:txBody>
          <a:bodyPr wrap="square" rtlCol="0">
            <a:spAutoFit/>
          </a:bodyPr>
          <a:lstStyle/>
          <a:p>
            <a:pPr algn="ctr"/>
            <a:r>
              <a:rPr lang="en-GB" sz="2800" b="1" dirty="0" smtClean="0">
                <a:solidFill>
                  <a:srgbClr val="660066"/>
                </a:solidFill>
                <a:latin typeface="Times New Roman"/>
                <a:cs typeface="Times New Roman"/>
              </a:rPr>
              <a:t>Non-positional teacher-leadership</a:t>
            </a:r>
          </a:p>
          <a:p>
            <a:endParaRPr lang="en-GB" dirty="0" smtClean="0">
              <a:latin typeface="Times New Roman"/>
              <a:cs typeface="Times New Roman"/>
            </a:endParaRPr>
          </a:p>
          <a:p>
            <a:r>
              <a:rPr lang="en-GB" dirty="0" smtClean="0">
                <a:latin typeface="Times New Roman"/>
                <a:cs typeface="Times New Roman"/>
              </a:rPr>
              <a:t> </a:t>
            </a:r>
          </a:p>
          <a:p>
            <a:r>
              <a:rPr lang="en-GB" sz="2400" dirty="0" smtClean="0">
                <a:latin typeface="Times New Roman"/>
                <a:cs typeface="Times New Roman"/>
              </a:rPr>
              <a:t>A more inclusive approach</a:t>
            </a:r>
          </a:p>
          <a:p>
            <a:endParaRPr lang="en-GB" sz="2400" dirty="0" smtClean="0">
              <a:latin typeface="Times New Roman"/>
              <a:cs typeface="Times New Roman"/>
            </a:endParaRPr>
          </a:p>
          <a:p>
            <a:r>
              <a:rPr lang="en-GB" sz="2400" dirty="0" smtClean="0">
                <a:latin typeface="Times New Roman"/>
                <a:cs typeface="Times New Roman"/>
              </a:rPr>
              <a:t>All teachers enabled and supported in developing leadership capacity</a:t>
            </a:r>
          </a:p>
          <a:p>
            <a:endParaRPr lang="en-GB" sz="2400" dirty="0" smtClean="0">
              <a:latin typeface="Times New Roman"/>
              <a:cs typeface="Times New Roman"/>
            </a:endParaRPr>
          </a:p>
          <a:p>
            <a:r>
              <a:rPr lang="en-GB" sz="2400" dirty="0" smtClean="0">
                <a:latin typeface="Times New Roman"/>
                <a:cs typeface="Times New Roman"/>
              </a:rPr>
              <a:t>A more productive view of </a:t>
            </a:r>
            <a:r>
              <a:rPr lang="en-GB" sz="2400" dirty="0" err="1" smtClean="0">
                <a:latin typeface="Times New Roman"/>
                <a:cs typeface="Times New Roman"/>
              </a:rPr>
              <a:t>professionality</a:t>
            </a:r>
            <a:endParaRPr lang="en-GB" sz="2400" dirty="0" smtClean="0">
              <a:latin typeface="Times New Roman"/>
              <a:cs typeface="Times New Roman"/>
            </a:endParaRPr>
          </a:p>
          <a:p>
            <a:endParaRPr lang="en-GB" sz="2400" dirty="0" smtClean="0">
              <a:latin typeface="Times New Roman"/>
              <a:cs typeface="Times New Roman"/>
            </a:endParaRPr>
          </a:p>
          <a:p>
            <a:r>
              <a:rPr lang="en-US" sz="2400" dirty="0" smtClean="0">
                <a:latin typeface="Times New Roman"/>
                <a:cs typeface="Times New Roman"/>
              </a:rPr>
              <a:t>Building capacity for continuous improvement</a:t>
            </a:r>
          </a:p>
          <a:p>
            <a:endParaRPr lang="en-US" sz="2400" dirty="0" smtClean="0">
              <a:latin typeface="Times New Roman"/>
              <a:cs typeface="Times New Roman"/>
            </a:endParaRPr>
          </a:p>
          <a:p>
            <a:r>
              <a:rPr lang="en-US" sz="2400" dirty="0" smtClean="0">
                <a:latin typeface="Times New Roman"/>
                <a:cs typeface="Times New Roman"/>
              </a:rPr>
              <a:t>Building a PLC culture</a:t>
            </a:r>
          </a:p>
          <a:p>
            <a:endParaRPr lang="en-GB" sz="2000" dirty="0" smtClean="0">
              <a:latin typeface="Times New Roman"/>
              <a:cs typeface="Times New Roman"/>
            </a:endParaRPr>
          </a:p>
          <a:p>
            <a:endParaRPr lang="en-GB" sz="2000" dirty="0" smtClean="0">
              <a:latin typeface="Times New Roman"/>
              <a:cs typeface="Times New Roman"/>
            </a:endParaRPr>
          </a:p>
          <a:p>
            <a:endParaRPr lang="en-GB" sz="2000" dirty="0" smtClean="0">
              <a:latin typeface="Times New Roman"/>
              <a:cs typeface="Times New Roman"/>
            </a:endParaRP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B0003P 004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2438400"/>
            <a:ext cx="4114800" cy="3886200"/>
          </a:xfrm>
          <a:prstGeom prst="rect">
            <a:avLst/>
          </a:prstGeom>
          <a:noFill/>
          <a:ln w="9525">
            <a:noFill/>
            <a:miter lim="800000"/>
            <a:headEnd/>
            <a:tailEnd/>
          </a:ln>
        </p:spPr>
      </p:pic>
      <p:sp>
        <p:nvSpPr>
          <p:cNvPr id="25603" name="Text Box 3"/>
          <p:cNvSpPr txBox="1">
            <a:spLocks noChangeArrowheads="1"/>
          </p:cNvSpPr>
          <p:nvPr/>
        </p:nvSpPr>
        <p:spPr bwMode="auto">
          <a:xfrm>
            <a:off x="596809" y="377866"/>
            <a:ext cx="4267200" cy="1090042"/>
          </a:xfrm>
          <a:prstGeom prst="rect">
            <a:avLst/>
          </a:prstGeom>
          <a:noFill/>
          <a:ln w="9525">
            <a:noFill/>
            <a:miter lim="800000"/>
            <a:headEnd/>
            <a:tailEnd/>
          </a:ln>
        </p:spPr>
        <p:txBody>
          <a:bodyPr>
            <a:prstTxWarp prst="textNoShape">
              <a:avLst/>
            </a:prstTxWarp>
            <a:spAutoFit/>
          </a:bodyPr>
          <a:lstStyle/>
          <a:p>
            <a:pPr>
              <a:spcBef>
                <a:spcPts val="120"/>
              </a:spcBef>
            </a:pPr>
            <a:r>
              <a:rPr lang="en-US" sz="3200" b="1" dirty="0" err="1">
                <a:latin typeface="Times New Roman"/>
                <a:cs typeface="Times New Roman"/>
              </a:rPr>
              <a:t>Wolfson</a:t>
            </a:r>
            <a:r>
              <a:rPr lang="en-US" sz="3200" b="1" dirty="0">
                <a:latin typeface="Times New Roman"/>
                <a:cs typeface="Times New Roman"/>
              </a:rPr>
              <a:t> College</a:t>
            </a:r>
          </a:p>
          <a:p>
            <a:pPr>
              <a:spcBef>
                <a:spcPts val="120"/>
              </a:spcBef>
            </a:pPr>
            <a:r>
              <a:rPr lang="en-US" sz="3200" b="1" dirty="0">
                <a:latin typeface="Times New Roman"/>
                <a:cs typeface="Times New Roman"/>
              </a:rPr>
              <a:t>Cambridge</a:t>
            </a:r>
          </a:p>
        </p:txBody>
      </p:sp>
      <p:pic>
        <p:nvPicPr>
          <p:cNvPr id="25604" name="Picture 4" descr="B0003P 000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05400" y="609600"/>
            <a:ext cx="3657600" cy="3962400"/>
          </a:xfrm>
          <a:prstGeom prst="rect">
            <a:avLst/>
          </a:prstGeom>
          <a:noFill/>
          <a:ln w="9525">
            <a:noFill/>
            <a:miter lim="800000"/>
            <a:headEnd/>
            <a:tailEnd/>
          </a:ln>
        </p:spPr>
      </p:pic>
      <p:sp>
        <p:nvSpPr>
          <p:cNvPr id="25605" name="Text Box 5"/>
          <p:cNvSpPr txBox="1">
            <a:spLocks noChangeArrowheads="1"/>
          </p:cNvSpPr>
          <p:nvPr/>
        </p:nvSpPr>
        <p:spPr bwMode="auto">
          <a:xfrm>
            <a:off x="742103" y="1710892"/>
            <a:ext cx="3505200" cy="369332"/>
          </a:xfrm>
          <a:prstGeom prst="rect">
            <a:avLst/>
          </a:prstGeom>
          <a:noFill/>
          <a:ln w="9525">
            <a:noFill/>
            <a:miter lim="800000"/>
            <a:headEnd/>
            <a:tailEnd/>
          </a:ln>
        </p:spPr>
        <p:txBody>
          <a:bodyPr>
            <a:prstTxWarp prst="textNoShape">
              <a:avLst/>
            </a:prstTxWarp>
            <a:spAutoFit/>
          </a:bodyPr>
          <a:lstStyle/>
          <a:p>
            <a:pPr>
              <a:spcBef>
                <a:spcPct val="50000"/>
              </a:spcBef>
            </a:pPr>
            <a:r>
              <a:rPr lang="en-US" dirty="0" err="1">
                <a:latin typeface="Times New Roman"/>
                <a:cs typeface="Times New Roman"/>
              </a:rPr>
              <a:t>www.wolfson.cam.ac.uk</a:t>
            </a:r>
            <a:r>
              <a:rPr lang="en-US" dirty="0">
                <a:latin typeface="Times New Roman"/>
                <a:cs typeface="Times New Roman"/>
              </a:rPr>
              <a:t>/</a:t>
            </a:r>
          </a:p>
        </p:txBody>
      </p:sp>
      <p:sp>
        <p:nvSpPr>
          <p:cNvPr id="6" name="TextBox 5"/>
          <p:cNvSpPr txBox="1"/>
          <p:nvPr/>
        </p:nvSpPr>
        <p:spPr>
          <a:xfrm>
            <a:off x="5105400" y="4996224"/>
            <a:ext cx="4038600" cy="1754327"/>
          </a:xfrm>
          <a:prstGeom prst="rect">
            <a:avLst/>
          </a:prstGeom>
          <a:noFill/>
        </p:spPr>
        <p:txBody>
          <a:bodyPr wrap="square" rtlCol="0">
            <a:spAutoFit/>
          </a:bodyPr>
          <a:lstStyle/>
          <a:p>
            <a:r>
              <a:rPr lang="en-US" dirty="0">
                <a:latin typeface="Times" pitchFamily="1" charset="0"/>
                <a:ea typeface="ＭＳ Ｐゴシック" pitchFamily="1" charset="-128"/>
                <a:cs typeface="ＭＳ Ｐゴシック" pitchFamily="1" charset="-128"/>
              </a:rPr>
              <a:t>T</a:t>
            </a:r>
            <a:r>
              <a:rPr lang="en-US" baseline="0" dirty="0" smtClean="0">
                <a:latin typeface="Times" pitchFamily="1" charset="0"/>
                <a:ea typeface="ＭＳ Ｐゴシック" pitchFamily="1" charset="-128"/>
                <a:cs typeface="ＭＳ Ｐゴシック" pitchFamily="1" charset="-128"/>
              </a:rPr>
              <a:t>he most cosmopolitan college in Cambridge.</a:t>
            </a:r>
            <a:r>
              <a:rPr lang="en-US" dirty="0" smtClean="0">
                <a:latin typeface="Times" pitchFamily="1" charset="0"/>
                <a:ea typeface="ＭＳ Ｐゴシック" pitchFamily="1" charset="-128"/>
                <a:cs typeface="ＭＳ Ｐゴシック" pitchFamily="1" charset="-128"/>
              </a:rPr>
              <a:t> </a:t>
            </a:r>
          </a:p>
          <a:p>
            <a:endParaRPr lang="en-US" baseline="0" dirty="0" smtClean="0">
              <a:latin typeface="Times" pitchFamily="1" charset="0"/>
              <a:ea typeface="ＭＳ Ｐゴシック" pitchFamily="1" charset="-128"/>
              <a:cs typeface="ＭＳ Ｐゴシック" pitchFamily="1" charset="-128"/>
            </a:endParaRPr>
          </a:p>
          <a:p>
            <a:r>
              <a:rPr lang="en-US" dirty="0" smtClean="0">
                <a:latin typeface="Times" pitchFamily="1" charset="0"/>
                <a:ea typeface="ＭＳ Ｐゴシック" pitchFamily="1" charset="-128"/>
                <a:cs typeface="ＭＳ Ｐゴシック" pitchFamily="1" charset="-128"/>
              </a:rPr>
              <a:t>W</a:t>
            </a:r>
            <a:r>
              <a:rPr lang="en-US" baseline="0" dirty="0" smtClean="0">
                <a:latin typeface="Times" pitchFamily="1" charset="0"/>
                <a:ea typeface="ＭＳ Ｐゴシック" pitchFamily="1" charset="-128"/>
                <a:cs typeface="ＭＳ Ｐゴシック" pitchFamily="1" charset="-128"/>
              </a:rPr>
              <a:t>e welcome post-graduate students from overseas.</a:t>
            </a:r>
            <a:endParaRPr lang="en-US" dirty="0" smtClean="0">
              <a:latin typeface="Times" pitchFamily="1" charset="0"/>
              <a:ea typeface="ＭＳ Ｐゴシック" pitchFamily="1" charset="-128"/>
              <a:cs typeface="ＭＳ Ｐゴシック" pitchFamily="1" charset="-128"/>
            </a:endParaRP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2098" y="1049627"/>
            <a:ext cx="7378171" cy="1569660"/>
          </a:xfrm>
          <a:prstGeom prst="rect">
            <a:avLst/>
          </a:prstGeom>
          <a:noFill/>
        </p:spPr>
        <p:txBody>
          <a:bodyPr wrap="square" rtlCol="0">
            <a:spAutoFit/>
          </a:bodyPr>
          <a:lstStyle/>
          <a:p>
            <a:pPr algn="ctr"/>
            <a:r>
              <a:rPr lang="en-US" sz="3200" b="1" dirty="0" smtClean="0">
                <a:solidFill>
                  <a:srgbClr val="660066"/>
                </a:solidFill>
                <a:latin typeface="Times New Roman"/>
                <a:cs typeface="Times New Roman"/>
              </a:rPr>
              <a:t>Awakening </a:t>
            </a:r>
            <a:r>
              <a:rPr lang="en-US" sz="3200" b="1" dirty="0">
                <a:solidFill>
                  <a:srgbClr val="660066"/>
                </a:solidFill>
                <a:latin typeface="Times New Roman"/>
                <a:cs typeface="Times New Roman"/>
              </a:rPr>
              <a:t>t</a:t>
            </a:r>
            <a:r>
              <a:rPr lang="en-US" sz="3200" b="1" dirty="0" smtClean="0">
                <a:solidFill>
                  <a:srgbClr val="660066"/>
                </a:solidFill>
                <a:latin typeface="Times New Roman"/>
                <a:cs typeface="Times New Roman"/>
              </a:rPr>
              <a:t>he giant </a:t>
            </a:r>
          </a:p>
          <a:p>
            <a:pPr algn="ctr"/>
            <a:r>
              <a:rPr lang="en-US" sz="3200" b="1" dirty="0" smtClean="0">
                <a:solidFill>
                  <a:srgbClr val="660066"/>
                </a:solidFill>
                <a:latin typeface="Times New Roman"/>
                <a:cs typeface="Times New Roman"/>
              </a:rPr>
              <a:t>of </a:t>
            </a:r>
          </a:p>
          <a:p>
            <a:pPr algn="ctr"/>
            <a:r>
              <a:rPr lang="en-US" sz="3200" b="1" dirty="0" smtClean="0">
                <a:solidFill>
                  <a:srgbClr val="660066"/>
                </a:solidFill>
                <a:latin typeface="Times New Roman"/>
                <a:cs typeface="Times New Roman"/>
              </a:rPr>
              <a:t>teacher leadership</a:t>
            </a:r>
            <a:endParaRPr lang="en-US" sz="32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ITL versionRGB"/>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71106" y="4514476"/>
            <a:ext cx="5174167" cy="1616425"/>
          </a:xfrm>
          <a:prstGeom prst="rect">
            <a:avLst/>
          </a:prstGeom>
          <a:noFill/>
          <a:ln w="9525">
            <a:noFill/>
            <a:miter lim="800000"/>
            <a:headEnd/>
            <a:tailEnd/>
          </a:ln>
        </p:spPr>
      </p:pic>
      <p:pic>
        <p:nvPicPr>
          <p:cNvPr id="1064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8194" y="1587660"/>
            <a:ext cx="3175120" cy="1601467"/>
          </a:xfrm>
          <a:prstGeom prst="rect">
            <a:avLst/>
          </a:prstGeom>
          <a:noFill/>
          <a:ln w="9525">
            <a:noFill/>
            <a:miter lim="800000"/>
            <a:headEnd/>
            <a:tailEnd/>
          </a:ln>
        </p:spPr>
      </p:pic>
      <p:sp>
        <p:nvSpPr>
          <p:cNvPr id="7" name="TextBox 6"/>
          <p:cNvSpPr txBox="1"/>
          <p:nvPr/>
        </p:nvSpPr>
        <p:spPr>
          <a:xfrm>
            <a:off x="1118194" y="303726"/>
            <a:ext cx="6156972" cy="523220"/>
          </a:xfrm>
          <a:prstGeom prst="rect">
            <a:avLst/>
          </a:prstGeom>
          <a:noFill/>
        </p:spPr>
        <p:txBody>
          <a:bodyPr wrap="square" rtlCol="0">
            <a:spAutoFit/>
          </a:bodyPr>
          <a:lstStyle/>
          <a:p>
            <a:pPr algn="ctr"/>
            <a:r>
              <a:rPr lang="en-US" sz="2800" b="1" dirty="0" smtClean="0">
                <a:solidFill>
                  <a:srgbClr val="660066"/>
                </a:solidFill>
                <a:latin typeface="Times New Roman"/>
                <a:cs typeface="Times New Roman"/>
              </a:rPr>
              <a:t>Practical experience over 20 years</a:t>
            </a:r>
            <a:endParaRPr lang="en-US" sz="2800" b="1" dirty="0">
              <a:solidFill>
                <a:srgbClr val="660066"/>
              </a:solidFill>
              <a:latin typeface="Times New Roman"/>
              <a:cs typeface="Times New Roman"/>
            </a:endParaRPr>
          </a:p>
        </p:txBody>
      </p:sp>
      <p:sp>
        <p:nvSpPr>
          <p:cNvPr id="9" name="TextBox 8"/>
          <p:cNvSpPr txBox="1"/>
          <p:nvPr/>
        </p:nvSpPr>
        <p:spPr>
          <a:xfrm>
            <a:off x="5259655" y="2015638"/>
            <a:ext cx="2843803" cy="461665"/>
          </a:xfrm>
          <a:prstGeom prst="rect">
            <a:avLst/>
          </a:prstGeom>
          <a:noFill/>
        </p:spPr>
        <p:txBody>
          <a:bodyPr wrap="square" rtlCol="0">
            <a:spAutoFit/>
          </a:bodyPr>
          <a:lstStyle/>
          <a:p>
            <a:r>
              <a:rPr lang="en-US" sz="2400" dirty="0" smtClean="0">
                <a:latin typeface="Times New Roman"/>
                <a:cs typeface="Times New Roman"/>
              </a:rPr>
              <a:t>A local network</a:t>
            </a:r>
            <a:endParaRPr lang="en-US" sz="2400" dirty="0">
              <a:latin typeface="Times New Roman"/>
              <a:cs typeface="Times New Roman"/>
            </a:endParaRPr>
          </a:p>
        </p:txBody>
      </p:sp>
      <p:sp>
        <p:nvSpPr>
          <p:cNvPr id="10" name="TextBox 9"/>
          <p:cNvSpPr txBox="1"/>
          <p:nvPr/>
        </p:nvSpPr>
        <p:spPr>
          <a:xfrm>
            <a:off x="5259655" y="3810383"/>
            <a:ext cx="3547851" cy="1200328"/>
          </a:xfrm>
          <a:prstGeom prst="rect">
            <a:avLst/>
          </a:prstGeom>
          <a:noFill/>
        </p:spPr>
        <p:txBody>
          <a:bodyPr wrap="square" rtlCol="0">
            <a:spAutoFit/>
          </a:bodyPr>
          <a:lstStyle/>
          <a:p>
            <a:r>
              <a:rPr lang="en-US" sz="2400" dirty="0" smtClean="0">
                <a:latin typeface="Times New Roman"/>
                <a:cs typeface="Times New Roman"/>
              </a:rPr>
              <a:t>Collaborating with colleagues in 14 other countries</a:t>
            </a:r>
            <a:endParaRPr lang="en-US" sz="24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828675" y="387350"/>
            <a:ext cx="7951788" cy="4878388"/>
          </a:xfrm>
          <a:prstGeom prst="rect">
            <a:avLst/>
          </a:prstGeom>
          <a:noFill/>
          <a:ln w="9525">
            <a:noFill/>
            <a:miter lim="800000"/>
            <a:headEnd/>
            <a:tailEnd/>
          </a:ln>
        </p:spPr>
        <p:txBody>
          <a:bodyPr>
            <a:prstTxWarp prst="textNoShape">
              <a:avLst/>
            </a:prstTxWarp>
            <a:spAutoFit/>
          </a:bodyPr>
          <a:lstStyle/>
          <a:p>
            <a:r>
              <a:rPr lang="en-GB" sz="2800" b="1" dirty="0">
                <a:solidFill>
                  <a:srgbClr val="660066"/>
                </a:solidFill>
                <a:latin typeface="Times New Roman"/>
                <a:cs typeface="Times New Roman"/>
              </a:rPr>
              <a:t>A project with</a:t>
            </a:r>
          </a:p>
          <a:p>
            <a:r>
              <a:rPr lang="en-GB" sz="2800" b="1" dirty="0">
                <a:solidFill>
                  <a:srgbClr val="660066"/>
                </a:solidFill>
                <a:latin typeface="Times New Roman"/>
                <a:cs typeface="Times New Roman"/>
              </a:rPr>
              <a:t>17 sites in 15 countries</a:t>
            </a:r>
          </a:p>
          <a:p>
            <a:endParaRPr lang="en-GB" sz="2000" dirty="0">
              <a:latin typeface="Times" charset="0"/>
            </a:endParaRPr>
          </a:p>
          <a:p>
            <a:endParaRPr lang="en-GB" sz="2000" dirty="0">
              <a:latin typeface="Times" charset="0"/>
            </a:endParaRPr>
          </a:p>
          <a:p>
            <a:r>
              <a:rPr lang="en-GB" sz="2000" dirty="0">
                <a:latin typeface="Times" charset="0"/>
              </a:rPr>
              <a:t>Albania				Bulgaria 			Bosnia and Herzegovina </a:t>
            </a:r>
          </a:p>
          <a:p>
            <a:endParaRPr lang="en-GB" sz="2000" dirty="0">
              <a:latin typeface="Times" charset="0"/>
            </a:endParaRPr>
          </a:p>
          <a:p>
            <a:r>
              <a:rPr lang="en-GB" sz="2000" dirty="0">
                <a:latin typeface="Times" charset="0"/>
              </a:rPr>
              <a:t>Croatia 				Greece				Kosovo</a:t>
            </a:r>
          </a:p>
          <a:p>
            <a:endParaRPr lang="en-GB" sz="2000" dirty="0">
              <a:latin typeface="Times" charset="0"/>
            </a:endParaRPr>
          </a:p>
          <a:p>
            <a:r>
              <a:rPr lang="en-GB" sz="2000" dirty="0">
                <a:latin typeface="Times" charset="0"/>
              </a:rPr>
              <a:t>Macedonia			Montenegro			Moldova	</a:t>
            </a:r>
          </a:p>
          <a:p>
            <a:endParaRPr lang="en-GB" sz="2000" dirty="0">
              <a:latin typeface="Times" charset="0"/>
            </a:endParaRPr>
          </a:p>
          <a:p>
            <a:r>
              <a:rPr lang="en-GB" sz="2000" dirty="0">
                <a:latin typeface="Times" charset="0"/>
              </a:rPr>
              <a:t>New Zealand 		Portugal 			Romania	</a:t>
            </a:r>
          </a:p>
          <a:p>
            <a:endParaRPr lang="en-GB" sz="2000" dirty="0">
              <a:latin typeface="Times" charset="0"/>
            </a:endParaRPr>
          </a:p>
          <a:p>
            <a:r>
              <a:rPr lang="en-GB" sz="2000" dirty="0">
                <a:latin typeface="Times" charset="0"/>
              </a:rPr>
              <a:t>Serbia				Turkey				UK</a:t>
            </a:r>
            <a:endParaRPr lang="en-US" sz="2000" dirty="0">
              <a:latin typeface="Calibri" charset="0"/>
            </a:endParaRPr>
          </a:p>
          <a:p>
            <a:pPr>
              <a:spcBef>
                <a:spcPct val="50000"/>
              </a:spcBef>
            </a:pPr>
            <a:endParaRPr lang="en-US" dirty="0">
              <a:latin typeface="Calibri" charset="0"/>
            </a:endParaRPr>
          </a:p>
        </p:txBody>
      </p:sp>
      <p:pic>
        <p:nvPicPr>
          <p:cNvPr id="70659" name="Picture 3" descr="ITL versionRG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46738" y="387350"/>
            <a:ext cx="2622550" cy="1158875"/>
          </a:xfrm>
          <a:prstGeom prst="rect">
            <a:avLst/>
          </a:prstGeom>
          <a:noFill/>
          <a:ln w="9525">
            <a:noFill/>
            <a:miter lim="800000"/>
            <a:headEnd/>
            <a:tailEnd/>
          </a:ln>
        </p:spPr>
      </p:pic>
      <p:pic>
        <p:nvPicPr>
          <p:cNvPr id="7" name="Picture 6" descr="OSI.png"/>
          <p:cNvPicPr>
            <a:picLocks noChangeAspect="1"/>
          </p:cNvPicPr>
          <p:nvPr/>
        </p:nvPicPr>
        <p:blipFill>
          <a:blip r:embed="rId4"/>
          <a:stretch>
            <a:fillRect/>
          </a:stretch>
        </p:blipFill>
        <p:spPr>
          <a:xfrm>
            <a:off x="828675" y="5540375"/>
            <a:ext cx="2380967" cy="812800"/>
          </a:xfrm>
          <a:prstGeom prst="rect">
            <a:avLst/>
          </a:prstGeom>
        </p:spPr>
      </p:pic>
      <p:pic>
        <p:nvPicPr>
          <p:cNvPr id="8" name="Picture 2" descr="University crest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46737" y="5540376"/>
            <a:ext cx="2508719" cy="653246"/>
          </a:xfrm>
          <a:prstGeom prst="rect">
            <a:avLst/>
          </a:prstGeom>
          <a:noFill/>
          <a:ln w="9525">
            <a:noFill/>
            <a:miter lim="800000"/>
            <a:headEnd/>
            <a:tailEnd/>
          </a:ln>
        </p:spPr>
      </p:pic>
      <p:sp>
        <p:nvSpPr>
          <p:cNvPr id="9" name="TextBox 8"/>
          <p:cNvSpPr txBox="1"/>
          <p:nvPr/>
        </p:nvSpPr>
        <p:spPr>
          <a:xfrm>
            <a:off x="1229559" y="5540376"/>
            <a:ext cx="2405071" cy="369332"/>
          </a:xfrm>
          <a:prstGeom prst="rect">
            <a:avLst/>
          </a:prstGeom>
          <a:solidFill>
            <a:srgbClr val="FFFFFF"/>
          </a:solidFill>
        </p:spPr>
        <p:txBody>
          <a:bodyPr wrap="square" rtlCol="0">
            <a:spAutoFit/>
          </a:bodyPr>
          <a:lstStyle/>
          <a:p>
            <a:endParaRPr lang="en-US" dirty="0">
              <a:solidFill>
                <a:srgbClr val="FFFFFF"/>
              </a:solidFill>
            </a:endParaRPr>
          </a:p>
        </p:txBody>
      </p:sp>
    </p:spTree>
  </p:cSld>
  <p:clrMapOvr>
    <a:masterClrMapping/>
  </p:clrMapOvr>
  <p:transition xmlns:p14="http://schemas.microsoft.com/office/powerpoint/2010/main" advTm="19000"/>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3014" y="663037"/>
            <a:ext cx="7927756" cy="2800767"/>
          </a:xfrm>
          <a:prstGeom prst="rect">
            <a:avLst/>
          </a:prstGeom>
          <a:noFill/>
        </p:spPr>
        <p:txBody>
          <a:bodyPr wrap="square" rtlCol="0">
            <a:spAutoFit/>
          </a:bodyPr>
          <a:lstStyle/>
          <a:p>
            <a:pPr algn="ctr"/>
            <a:r>
              <a:rPr lang="en-US" sz="3200" b="1" dirty="0" smtClean="0">
                <a:solidFill>
                  <a:srgbClr val="660066"/>
                </a:solidFill>
                <a:latin typeface="Times New Roman"/>
                <a:cs typeface="Times New Roman"/>
              </a:rPr>
              <a:t>The ITL project view of teacher leadership</a:t>
            </a:r>
          </a:p>
          <a:p>
            <a:endParaRPr lang="en-US" dirty="0" smtClean="0">
              <a:latin typeface="Times New Roman"/>
              <a:cs typeface="Times New Roman"/>
            </a:endParaRPr>
          </a:p>
          <a:p>
            <a:endParaRPr lang="en-US" dirty="0" smtClean="0">
              <a:latin typeface="Times New Roman"/>
              <a:cs typeface="Times New Roman"/>
            </a:endParaRPr>
          </a:p>
          <a:p>
            <a:pPr algn="ctr"/>
            <a:r>
              <a:rPr lang="en-US" sz="2400" dirty="0" smtClean="0">
                <a:latin typeface="Times New Roman"/>
                <a:cs typeface="Times New Roman"/>
              </a:rPr>
              <a:t>Non-positional teacher leadership</a:t>
            </a:r>
          </a:p>
          <a:p>
            <a:pPr algn="ctr"/>
            <a:endParaRPr lang="en-US" sz="2400" dirty="0" smtClean="0">
              <a:latin typeface="Times New Roman"/>
              <a:cs typeface="Times New Roman"/>
            </a:endParaRPr>
          </a:p>
          <a:p>
            <a:pPr algn="ctr"/>
            <a:r>
              <a:rPr lang="en-US" sz="2400" dirty="0" smtClean="0">
                <a:latin typeface="Times New Roman"/>
                <a:cs typeface="Times New Roman"/>
              </a:rPr>
              <a:t>‘Extended </a:t>
            </a:r>
            <a:r>
              <a:rPr lang="en-US" sz="2400" dirty="0" err="1" smtClean="0">
                <a:latin typeface="Times New Roman"/>
                <a:cs typeface="Times New Roman"/>
              </a:rPr>
              <a:t>professionality</a:t>
            </a:r>
            <a:r>
              <a:rPr lang="en-US" sz="2400" dirty="0" smtClean="0">
                <a:latin typeface="Times New Roman"/>
                <a:cs typeface="Times New Roman"/>
              </a:rPr>
              <a:t>’</a:t>
            </a:r>
          </a:p>
          <a:p>
            <a:endParaRPr lang="en-US" dirty="0" smtClean="0"/>
          </a:p>
          <a:p>
            <a:endParaRPr lang="en-US" dirty="0"/>
          </a:p>
        </p:txBody>
      </p:sp>
      <p:sp>
        <p:nvSpPr>
          <p:cNvPr id="5" name="TextBox 4"/>
          <p:cNvSpPr txBox="1"/>
          <p:nvPr/>
        </p:nvSpPr>
        <p:spPr>
          <a:xfrm>
            <a:off x="1344637" y="3936133"/>
            <a:ext cx="1428677" cy="830997"/>
          </a:xfrm>
          <a:prstGeom prst="rect">
            <a:avLst/>
          </a:prstGeom>
          <a:noFill/>
          <a:ln>
            <a:solidFill>
              <a:srgbClr val="0000FF"/>
            </a:solidFill>
          </a:ln>
        </p:spPr>
        <p:txBody>
          <a:bodyPr wrap="square" rtlCol="0">
            <a:spAutoFit/>
          </a:bodyPr>
          <a:lstStyle/>
          <a:p>
            <a:pPr algn="ctr"/>
            <a:r>
              <a:rPr lang="en-US" sz="2400" b="1" dirty="0" smtClean="0">
                <a:solidFill>
                  <a:srgbClr val="000090"/>
                </a:solidFill>
                <a:latin typeface="Times New Roman"/>
                <a:cs typeface="Times New Roman"/>
              </a:rPr>
              <a:t>Voice / influence</a:t>
            </a:r>
            <a:endParaRPr lang="en-US" sz="2400" b="1" dirty="0">
              <a:solidFill>
                <a:srgbClr val="000090"/>
              </a:solidFill>
              <a:latin typeface="Times New Roman"/>
              <a:cs typeface="Times New Roman"/>
            </a:endParaRPr>
          </a:p>
        </p:txBody>
      </p:sp>
      <p:sp>
        <p:nvSpPr>
          <p:cNvPr id="6" name="TextBox 5"/>
          <p:cNvSpPr txBox="1"/>
          <p:nvPr/>
        </p:nvSpPr>
        <p:spPr>
          <a:xfrm>
            <a:off x="5733385" y="3936133"/>
            <a:ext cx="2072982" cy="830997"/>
          </a:xfrm>
          <a:prstGeom prst="rect">
            <a:avLst/>
          </a:prstGeom>
          <a:noFill/>
          <a:ln>
            <a:solidFill>
              <a:srgbClr val="0000FF"/>
            </a:solidFill>
          </a:ln>
        </p:spPr>
        <p:txBody>
          <a:bodyPr wrap="square" rtlCol="0">
            <a:spAutoFit/>
          </a:bodyPr>
          <a:lstStyle/>
          <a:p>
            <a:pPr algn="ctr"/>
            <a:r>
              <a:rPr lang="en-US" sz="2400" b="1" dirty="0" err="1" smtClean="0">
                <a:solidFill>
                  <a:srgbClr val="000090"/>
                </a:solidFill>
                <a:latin typeface="Times New Roman"/>
                <a:cs typeface="Times New Roman"/>
              </a:rPr>
              <a:t>Judgement</a:t>
            </a:r>
            <a:r>
              <a:rPr lang="en-US" sz="2400" b="1" dirty="0" smtClean="0">
                <a:solidFill>
                  <a:srgbClr val="000090"/>
                </a:solidFill>
                <a:latin typeface="Times New Roman"/>
                <a:cs typeface="Times New Roman"/>
              </a:rPr>
              <a:t> / choice</a:t>
            </a:r>
            <a:endParaRPr lang="en-US" sz="2400" b="1" dirty="0">
              <a:solidFill>
                <a:srgbClr val="000090"/>
              </a:solidFill>
              <a:latin typeface="Times New Roman"/>
              <a:cs typeface="Times New Roman"/>
            </a:endParaRPr>
          </a:p>
        </p:txBody>
      </p:sp>
      <p:cxnSp>
        <p:nvCxnSpPr>
          <p:cNvPr id="10" name="Straight Arrow Connector 9"/>
          <p:cNvCxnSpPr/>
          <p:nvPr/>
        </p:nvCxnSpPr>
        <p:spPr>
          <a:xfrm rot="10800000" flipV="1">
            <a:off x="2651924" y="3044368"/>
            <a:ext cx="1139209" cy="77337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5061065" y="3044368"/>
            <a:ext cx="896425" cy="77337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8876" y="663037"/>
            <a:ext cx="7927756" cy="2800767"/>
          </a:xfrm>
          <a:prstGeom prst="rect">
            <a:avLst/>
          </a:prstGeom>
          <a:noFill/>
        </p:spPr>
        <p:txBody>
          <a:bodyPr wrap="square" rtlCol="0">
            <a:spAutoFit/>
          </a:bodyPr>
          <a:lstStyle/>
          <a:p>
            <a:pPr algn="ctr"/>
            <a:r>
              <a:rPr lang="en-US" sz="3200" b="1" dirty="0" smtClean="0">
                <a:solidFill>
                  <a:srgbClr val="660066"/>
                </a:solidFill>
                <a:latin typeface="Times New Roman"/>
                <a:cs typeface="Times New Roman"/>
              </a:rPr>
              <a:t>The ITL project view of teacher leadership</a:t>
            </a:r>
          </a:p>
          <a:p>
            <a:endParaRPr lang="en-US" dirty="0" smtClean="0">
              <a:latin typeface="Times New Roman"/>
              <a:cs typeface="Times New Roman"/>
            </a:endParaRPr>
          </a:p>
          <a:p>
            <a:endParaRPr lang="en-US" dirty="0" smtClean="0">
              <a:latin typeface="Times New Roman"/>
              <a:cs typeface="Times New Roman"/>
            </a:endParaRPr>
          </a:p>
          <a:p>
            <a:pPr algn="ctr"/>
            <a:r>
              <a:rPr lang="en-US" sz="2400" dirty="0" smtClean="0">
                <a:latin typeface="Times New Roman"/>
                <a:cs typeface="Times New Roman"/>
              </a:rPr>
              <a:t>Non-positional teacher leadership</a:t>
            </a:r>
          </a:p>
          <a:p>
            <a:pPr algn="ctr"/>
            <a:endParaRPr lang="en-US" sz="2400" dirty="0" smtClean="0">
              <a:latin typeface="Times New Roman"/>
              <a:cs typeface="Times New Roman"/>
            </a:endParaRPr>
          </a:p>
          <a:p>
            <a:pPr algn="ctr"/>
            <a:r>
              <a:rPr lang="en-US" sz="2400" dirty="0" smtClean="0">
                <a:latin typeface="Times New Roman"/>
                <a:cs typeface="Times New Roman"/>
              </a:rPr>
              <a:t>‘Extended </a:t>
            </a:r>
            <a:r>
              <a:rPr lang="en-US" sz="2400" dirty="0" err="1" smtClean="0">
                <a:latin typeface="Times New Roman"/>
                <a:cs typeface="Times New Roman"/>
              </a:rPr>
              <a:t>professionality</a:t>
            </a:r>
            <a:r>
              <a:rPr lang="en-US" sz="2400" dirty="0" smtClean="0">
                <a:latin typeface="Times New Roman"/>
                <a:cs typeface="Times New Roman"/>
              </a:rPr>
              <a:t>’</a:t>
            </a:r>
          </a:p>
          <a:p>
            <a:endParaRPr lang="en-US" dirty="0" smtClean="0"/>
          </a:p>
          <a:p>
            <a:endParaRPr lang="en-US" dirty="0"/>
          </a:p>
        </p:txBody>
      </p:sp>
      <p:sp>
        <p:nvSpPr>
          <p:cNvPr id="5" name="TextBox 4"/>
          <p:cNvSpPr txBox="1"/>
          <p:nvPr/>
        </p:nvSpPr>
        <p:spPr>
          <a:xfrm>
            <a:off x="1223246" y="3402248"/>
            <a:ext cx="1428677" cy="830997"/>
          </a:xfrm>
          <a:prstGeom prst="rect">
            <a:avLst/>
          </a:prstGeom>
          <a:noFill/>
          <a:ln>
            <a:solidFill>
              <a:srgbClr val="0000FF"/>
            </a:solidFill>
          </a:ln>
        </p:spPr>
        <p:txBody>
          <a:bodyPr wrap="square" rtlCol="0">
            <a:spAutoFit/>
          </a:bodyPr>
          <a:lstStyle/>
          <a:p>
            <a:pPr algn="ctr"/>
            <a:r>
              <a:rPr lang="en-US" sz="2400" b="1" dirty="0" smtClean="0">
                <a:solidFill>
                  <a:srgbClr val="000090"/>
                </a:solidFill>
                <a:latin typeface="Times New Roman"/>
                <a:cs typeface="Times New Roman"/>
              </a:rPr>
              <a:t>Voice / influence</a:t>
            </a:r>
            <a:endParaRPr lang="en-US" sz="2400" b="1" dirty="0">
              <a:solidFill>
                <a:srgbClr val="000090"/>
              </a:solidFill>
              <a:latin typeface="Times New Roman"/>
              <a:cs typeface="Times New Roman"/>
            </a:endParaRPr>
          </a:p>
        </p:txBody>
      </p:sp>
      <p:sp>
        <p:nvSpPr>
          <p:cNvPr id="6" name="TextBox 5"/>
          <p:cNvSpPr txBox="1"/>
          <p:nvPr/>
        </p:nvSpPr>
        <p:spPr>
          <a:xfrm>
            <a:off x="5733385" y="3520635"/>
            <a:ext cx="2072982" cy="830997"/>
          </a:xfrm>
          <a:prstGeom prst="rect">
            <a:avLst/>
          </a:prstGeom>
          <a:noFill/>
          <a:ln>
            <a:solidFill>
              <a:srgbClr val="0000FF"/>
            </a:solidFill>
          </a:ln>
        </p:spPr>
        <p:txBody>
          <a:bodyPr wrap="square" rtlCol="0">
            <a:spAutoFit/>
          </a:bodyPr>
          <a:lstStyle/>
          <a:p>
            <a:pPr algn="ctr"/>
            <a:r>
              <a:rPr lang="en-US" sz="2400" b="1" dirty="0" err="1" smtClean="0">
                <a:solidFill>
                  <a:srgbClr val="000090"/>
                </a:solidFill>
                <a:latin typeface="Times New Roman"/>
                <a:cs typeface="Times New Roman"/>
              </a:rPr>
              <a:t>Judgement</a:t>
            </a:r>
            <a:r>
              <a:rPr lang="en-US" sz="2400" b="1" dirty="0" smtClean="0">
                <a:solidFill>
                  <a:srgbClr val="000090"/>
                </a:solidFill>
                <a:latin typeface="Times New Roman"/>
                <a:cs typeface="Times New Roman"/>
              </a:rPr>
              <a:t> / choice</a:t>
            </a:r>
            <a:endParaRPr lang="en-US" sz="2400" b="1" dirty="0">
              <a:solidFill>
                <a:srgbClr val="000090"/>
              </a:solidFill>
              <a:latin typeface="Times New Roman"/>
              <a:cs typeface="Times New Roman"/>
            </a:endParaRPr>
          </a:p>
        </p:txBody>
      </p:sp>
      <p:sp>
        <p:nvSpPr>
          <p:cNvPr id="7" name="TextBox 6"/>
          <p:cNvSpPr txBox="1"/>
          <p:nvPr/>
        </p:nvSpPr>
        <p:spPr>
          <a:xfrm>
            <a:off x="3352255" y="4839998"/>
            <a:ext cx="1568744" cy="523220"/>
          </a:xfrm>
          <a:prstGeom prst="rect">
            <a:avLst/>
          </a:prstGeom>
          <a:noFill/>
        </p:spPr>
        <p:txBody>
          <a:bodyPr wrap="square" rtlCol="0">
            <a:spAutoFit/>
          </a:bodyPr>
          <a:lstStyle/>
          <a:p>
            <a:r>
              <a:rPr lang="en-US" sz="2800" b="1" dirty="0" smtClean="0">
                <a:solidFill>
                  <a:srgbClr val="000090"/>
                </a:solidFill>
                <a:latin typeface="Times New Roman"/>
                <a:cs typeface="Times New Roman"/>
              </a:rPr>
              <a:t>Agency</a:t>
            </a:r>
            <a:endParaRPr lang="en-US" sz="2800" b="1" dirty="0">
              <a:solidFill>
                <a:srgbClr val="000090"/>
              </a:solidFill>
              <a:latin typeface="Times New Roman"/>
              <a:cs typeface="Times New Roman"/>
            </a:endParaRPr>
          </a:p>
        </p:txBody>
      </p:sp>
      <p:sp>
        <p:nvSpPr>
          <p:cNvPr id="9" name="Oval 8"/>
          <p:cNvSpPr/>
          <p:nvPr/>
        </p:nvSpPr>
        <p:spPr>
          <a:xfrm>
            <a:off x="2885367" y="4351632"/>
            <a:ext cx="2558546" cy="1438271"/>
          </a:xfrm>
          <a:prstGeom prst="ellipse">
            <a:avLst/>
          </a:prstGeom>
          <a:noFill/>
          <a:ln w="19050" cap="flat" cmpd="sng" algn="ctr">
            <a:solidFill>
              <a:srgbClr val="00009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rot="10800000" flipV="1">
            <a:off x="3146825" y="3035030"/>
            <a:ext cx="522914" cy="3672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4920999" y="3035030"/>
            <a:ext cx="522914" cy="3672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rot="10800000" flipV="1">
            <a:off x="5238484" y="4233244"/>
            <a:ext cx="326821" cy="2959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rot="16200000" flipH="1">
            <a:off x="2880753" y="4085561"/>
            <a:ext cx="270684" cy="26145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8876" y="663037"/>
            <a:ext cx="7927756" cy="2800767"/>
          </a:xfrm>
          <a:prstGeom prst="rect">
            <a:avLst/>
          </a:prstGeom>
          <a:noFill/>
        </p:spPr>
        <p:txBody>
          <a:bodyPr wrap="square" rtlCol="0">
            <a:spAutoFit/>
          </a:bodyPr>
          <a:lstStyle/>
          <a:p>
            <a:pPr algn="ctr"/>
            <a:r>
              <a:rPr lang="en-US" sz="3200" b="1" dirty="0" smtClean="0">
                <a:solidFill>
                  <a:srgbClr val="660066"/>
                </a:solidFill>
                <a:latin typeface="Times New Roman"/>
                <a:cs typeface="Times New Roman"/>
              </a:rPr>
              <a:t>The ITL project view of teacher leadership</a:t>
            </a:r>
          </a:p>
          <a:p>
            <a:endParaRPr lang="en-US" dirty="0" smtClean="0">
              <a:latin typeface="Times New Roman"/>
              <a:cs typeface="Times New Roman"/>
            </a:endParaRPr>
          </a:p>
          <a:p>
            <a:endParaRPr lang="en-US" dirty="0" smtClean="0">
              <a:latin typeface="Times New Roman"/>
              <a:cs typeface="Times New Roman"/>
            </a:endParaRPr>
          </a:p>
          <a:p>
            <a:pPr algn="ctr"/>
            <a:r>
              <a:rPr lang="en-US" sz="2400" dirty="0" smtClean="0">
                <a:latin typeface="Times New Roman"/>
                <a:cs typeface="Times New Roman"/>
              </a:rPr>
              <a:t>Non-positional teacher leadership</a:t>
            </a:r>
          </a:p>
          <a:p>
            <a:pPr algn="ctr"/>
            <a:endParaRPr lang="en-US" sz="2400" dirty="0" smtClean="0">
              <a:latin typeface="Times New Roman"/>
              <a:cs typeface="Times New Roman"/>
            </a:endParaRPr>
          </a:p>
          <a:p>
            <a:pPr algn="ctr"/>
            <a:r>
              <a:rPr lang="en-US" sz="2400" dirty="0" smtClean="0">
                <a:latin typeface="Times New Roman"/>
                <a:cs typeface="Times New Roman"/>
              </a:rPr>
              <a:t>‘Extended </a:t>
            </a:r>
            <a:r>
              <a:rPr lang="en-US" sz="2400" dirty="0" err="1" smtClean="0">
                <a:latin typeface="Times New Roman"/>
                <a:cs typeface="Times New Roman"/>
              </a:rPr>
              <a:t>professionality</a:t>
            </a:r>
            <a:r>
              <a:rPr lang="en-US" sz="2400" dirty="0" smtClean="0">
                <a:latin typeface="Times New Roman"/>
                <a:cs typeface="Times New Roman"/>
              </a:rPr>
              <a:t>’</a:t>
            </a:r>
          </a:p>
          <a:p>
            <a:endParaRPr lang="en-US" dirty="0" smtClean="0"/>
          </a:p>
          <a:p>
            <a:endParaRPr lang="en-US" dirty="0"/>
          </a:p>
        </p:txBody>
      </p:sp>
      <p:sp>
        <p:nvSpPr>
          <p:cNvPr id="5" name="TextBox 4"/>
          <p:cNvSpPr txBox="1"/>
          <p:nvPr/>
        </p:nvSpPr>
        <p:spPr>
          <a:xfrm>
            <a:off x="1223246" y="3402248"/>
            <a:ext cx="1428677" cy="830997"/>
          </a:xfrm>
          <a:prstGeom prst="rect">
            <a:avLst/>
          </a:prstGeom>
          <a:noFill/>
          <a:ln>
            <a:solidFill>
              <a:srgbClr val="0000FF"/>
            </a:solidFill>
          </a:ln>
        </p:spPr>
        <p:txBody>
          <a:bodyPr wrap="square" rtlCol="0">
            <a:spAutoFit/>
          </a:bodyPr>
          <a:lstStyle/>
          <a:p>
            <a:pPr algn="ctr"/>
            <a:r>
              <a:rPr lang="en-US" sz="2400" b="1" dirty="0" smtClean="0">
                <a:solidFill>
                  <a:srgbClr val="000090"/>
                </a:solidFill>
                <a:latin typeface="Times New Roman"/>
                <a:cs typeface="Times New Roman"/>
              </a:rPr>
              <a:t>Voice / influence</a:t>
            </a:r>
            <a:endParaRPr lang="en-US" sz="2400" b="1" dirty="0">
              <a:solidFill>
                <a:srgbClr val="000090"/>
              </a:solidFill>
              <a:latin typeface="Times New Roman"/>
              <a:cs typeface="Times New Roman"/>
            </a:endParaRPr>
          </a:p>
        </p:txBody>
      </p:sp>
      <p:sp>
        <p:nvSpPr>
          <p:cNvPr id="6" name="TextBox 5"/>
          <p:cNvSpPr txBox="1"/>
          <p:nvPr/>
        </p:nvSpPr>
        <p:spPr>
          <a:xfrm>
            <a:off x="5854776" y="3520635"/>
            <a:ext cx="2072982" cy="830997"/>
          </a:xfrm>
          <a:prstGeom prst="rect">
            <a:avLst/>
          </a:prstGeom>
          <a:noFill/>
          <a:ln>
            <a:solidFill>
              <a:srgbClr val="0000FF"/>
            </a:solidFill>
          </a:ln>
        </p:spPr>
        <p:txBody>
          <a:bodyPr wrap="square" rtlCol="0">
            <a:spAutoFit/>
          </a:bodyPr>
          <a:lstStyle/>
          <a:p>
            <a:pPr algn="ctr"/>
            <a:r>
              <a:rPr lang="en-US" sz="2400" b="1" dirty="0" err="1" smtClean="0">
                <a:solidFill>
                  <a:srgbClr val="000090"/>
                </a:solidFill>
                <a:latin typeface="Times New Roman"/>
                <a:cs typeface="Times New Roman"/>
              </a:rPr>
              <a:t>Judgement</a:t>
            </a:r>
            <a:r>
              <a:rPr lang="en-US" sz="2400" b="1" dirty="0" smtClean="0">
                <a:solidFill>
                  <a:srgbClr val="000090"/>
                </a:solidFill>
                <a:latin typeface="Times New Roman"/>
                <a:cs typeface="Times New Roman"/>
              </a:rPr>
              <a:t> / choice</a:t>
            </a:r>
            <a:endParaRPr lang="en-US" sz="2400" b="1" dirty="0">
              <a:solidFill>
                <a:srgbClr val="000090"/>
              </a:solidFill>
              <a:latin typeface="Times New Roman"/>
              <a:cs typeface="Times New Roman"/>
            </a:endParaRPr>
          </a:p>
        </p:txBody>
      </p:sp>
      <p:sp>
        <p:nvSpPr>
          <p:cNvPr id="7" name="TextBox 6"/>
          <p:cNvSpPr txBox="1"/>
          <p:nvPr/>
        </p:nvSpPr>
        <p:spPr>
          <a:xfrm>
            <a:off x="3482983" y="4351632"/>
            <a:ext cx="1568744" cy="523220"/>
          </a:xfrm>
          <a:prstGeom prst="rect">
            <a:avLst/>
          </a:prstGeom>
          <a:noFill/>
        </p:spPr>
        <p:txBody>
          <a:bodyPr wrap="square" rtlCol="0">
            <a:spAutoFit/>
          </a:bodyPr>
          <a:lstStyle/>
          <a:p>
            <a:r>
              <a:rPr lang="en-US" sz="2800" b="1" dirty="0" smtClean="0">
                <a:solidFill>
                  <a:srgbClr val="000090"/>
                </a:solidFill>
                <a:latin typeface="Times New Roman"/>
                <a:cs typeface="Times New Roman"/>
              </a:rPr>
              <a:t>Agency</a:t>
            </a:r>
            <a:endParaRPr lang="en-US" sz="2800" b="1" dirty="0">
              <a:solidFill>
                <a:srgbClr val="000090"/>
              </a:solidFill>
              <a:latin typeface="Times New Roman"/>
              <a:cs typeface="Times New Roman"/>
            </a:endParaRPr>
          </a:p>
        </p:txBody>
      </p:sp>
      <p:sp>
        <p:nvSpPr>
          <p:cNvPr id="8" name="TextBox 7"/>
          <p:cNvSpPr txBox="1"/>
          <p:nvPr/>
        </p:nvSpPr>
        <p:spPr>
          <a:xfrm>
            <a:off x="1223246" y="5556439"/>
            <a:ext cx="6340338" cy="954107"/>
          </a:xfrm>
          <a:prstGeom prst="rect">
            <a:avLst/>
          </a:prstGeom>
          <a:noFill/>
          <a:ln>
            <a:solidFill>
              <a:srgbClr val="0000FF"/>
            </a:solidFill>
          </a:ln>
        </p:spPr>
        <p:txBody>
          <a:bodyPr wrap="square" rtlCol="0">
            <a:spAutoFit/>
          </a:bodyPr>
          <a:lstStyle/>
          <a:p>
            <a:pPr algn="ctr"/>
            <a:r>
              <a:rPr lang="en-US" sz="2800" b="1" dirty="0" smtClean="0">
                <a:solidFill>
                  <a:srgbClr val="660066"/>
                </a:solidFill>
                <a:latin typeface="Times New Roman"/>
                <a:cs typeface="Times New Roman"/>
              </a:rPr>
              <a:t>Strategic action -</a:t>
            </a:r>
          </a:p>
          <a:p>
            <a:pPr algn="ctr"/>
            <a:r>
              <a:rPr lang="en-US" sz="2800" b="1" dirty="0" smtClean="0">
                <a:solidFill>
                  <a:srgbClr val="660066"/>
                </a:solidFill>
                <a:latin typeface="Times New Roman"/>
                <a:cs typeface="Times New Roman"/>
              </a:rPr>
              <a:t>teacher-led development projects  </a:t>
            </a:r>
            <a:endParaRPr lang="en-US" sz="2800" b="1" dirty="0">
              <a:solidFill>
                <a:srgbClr val="660066"/>
              </a:solidFill>
              <a:latin typeface="Times New Roman"/>
              <a:cs typeface="Times New Roman"/>
            </a:endParaRPr>
          </a:p>
        </p:txBody>
      </p:sp>
      <p:sp>
        <p:nvSpPr>
          <p:cNvPr id="9" name="Oval 8"/>
          <p:cNvSpPr/>
          <p:nvPr/>
        </p:nvSpPr>
        <p:spPr>
          <a:xfrm>
            <a:off x="3053447" y="3866159"/>
            <a:ext cx="2381128" cy="1183116"/>
          </a:xfrm>
          <a:prstGeom prst="ellipse">
            <a:avLst/>
          </a:prstGeom>
          <a:no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rot="10800000" flipV="1">
            <a:off x="5341197" y="3866159"/>
            <a:ext cx="392188" cy="2390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2651923" y="3986830"/>
            <a:ext cx="401524" cy="24641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Down Arrow 16"/>
          <p:cNvSpPr/>
          <p:nvPr/>
        </p:nvSpPr>
        <p:spPr>
          <a:xfrm>
            <a:off x="4183316" y="5169946"/>
            <a:ext cx="186755" cy="386493"/>
          </a:xfrm>
          <a:prstGeom prst="downArrow">
            <a:avLst>
              <a:gd name="adj1" fmla="val 100000"/>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Box 1"/>
          <p:cNvSpPr txBox="1">
            <a:spLocks noChangeArrowheads="1"/>
          </p:cNvSpPr>
          <p:nvPr/>
        </p:nvSpPr>
        <p:spPr bwMode="auto">
          <a:xfrm>
            <a:off x="317500" y="553909"/>
            <a:ext cx="8131175" cy="5216813"/>
          </a:xfrm>
          <a:prstGeom prst="rect">
            <a:avLst/>
          </a:prstGeom>
          <a:noFill/>
          <a:ln w="9525">
            <a:noFill/>
            <a:miter lim="800000"/>
            <a:headEnd/>
            <a:tailEnd/>
          </a:ln>
        </p:spPr>
        <p:txBody>
          <a:bodyPr wrap="square">
            <a:prstTxWarp prst="textNoShape">
              <a:avLst/>
            </a:prstTxWarp>
            <a:spAutoFit/>
          </a:bodyPr>
          <a:lstStyle/>
          <a:p>
            <a:r>
              <a:rPr lang="en-US" sz="2800" b="1" dirty="0">
                <a:latin typeface="Times" charset="0"/>
                <a:ea typeface="Times" charset="0"/>
                <a:cs typeface="Times" charset="0"/>
              </a:rPr>
              <a:t>Our theory about teacher leadership</a:t>
            </a:r>
          </a:p>
          <a:p>
            <a:endParaRPr lang="en-US" sz="2400" dirty="0">
              <a:latin typeface="Times" charset="0"/>
              <a:ea typeface="Times" charset="0"/>
              <a:cs typeface="Times" charset="0"/>
            </a:endParaRPr>
          </a:p>
          <a:p>
            <a:pPr>
              <a:spcAft>
                <a:spcPts val="600"/>
              </a:spcAft>
            </a:pPr>
            <a:r>
              <a:rPr lang="en-US" sz="2800" dirty="0">
                <a:latin typeface="Times" charset="0"/>
                <a:ea typeface="Times" charset="0"/>
                <a:cs typeface="Times" charset="0"/>
              </a:rPr>
              <a:t>Teachers </a:t>
            </a:r>
            <a:r>
              <a:rPr lang="en-US" sz="2800" u="sng" dirty="0">
                <a:latin typeface="Times" charset="0"/>
                <a:ea typeface="Times" charset="0"/>
                <a:cs typeface="Times" charset="0"/>
              </a:rPr>
              <a:t>can</a:t>
            </a:r>
            <a:r>
              <a:rPr lang="en-US" sz="2800" dirty="0">
                <a:latin typeface="Times" charset="0"/>
                <a:ea typeface="Times" charset="0"/>
                <a:cs typeface="Times" charset="0"/>
              </a:rPr>
              <a:t> </a:t>
            </a:r>
          </a:p>
          <a:p>
            <a:endParaRPr lang="en-US" sz="2800" dirty="0">
              <a:latin typeface="Times" charset="0"/>
              <a:ea typeface="Times" charset="0"/>
              <a:cs typeface="Times" charset="0"/>
            </a:endParaRPr>
          </a:p>
          <a:p>
            <a:pPr>
              <a:spcAft>
                <a:spcPts val="2400"/>
              </a:spcAft>
              <a:buFont typeface="Arial" charset="0"/>
              <a:buChar char="•"/>
            </a:pPr>
            <a:r>
              <a:rPr lang="en-US" sz="2800" dirty="0">
                <a:latin typeface="Times" charset="0"/>
                <a:ea typeface="Times" charset="0"/>
                <a:cs typeface="Times" charset="0"/>
              </a:rPr>
              <a:t>  lead innovation</a:t>
            </a:r>
          </a:p>
          <a:p>
            <a:pPr>
              <a:spcAft>
                <a:spcPts val="2400"/>
              </a:spcAft>
              <a:buFont typeface="Arial" charset="0"/>
              <a:buChar char="•"/>
            </a:pPr>
            <a:r>
              <a:rPr lang="en-US" sz="2800" dirty="0">
                <a:latin typeface="Times" charset="0"/>
                <a:ea typeface="Times" charset="0"/>
                <a:cs typeface="Times" charset="0"/>
              </a:rPr>
              <a:t>  build professional knowledge</a:t>
            </a:r>
          </a:p>
          <a:p>
            <a:pPr>
              <a:spcAft>
                <a:spcPts val="2400"/>
              </a:spcAft>
              <a:buFont typeface="Arial" charset="0"/>
              <a:buChar char="•"/>
            </a:pPr>
            <a:r>
              <a:rPr lang="en-US" sz="2800" dirty="0">
                <a:latin typeface="Times" charset="0"/>
                <a:ea typeface="Times" charset="0"/>
                <a:cs typeface="Times" charset="0"/>
              </a:rPr>
              <a:t>  develop their leadership capacity</a:t>
            </a:r>
          </a:p>
          <a:p>
            <a:pPr>
              <a:spcAft>
                <a:spcPts val="2400"/>
              </a:spcAft>
              <a:buFont typeface="Arial" charset="0"/>
              <a:buChar char="•"/>
            </a:pPr>
            <a:r>
              <a:rPr lang="en-US" sz="2800" dirty="0">
                <a:latin typeface="Times" charset="0"/>
                <a:ea typeface="Times" charset="0"/>
                <a:cs typeface="Times" charset="0"/>
              </a:rPr>
              <a:t> </a:t>
            </a:r>
            <a:r>
              <a:rPr lang="en-US" sz="2800" dirty="0" smtClean="0">
                <a:latin typeface="Times" charset="0"/>
                <a:ea typeface="Times" charset="0"/>
                <a:cs typeface="Times" charset="0"/>
              </a:rPr>
              <a:t> exercise influence in their schools</a:t>
            </a:r>
          </a:p>
          <a:p>
            <a:endParaRPr lang="en-US" sz="2800" dirty="0">
              <a:latin typeface="Times" charset="0"/>
              <a:ea typeface="Times" charset="0"/>
              <a:cs typeface="Times" charset="0"/>
            </a:endParaRPr>
          </a:p>
        </p:txBody>
      </p:sp>
      <p:pic>
        <p:nvPicPr>
          <p:cNvPr id="74755" name="Picture 2" descr="ITL versionRGB"/>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69330" y="206375"/>
            <a:ext cx="2120670" cy="94197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Box 1"/>
          <p:cNvSpPr txBox="1">
            <a:spLocks noChangeArrowheads="1"/>
          </p:cNvSpPr>
          <p:nvPr/>
        </p:nvSpPr>
        <p:spPr bwMode="auto">
          <a:xfrm>
            <a:off x="317500" y="553909"/>
            <a:ext cx="8131175" cy="6278642"/>
          </a:xfrm>
          <a:prstGeom prst="rect">
            <a:avLst/>
          </a:prstGeom>
          <a:noFill/>
          <a:ln w="9525">
            <a:noFill/>
            <a:miter lim="800000"/>
            <a:headEnd/>
            <a:tailEnd/>
          </a:ln>
        </p:spPr>
        <p:txBody>
          <a:bodyPr wrap="square">
            <a:prstTxWarp prst="textNoShape">
              <a:avLst/>
            </a:prstTxWarp>
            <a:spAutoFit/>
          </a:bodyPr>
          <a:lstStyle/>
          <a:p>
            <a:r>
              <a:rPr lang="en-US" sz="2800" b="1" dirty="0">
                <a:latin typeface="Times" charset="0"/>
                <a:ea typeface="Times" charset="0"/>
                <a:cs typeface="Times" charset="0"/>
              </a:rPr>
              <a:t>Our theory about teacher leadership</a:t>
            </a:r>
          </a:p>
          <a:p>
            <a:endParaRPr lang="en-US" sz="2400" dirty="0">
              <a:latin typeface="Times" charset="0"/>
              <a:ea typeface="Times" charset="0"/>
              <a:cs typeface="Times" charset="0"/>
            </a:endParaRPr>
          </a:p>
          <a:p>
            <a:pPr>
              <a:spcAft>
                <a:spcPts val="600"/>
              </a:spcAft>
            </a:pPr>
            <a:r>
              <a:rPr lang="en-US" sz="2800" dirty="0">
                <a:latin typeface="Times" charset="0"/>
                <a:ea typeface="Times" charset="0"/>
                <a:cs typeface="Times" charset="0"/>
              </a:rPr>
              <a:t>Teachers </a:t>
            </a:r>
            <a:r>
              <a:rPr lang="en-US" sz="2800" u="sng" dirty="0">
                <a:latin typeface="Times" charset="0"/>
                <a:ea typeface="Times" charset="0"/>
                <a:cs typeface="Times" charset="0"/>
              </a:rPr>
              <a:t>can</a:t>
            </a:r>
            <a:r>
              <a:rPr lang="en-US" sz="2800" dirty="0">
                <a:latin typeface="Times" charset="0"/>
                <a:ea typeface="Times" charset="0"/>
                <a:cs typeface="Times" charset="0"/>
              </a:rPr>
              <a:t> </a:t>
            </a:r>
          </a:p>
          <a:p>
            <a:endParaRPr lang="en-US" sz="2800" dirty="0">
              <a:latin typeface="Times" charset="0"/>
              <a:ea typeface="Times" charset="0"/>
              <a:cs typeface="Times" charset="0"/>
            </a:endParaRPr>
          </a:p>
          <a:p>
            <a:pPr>
              <a:spcAft>
                <a:spcPts val="2400"/>
              </a:spcAft>
              <a:buFont typeface="Arial" charset="0"/>
              <a:buChar char="•"/>
            </a:pPr>
            <a:r>
              <a:rPr lang="en-US" sz="2800" dirty="0">
                <a:latin typeface="Times" charset="0"/>
                <a:ea typeface="Times" charset="0"/>
                <a:cs typeface="Times" charset="0"/>
              </a:rPr>
              <a:t>  lead innovation</a:t>
            </a:r>
          </a:p>
          <a:p>
            <a:pPr>
              <a:spcAft>
                <a:spcPts val="2400"/>
              </a:spcAft>
              <a:buFont typeface="Arial" charset="0"/>
              <a:buChar char="•"/>
            </a:pPr>
            <a:r>
              <a:rPr lang="en-US" sz="2800" dirty="0">
                <a:latin typeface="Times" charset="0"/>
                <a:ea typeface="Times" charset="0"/>
                <a:cs typeface="Times" charset="0"/>
              </a:rPr>
              <a:t>  build professional knowledge</a:t>
            </a:r>
          </a:p>
          <a:p>
            <a:pPr>
              <a:spcAft>
                <a:spcPts val="2400"/>
              </a:spcAft>
              <a:buFont typeface="Arial" charset="0"/>
              <a:buChar char="•"/>
            </a:pPr>
            <a:r>
              <a:rPr lang="en-US" sz="2800" dirty="0">
                <a:latin typeface="Times" charset="0"/>
                <a:ea typeface="Times" charset="0"/>
                <a:cs typeface="Times" charset="0"/>
              </a:rPr>
              <a:t>  develop their leadership capacity</a:t>
            </a:r>
          </a:p>
          <a:p>
            <a:pPr>
              <a:spcAft>
                <a:spcPts val="2400"/>
              </a:spcAft>
              <a:buFont typeface="Arial" charset="0"/>
              <a:buChar char="•"/>
            </a:pPr>
            <a:r>
              <a:rPr lang="en-US" sz="2800" dirty="0">
                <a:latin typeface="Times" charset="0"/>
                <a:ea typeface="Times" charset="0"/>
                <a:cs typeface="Times" charset="0"/>
              </a:rPr>
              <a:t> </a:t>
            </a:r>
            <a:r>
              <a:rPr lang="en-US" sz="2800" dirty="0" smtClean="0">
                <a:latin typeface="Times" charset="0"/>
                <a:ea typeface="Times" charset="0"/>
                <a:cs typeface="Times" charset="0"/>
              </a:rPr>
              <a:t> influence colleagues and practice in their schools</a:t>
            </a:r>
          </a:p>
          <a:p>
            <a:endParaRPr lang="en-US" sz="2800" dirty="0">
              <a:latin typeface="Times" charset="0"/>
              <a:ea typeface="Times" charset="0"/>
              <a:cs typeface="Times" charset="0"/>
            </a:endParaRPr>
          </a:p>
          <a:p>
            <a:pPr>
              <a:spcAft>
                <a:spcPts val="600"/>
              </a:spcAft>
            </a:pPr>
            <a:r>
              <a:rPr lang="en-US" sz="2800" b="1" dirty="0">
                <a:solidFill>
                  <a:srgbClr val="660066"/>
                </a:solidFill>
                <a:latin typeface="Times" charset="0"/>
                <a:ea typeface="Times" charset="0"/>
                <a:cs typeface="Times" charset="0"/>
              </a:rPr>
              <a:t> </a:t>
            </a:r>
            <a:r>
              <a:rPr lang="en-US" sz="3600" b="1" u="sng" dirty="0">
                <a:solidFill>
                  <a:srgbClr val="660066"/>
                </a:solidFill>
                <a:latin typeface="Times" charset="0"/>
                <a:ea typeface="Times" charset="0"/>
                <a:cs typeface="Times" charset="0"/>
              </a:rPr>
              <a:t>if</a:t>
            </a:r>
            <a:r>
              <a:rPr lang="en-US" sz="2800" b="1" u="sng" dirty="0">
                <a:solidFill>
                  <a:srgbClr val="660066"/>
                </a:solidFill>
                <a:latin typeface="Times" charset="0"/>
                <a:ea typeface="Times" charset="0"/>
                <a:cs typeface="Times" charset="0"/>
              </a:rPr>
              <a:t> </a:t>
            </a:r>
            <a:r>
              <a:rPr lang="en-US" sz="2800" b="1" dirty="0">
                <a:solidFill>
                  <a:srgbClr val="660066"/>
                </a:solidFill>
                <a:latin typeface="Times" charset="0"/>
                <a:ea typeface="Times" charset="0"/>
                <a:cs typeface="Times" charset="0"/>
              </a:rPr>
              <a:t>they have supportive structures and strategies</a:t>
            </a:r>
          </a:p>
          <a:p>
            <a:endParaRPr lang="en-US" sz="2800" dirty="0">
              <a:latin typeface="Times" charset="0"/>
              <a:ea typeface="Times" charset="0"/>
              <a:cs typeface="Times" charset="0"/>
            </a:endParaRPr>
          </a:p>
        </p:txBody>
      </p:sp>
      <p:pic>
        <p:nvPicPr>
          <p:cNvPr id="74755" name="Picture 2" descr="ITL versionRGB"/>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69330" y="206375"/>
            <a:ext cx="2120670" cy="94197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1"/>
          <p:cNvSpPr txBox="1">
            <a:spLocks noChangeArrowheads="1"/>
          </p:cNvSpPr>
          <p:nvPr/>
        </p:nvSpPr>
        <p:spPr bwMode="auto">
          <a:xfrm>
            <a:off x="317500" y="206375"/>
            <a:ext cx="8572500" cy="6063197"/>
          </a:xfrm>
          <a:prstGeom prst="rect">
            <a:avLst/>
          </a:prstGeom>
          <a:noFill/>
          <a:ln w="9525">
            <a:noFill/>
            <a:miter lim="800000"/>
            <a:headEnd/>
            <a:tailEnd/>
          </a:ln>
        </p:spPr>
        <p:txBody>
          <a:bodyPr wrap="square">
            <a:prstTxWarp prst="textNoShape">
              <a:avLst/>
            </a:prstTxWarp>
            <a:spAutoFit/>
          </a:bodyPr>
          <a:lstStyle/>
          <a:p>
            <a:endParaRPr lang="en-US" sz="2400" dirty="0" smtClean="0">
              <a:latin typeface="Times" charset="0"/>
              <a:ea typeface="Times" charset="0"/>
              <a:cs typeface="Times" charset="0"/>
            </a:endParaRPr>
          </a:p>
          <a:p>
            <a:r>
              <a:rPr lang="en-US" sz="2800" b="1" dirty="0">
                <a:solidFill>
                  <a:srgbClr val="660066"/>
                </a:solidFill>
                <a:latin typeface="Times" charset="0"/>
                <a:ea typeface="Times" charset="0"/>
                <a:cs typeface="Times" charset="0"/>
              </a:rPr>
              <a:t>Supportive </a:t>
            </a:r>
            <a:r>
              <a:rPr lang="en-US" sz="2800" b="1" dirty="0" smtClean="0">
                <a:solidFill>
                  <a:srgbClr val="660066"/>
                </a:solidFill>
                <a:latin typeface="Times" charset="0"/>
                <a:ea typeface="Times" charset="0"/>
                <a:cs typeface="Times" charset="0"/>
              </a:rPr>
              <a:t>structures and strategies</a:t>
            </a:r>
          </a:p>
          <a:p>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1. A methodology focused on teachers’ development  projects</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2. </a:t>
            </a:r>
            <a:r>
              <a:rPr lang="en-US" sz="2400" dirty="0" err="1" smtClean="0">
                <a:latin typeface="Times" charset="0"/>
                <a:ea typeface="Times" charset="0"/>
                <a:cs typeface="Times" charset="0"/>
              </a:rPr>
              <a:t>Programmes</a:t>
            </a:r>
            <a:r>
              <a:rPr lang="en-US" sz="2400" dirty="0" smtClean="0">
                <a:latin typeface="Times" charset="0"/>
                <a:ea typeface="Times" charset="0"/>
                <a:cs typeface="Times" charset="0"/>
              </a:rPr>
              <a:t> </a:t>
            </a:r>
            <a:r>
              <a:rPr lang="en-US" sz="2400" dirty="0">
                <a:latin typeface="Times" charset="0"/>
                <a:ea typeface="Times" charset="0"/>
                <a:cs typeface="Times" charset="0"/>
              </a:rPr>
              <a:t>of support for reflection, planning and </a:t>
            </a:r>
            <a:r>
              <a:rPr lang="en-US" sz="2400" dirty="0" smtClean="0">
                <a:latin typeface="Times" charset="0"/>
                <a:ea typeface="Times" charset="0"/>
                <a:cs typeface="Times" charset="0"/>
              </a:rPr>
              <a:t>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3. Certification – based on a portfolio of evidence</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4. Tools to support reflection, planning and discussion</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5. Professional </a:t>
            </a:r>
            <a:r>
              <a:rPr lang="en-US" sz="2400" dirty="0">
                <a:latin typeface="Times" charset="0"/>
                <a:ea typeface="Times" charset="0"/>
                <a:cs typeface="Times" charset="0"/>
              </a:rPr>
              <a:t>cultures</a:t>
            </a:r>
            <a:r>
              <a:rPr lang="en-US" sz="2400" dirty="0" smtClean="0">
                <a:latin typeface="Times" charset="0"/>
                <a:ea typeface="Times" charset="0"/>
                <a:cs typeface="Times" charset="0"/>
              </a:rPr>
              <a:t> </a:t>
            </a:r>
            <a:r>
              <a:rPr lang="en-US" sz="2400" dirty="0" err="1" smtClean="0">
                <a:latin typeface="Times" charset="0"/>
                <a:ea typeface="Times" charset="0"/>
                <a:cs typeface="Times" charset="0"/>
              </a:rPr>
              <a:t>favourable</a:t>
            </a:r>
            <a:r>
              <a:rPr lang="en-US" sz="2400" dirty="0" smtClean="0">
                <a:latin typeface="Times" charset="0"/>
                <a:ea typeface="Times" charset="0"/>
                <a:cs typeface="Times" charset="0"/>
              </a:rPr>
              <a:t> to </a:t>
            </a:r>
            <a:r>
              <a:rPr lang="en-US" sz="2400" dirty="0">
                <a:latin typeface="Times" charset="0"/>
                <a:ea typeface="Times" charset="0"/>
                <a:cs typeface="Times" charset="0"/>
              </a:rPr>
              <a:t>innovation</a:t>
            </a:r>
            <a:r>
              <a:rPr lang="en-US" sz="2400" dirty="0" smtClean="0">
                <a:latin typeface="Times" charset="0"/>
                <a:ea typeface="Times" charset="0"/>
                <a:cs typeface="Times" charset="0"/>
              </a:rPr>
              <a:t> </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6. Opportunities </a:t>
            </a:r>
            <a:r>
              <a:rPr lang="en-US" sz="2400" dirty="0">
                <a:latin typeface="Times" charset="0"/>
                <a:ea typeface="Times" charset="0"/>
                <a:cs typeface="Times" charset="0"/>
              </a:rPr>
              <a:t>for networking</a:t>
            </a:r>
            <a:r>
              <a:rPr lang="en-US" sz="2400" dirty="0" smtClean="0">
                <a:latin typeface="Times" charset="0"/>
                <a:ea typeface="Times" charset="0"/>
                <a:cs typeface="Times" charset="0"/>
              </a:rPr>
              <a:t> beyond teachers’ immediate contexts</a:t>
            </a:r>
          </a:p>
          <a:p>
            <a:endParaRPr lang="en-US" sz="2400" dirty="0">
              <a:latin typeface="Times" charset="0"/>
              <a:ea typeface="Times" charset="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1"/>
          <p:cNvSpPr txBox="1">
            <a:spLocks noChangeArrowheads="1"/>
          </p:cNvSpPr>
          <p:nvPr/>
        </p:nvSpPr>
        <p:spPr bwMode="auto">
          <a:xfrm>
            <a:off x="317500" y="206375"/>
            <a:ext cx="8572500" cy="6063197"/>
          </a:xfrm>
          <a:prstGeom prst="rect">
            <a:avLst/>
          </a:prstGeom>
          <a:noFill/>
          <a:ln w="9525">
            <a:noFill/>
            <a:miter lim="800000"/>
            <a:headEnd/>
            <a:tailEnd/>
          </a:ln>
        </p:spPr>
        <p:txBody>
          <a:bodyPr wrap="square">
            <a:prstTxWarp prst="textNoShape">
              <a:avLst/>
            </a:prstTxWarp>
            <a:spAutoFit/>
          </a:bodyPr>
          <a:lstStyle/>
          <a:p>
            <a:endParaRPr lang="en-US" sz="2400" dirty="0" smtClean="0">
              <a:latin typeface="Times" charset="0"/>
              <a:ea typeface="Times" charset="0"/>
              <a:cs typeface="Times" charset="0"/>
            </a:endParaRPr>
          </a:p>
          <a:p>
            <a:r>
              <a:rPr lang="en-US" sz="2800" b="1" dirty="0">
                <a:solidFill>
                  <a:srgbClr val="660066"/>
                </a:solidFill>
                <a:latin typeface="Times" charset="0"/>
                <a:ea typeface="Times" charset="0"/>
                <a:cs typeface="Times" charset="0"/>
              </a:rPr>
              <a:t>Supportive </a:t>
            </a:r>
            <a:r>
              <a:rPr lang="en-US" sz="2800" b="1" dirty="0" smtClean="0">
                <a:solidFill>
                  <a:srgbClr val="660066"/>
                </a:solidFill>
                <a:latin typeface="Times" charset="0"/>
                <a:ea typeface="Times" charset="0"/>
                <a:cs typeface="Times" charset="0"/>
              </a:rPr>
              <a:t>structures and strategies</a:t>
            </a:r>
          </a:p>
          <a:p>
            <a:endParaRPr lang="en-US" sz="2400" dirty="0" smtClean="0">
              <a:latin typeface="Times" charset="0"/>
              <a:ea typeface="Times" charset="0"/>
              <a:cs typeface="Times" charset="0"/>
            </a:endParaRPr>
          </a:p>
          <a:p>
            <a:pPr marL="457200" indent="-457200"/>
            <a:r>
              <a:rPr lang="en-US" sz="2400" b="1" dirty="0" smtClean="0">
                <a:solidFill>
                  <a:srgbClr val="000090"/>
                </a:solidFill>
                <a:latin typeface="Times" charset="0"/>
                <a:ea typeface="Times" charset="0"/>
                <a:cs typeface="Times" charset="0"/>
              </a:rPr>
              <a:t>1. A methodology focused on teachers’ development  projects</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2. </a:t>
            </a:r>
            <a:r>
              <a:rPr lang="en-US" sz="2400" dirty="0" err="1" smtClean="0">
                <a:latin typeface="Times" charset="0"/>
                <a:ea typeface="Times" charset="0"/>
                <a:cs typeface="Times" charset="0"/>
              </a:rPr>
              <a:t>Programmes</a:t>
            </a:r>
            <a:r>
              <a:rPr lang="en-US" sz="2400" dirty="0" smtClean="0">
                <a:latin typeface="Times" charset="0"/>
                <a:ea typeface="Times" charset="0"/>
                <a:cs typeface="Times" charset="0"/>
              </a:rPr>
              <a:t> </a:t>
            </a:r>
            <a:r>
              <a:rPr lang="en-US" sz="2400" dirty="0">
                <a:latin typeface="Times" charset="0"/>
                <a:ea typeface="Times" charset="0"/>
                <a:cs typeface="Times" charset="0"/>
              </a:rPr>
              <a:t>of support for reflection, planning and </a:t>
            </a:r>
            <a:r>
              <a:rPr lang="en-US" sz="2400" dirty="0" smtClean="0">
                <a:latin typeface="Times" charset="0"/>
                <a:ea typeface="Times" charset="0"/>
                <a:cs typeface="Times" charset="0"/>
              </a:rPr>
              <a:t>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3. Certification – based on a portfolio of evidence</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4. Tools to support reflection, planning and discussion</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5. Professional </a:t>
            </a:r>
            <a:r>
              <a:rPr lang="en-US" sz="2400" dirty="0">
                <a:latin typeface="Times" charset="0"/>
                <a:ea typeface="Times" charset="0"/>
                <a:cs typeface="Times" charset="0"/>
              </a:rPr>
              <a:t>cultures</a:t>
            </a:r>
            <a:r>
              <a:rPr lang="en-US" sz="2400" dirty="0" smtClean="0">
                <a:latin typeface="Times" charset="0"/>
                <a:ea typeface="Times" charset="0"/>
                <a:cs typeface="Times" charset="0"/>
              </a:rPr>
              <a:t> </a:t>
            </a:r>
            <a:r>
              <a:rPr lang="en-US" sz="2400" dirty="0" err="1" smtClean="0">
                <a:latin typeface="Times" charset="0"/>
                <a:ea typeface="Times" charset="0"/>
                <a:cs typeface="Times" charset="0"/>
              </a:rPr>
              <a:t>favourable</a:t>
            </a:r>
            <a:r>
              <a:rPr lang="en-US" sz="2400" dirty="0" smtClean="0">
                <a:latin typeface="Times" charset="0"/>
                <a:ea typeface="Times" charset="0"/>
                <a:cs typeface="Times" charset="0"/>
              </a:rPr>
              <a:t> to </a:t>
            </a:r>
            <a:r>
              <a:rPr lang="en-US" sz="2400" dirty="0">
                <a:latin typeface="Times" charset="0"/>
                <a:ea typeface="Times" charset="0"/>
                <a:cs typeface="Times" charset="0"/>
              </a:rPr>
              <a:t>innovation</a:t>
            </a:r>
            <a:r>
              <a:rPr lang="en-US" sz="2400" dirty="0" smtClean="0">
                <a:latin typeface="Times" charset="0"/>
                <a:ea typeface="Times" charset="0"/>
                <a:cs typeface="Times" charset="0"/>
              </a:rPr>
              <a:t> </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6. Opportunities </a:t>
            </a:r>
            <a:r>
              <a:rPr lang="en-US" sz="2400" dirty="0">
                <a:latin typeface="Times" charset="0"/>
                <a:ea typeface="Times" charset="0"/>
                <a:cs typeface="Times" charset="0"/>
              </a:rPr>
              <a:t>for networking</a:t>
            </a:r>
            <a:r>
              <a:rPr lang="en-US" sz="2400" dirty="0" smtClean="0">
                <a:latin typeface="Times" charset="0"/>
                <a:ea typeface="Times" charset="0"/>
                <a:cs typeface="Times" charset="0"/>
              </a:rPr>
              <a:t> beyond teachers’ immediate contexts</a:t>
            </a:r>
          </a:p>
          <a:p>
            <a:endParaRPr lang="en-US" sz="2400" dirty="0">
              <a:latin typeface="Times" charset="0"/>
              <a:ea typeface="Times" charset="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ITL versionRGB"/>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71106" y="4514476"/>
            <a:ext cx="5174167" cy="1616425"/>
          </a:xfrm>
          <a:prstGeom prst="rect">
            <a:avLst/>
          </a:prstGeom>
          <a:noFill/>
          <a:ln w="9525">
            <a:noFill/>
            <a:miter lim="800000"/>
            <a:headEnd/>
            <a:tailEnd/>
          </a:ln>
        </p:spPr>
      </p:pic>
      <p:pic>
        <p:nvPicPr>
          <p:cNvPr id="1064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8194" y="1587660"/>
            <a:ext cx="3175120" cy="1601467"/>
          </a:xfrm>
          <a:prstGeom prst="rect">
            <a:avLst/>
          </a:prstGeom>
          <a:noFill/>
          <a:ln w="9525">
            <a:noFill/>
            <a:miter lim="800000"/>
            <a:headEnd/>
            <a:tailEnd/>
          </a:ln>
        </p:spPr>
      </p:pic>
      <p:sp>
        <p:nvSpPr>
          <p:cNvPr id="7" name="TextBox 6"/>
          <p:cNvSpPr txBox="1"/>
          <p:nvPr/>
        </p:nvSpPr>
        <p:spPr>
          <a:xfrm>
            <a:off x="1118194" y="303726"/>
            <a:ext cx="6156972" cy="523220"/>
          </a:xfrm>
          <a:prstGeom prst="rect">
            <a:avLst/>
          </a:prstGeom>
          <a:noFill/>
        </p:spPr>
        <p:txBody>
          <a:bodyPr wrap="square" rtlCol="0">
            <a:spAutoFit/>
          </a:bodyPr>
          <a:lstStyle/>
          <a:p>
            <a:pPr algn="ctr"/>
            <a:r>
              <a:rPr lang="en-US" sz="2800" b="1" dirty="0" smtClean="0">
                <a:solidFill>
                  <a:srgbClr val="660066"/>
                </a:solidFill>
                <a:latin typeface="Times New Roman"/>
                <a:cs typeface="Times New Roman"/>
              </a:rPr>
              <a:t>Practical experience over 20 years</a:t>
            </a:r>
            <a:endParaRPr lang="en-US" sz="2800" b="1" dirty="0">
              <a:solidFill>
                <a:srgbClr val="660066"/>
              </a:solidFill>
              <a:latin typeface="Times New Roman"/>
              <a:cs typeface="Times New Roman"/>
            </a:endParaRPr>
          </a:p>
        </p:txBody>
      </p:sp>
      <p:sp>
        <p:nvSpPr>
          <p:cNvPr id="9" name="TextBox 8"/>
          <p:cNvSpPr txBox="1"/>
          <p:nvPr/>
        </p:nvSpPr>
        <p:spPr>
          <a:xfrm>
            <a:off x="5259655" y="2015638"/>
            <a:ext cx="2843803" cy="461665"/>
          </a:xfrm>
          <a:prstGeom prst="rect">
            <a:avLst/>
          </a:prstGeom>
          <a:noFill/>
        </p:spPr>
        <p:txBody>
          <a:bodyPr wrap="square" rtlCol="0">
            <a:spAutoFit/>
          </a:bodyPr>
          <a:lstStyle/>
          <a:p>
            <a:r>
              <a:rPr lang="en-US" sz="2400" dirty="0" smtClean="0">
                <a:latin typeface="Times New Roman"/>
                <a:cs typeface="Times New Roman"/>
              </a:rPr>
              <a:t>A local network</a:t>
            </a:r>
            <a:endParaRPr lang="en-US" sz="2400" dirty="0">
              <a:latin typeface="Times New Roman"/>
              <a:cs typeface="Times New Roman"/>
            </a:endParaRPr>
          </a:p>
        </p:txBody>
      </p:sp>
      <p:sp>
        <p:nvSpPr>
          <p:cNvPr id="10" name="TextBox 9"/>
          <p:cNvSpPr txBox="1"/>
          <p:nvPr/>
        </p:nvSpPr>
        <p:spPr>
          <a:xfrm>
            <a:off x="5259655" y="3810383"/>
            <a:ext cx="3547851" cy="1200328"/>
          </a:xfrm>
          <a:prstGeom prst="rect">
            <a:avLst/>
          </a:prstGeom>
          <a:noFill/>
        </p:spPr>
        <p:txBody>
          <a:bodyPr wrap="square" rtlCol="0">
            <a:spAutoFit/>
          </a:bodyPr>
          <a:lstStyle/>
          <a:p>
            <a:r>
              <a:rPr lang="en-US" sz="2400" dirty="0" smtClean="0">
                <a:latin typeface="Times New Roman"/>
                <a:cs typeface="Times New Roman"/>
              </a:rPr>
              <a:t>Collaborating with colleagues in 14 other countries</a:t>
            </a:r>
            <a:endParaRPr lang="en-US" sz="24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3733800" y="4572000"/>
            <a:ext cx="3810000" cy="609600"/>
          </a:xfrm>
          <a:prstGeom prst="rect">
            <a:avLst/>
          </a:prstGeom>
          <a:noFill/>
          <a:ln w="9525">
            <a:solidFill>
              <a:schemeClr val="tx1"/>
            </a:solidFill>
            <a:miter lim="800000"/>
            <a:headEnd/>
            <a:tailEnd/>
          </a:ln>
        </p:spPr>
        <p:txBody>
          <a:bodyPr wrap="none" anchor="ctr">
            <a:prstTxWarp prst="textNoShape">
              <a:avLst/>
            </a:prstTxWarp>
          </a:bodyPr>
          <a:lstStyle/>
          <a:p>
            <a:endParaRPr lang="en-GB"/>
          </a:p>
        </p:txBody>
      </p:sp>
      <p:sp>
        <p:nvSpPr>
          <p:cNvPr id="60419" name="Text Box 3"/>
          <p:cNvSpPr txBox="1">
            <a:spLocks noChangeArrowheads="1"/>
          </p:cNvSpPr>
          <p:nvPr/>
        </p:nvSpPr>
        <p:spPr bwMode="auto">
          <a:xfrm>
            <a:off x="533400" y="914400"/>
            <a:ext cx="2438400" cy="822325"/>
          </a:xfrm>
          <a:prstGeom prst="rect">
            <a:avLst/>
          </a:prstGeom>
          <a:noFill/>
          <a:ln w="9525">
            <a:noFill/>
            <a:miter lim="800000"/>
            <a:headEnd/>
            <a:tailEnd/>
          </a:ln>
        </p:spPr>
        <p:txBody>
          <a:bodyPr>
            <a:prstTxWarp prst="textNoShape">
              <a:avLst/>
            </a:prstTxWarp>
            <a:spAutoFit/>
          </a:bodyPr>
          <a:lstStyle/>
          <a:p>
            <a:pPr>
              <a:spcBef>
                <a:spcPct val="50000"/>
              </a:spcBef>
            </a:pPr>
            <a:r>
              <a:rPr lang="en-US" b="1"/>
              <a:t>Clarifying values and concerns</a:t>
            </a:r>
          </a:p>
        </p:txBody>
      </p:sp>
      <p:sp>
        <p:nvSpPr>
          <p:cNvPr id="60420" name="Text Box 4"/>
          <p:cNvSpPr txBox="1">
            <a:spLocks noChangeArrowheads="1"/>
          </p:cNvSpPr>
          <p:nvPr/>
        </p:nvSpPr>
        <p:spPr bwMode="auto">
          <a:xfrm>
            <a:off x="1904999" y="2057401"/>
            <a:ext cx="3575534" cy="646331"/>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b="1" dirty="0"/>
              <a:t>Agenda for </a:t>
            </a:r>
            <a:r>
              <a:rPr lang="en-US" b="1" dirty="0" smtClean="0"/>
              <a:t>change </a:t>
            </a:r>
            <a:r>
              <a:rPr lang="en-US" dirty="0" smtClean="0"/>
              <a:t>– subject to negotiation</a:t>
            </a:r>
            <a:endParaRPr lang="en-US" dirty="0">
              <a:solidFill>
                <a:srgbClr val="6C0081"/>
              </a:solidFill>
            </a:endParaRPr>
          </a:p>
        </p:txBody>
      </p:sp>
      <p:sp>
        <p:nvSpPr>
          <p:cNvPr id="60421" name="Text Box 5"/>
          <p:cNvSpPr txBox="1">
            <a:spLocks noChangeArrowheads="1"/>
          </p:cNvSpPr>
          <p:nvPr/>
        </p:nvSpPr>
        <p:spPr bwMode="auto">
          <a:xfrm>
            <a:off x="3047999" y="3200400"/>
            <a:ext cx="3886201" cy="646331"/>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b="1" dirty="0"/>
              <a:t>Action </a:t>
            </a:r>
            <a:r>
              <a:rPr lang="en-US" b="1" dirty="0" smtClean="0"/>
              <a:t>planning – </a:t>
            </a:r>
            <a:r>
              <a:rPr lang="en-US" dirty="0" smtClean="0"/>
              <a:t>subject to negotiation</a:t>
            </a:r>
            <a:endParaRPr lang="en-US" dirty="0">
              <a:solidFill>
                <a:srgbClr val="6C0081"/>
              </a:solidFill>
            </a:endParaRPr>
          </a:p>
        </p:txBody>
      </p:sp>
      <p:sp>
        <p:nvSpPr>
          <p:cNvPr id="60422" name="Text Box 6"/>
          <p:cNvSpPr txBox="1">
            <a:spLocks noChangeArrowheads="1"/>
          </p:cNvSpPr>
          <p:nvPr/>
        </p:nvSpPr>
        <p:spPr bwMode="auto">
          <a:xfrm>
            <a:off x="3810000" y="4648200"/>
            <a:ext cx="3733800" cy="519113"/>
          </a:xfrm>
          <a:prstGeom prst="rect">
            <a:avLst/>
          </a:prstGeom>
          <a:noFill/>
          <a:ln w="9525">
            <a:noFill/>
            <a:miter lim="800000"/>
            <a:headEnd/>
            <a:tailEnd/>
          </a:ln>
        </p:spPr>
        <p:txBody>
          <a:bodyPr>
            <a:prstTxWarp prst="textNoShape">
              <a:avLst/>
            </a:prstTxWarp>
            <a:spAutoFit/>
          </a:bodyPr>
          <a:lstStyle/>
          <a:p>
            <a:pPr>
              <a:spcBef>
                <a:spcPct val="50000"/>
              </a:spcBef>
            </a:pPr>
            <a:r>
              <a:rPr lang="en-US" sz="2800" b="1" dirty="0">
                <a:solidFill>
                  <a:srgbClr val="6C0081"/>
                </a:solidFill>
              </a:rPr>
              <a:t>Development</a:t>
            </a:r>
            <a:r>
              <a:rPr lang="en-US" sz="2800" b="1" dirty="0" smtClean="0">
                <a:solidFill>
                  <a:srgbClr val="6C0081"/>
                </a:solidFill>
              </a:rPr>
              <a:t> projects</a:t>
            </a:r>
            <a:endParaRPr lang="en-US" b="1" dirty="0">
              <a:solidFill>
                <a:srgbClr val="6C0081"/>
              </a:solidFill>
            </a:endParaRPr>
          </a:p>
        </p:txBody>
      </p:sp>
      <p:sp>
        <p:nvSpPr>
          <p:cNvPr id="60423" name="Text Box 7"/>
          <p:cNvSpPr txBox="1">
            <a:spLocks noChangeArrowheads="1"/>
          </p:cNvSpPr>
          <p:nvPr/>
        </p:nvSpPr>
        <p:spPr bwMode="auto">
          <a:xfrm>
            <a:off x="5943600" y="5791200"/>
            <a:ext cx="1981200" cy="822325"/>
          </a:xfrm>
          <a:prstGeom prst="rect">
            <a:avLst/>
          </a:prstGeom>
          <a:noFill/>
          <a:ln w="9525">
            <a:noFill/>
            <a:miter lim="800000"/>
            <a:headEnd/>
            <a:tailEnd/>
          </a:ln>
        </p:spPr>
        <p:txBody>
          <a:bodyPr>
            <a:prstTxWarp prst="textNoShape">
              <a:avLst/>
            </a:prstTxWarp>
            <a:spAutoFit/>
          </a:bodyPr>
          <a:lstStyle/>
          <a:p>
            <a:pPr>
              <a:spcBef>
                <a:spcPct val="50000"/>
              </a:spcBef>
            </a:pPr>
            <a:r>
              <a:rPr lang="en-US" b="1"/>
              <a:t>Professional knowledge</a:t>
            </a:r>
          </a:p>
        </p:txBody>
      </p:sp>
      <p:sp>
        <p:nvSpPr>
          <p:cNvPr id="60424" name="AutoShape 8"/>
          <p:cNvSpPr>
            <a:spLocks noChangeArrowheads="1"/>
          </p:cNvSpPr>
          <p:nvPr/>
        </p:nvSpPr>
        <p:spPr bwMode="auto">
          <a:xfrm>
            <a:off x="2286000" y="1676400"/>
            <a:ext cx="304800" cy="304800"/>
          </a:xfrm>
          <a:prstGeom prst="downArrow">
            <a:avLst>
              <a:gd name="adj1" fmla="val 50000"/>
              <a:gd name="adj2" fmla="val 25000"/>
            </a:avLst>
          </a:prstGeom>
          <a:noFill/>
          <a:ln w="9525">
            <a:solidFill>
              <a:schemeClr val="tx1"/>
            </a:solidFill>
            <a:miter lim="800000"/>
            <a:headEnd/>
            <a:tailEnd/>
          </a:ln>
        </p:spPr>
        <p:txBody>
          <a:bodyPr wrap="none" anchor="ctr">
            <a:prstTxWarp prst="textNoShape">
              <a:avLst/>
            </a:prstTxWarp>
          </a:bodyPr>
          <a:lstStyle/>
          <a:p>
            <a:endParaRPr lang="en-GB"/>
          </a:p>
        </p:txBody>
      </p:sp>
      <p:sp>
        <p:nvSpPr>
          <p:cNvPr id="60425" name="AutoShape 9"/>
          <p:cNvSpPr>
            <a:spLocks noChangeArrowheads="1"/>
          </p:cNvSpPr>
          <p:nvPr/>
        </p:nvSpPr>
        <p:spPr bwMode="auto">
          <a:xfrm>
            <a:off x="3200400" y="2667000"/>
            <a:ext cx="304800" cy="457200"/>
          </a:xfrm>
          <a:prstGeom prst="downArrow">
            <a:avLst>
              <a:gd name="adj1" fmla="val 50000"/>
              <a:gd name="adj2" fmla="val 37500"/>
            </a:avLst>
          </a:prstGeom>
          <a:noFill/>
          <a:ln w="9525">
            <a:solidFill>
              <a:schemeClr val="tx1"/>
            </a:solidFill>
            <a:miter lim="800000"/>
            <a:headEnd/>
            <a:tailEnd/>
          </a:ln>
        </p:spPr>
        <p:txBody>
          <a:bodyPr wrap="none" anchor="ctr">
            <a:prstTxWarp prst="textNoShape">
              <a:avLst/>
            </a:prstTxWarp>
          </a:bodyPr>
          <a:lstStyle/>
          <a:p>
            <a:endParaRPr lang="en-GB"/>
          </a:p>
        </p:txBody>
      </p:sp>
      <p:sp>
        <p:nvSpPr>
          <p:cNvPr id="60426" name="AutoShape 10"/>
          <p:cNvSpPr>
            <a:spLocks noChangeArrowheads="1"/>
          </p:cNvSpPr>
          <p:nvPr/>
        </p:nvSpPr>
        <p:spPr bwMode="auto">
          <a:xfrm>
            <a:off x="4038600" y="4038600"/>
            <a:ext cx="381000" cy="381000"/>
          </a:xfrm>
          <a:prstGeom prst="downArrow">
            <a:avLst>
              <a:gd name="adj1" fmla="val 50000"/>
              <a:gd name="adj2" fmla="val 25000"/>
            </a:avLst>
          </a:prstGeom>
          <a:noFill/>
          <a:ln w="9525">
            <a:solidFill>
              <a:schemeClr val="tx1"/>
            </a:solidFill>
            <a:miter lim="800000"/>
            <a:headEnd/>
            <a:tailEnd/>
          </a:ln>
        </p:spPr>
        <p:txBody>
          <a:bodyPr wrap="none" anchor="ctr">
            <a:prstTxWarp prst="textNoShape">
              <a:avLst/>
            </a:prstTxWarp>
          </a:bodyPr>
          <a:lstStyle/>
          <a:p>
            <a:endParaRPr lang="en-GB"/>
          </a:p>
        </p:txBody>
      </p:sp>
      <p:sp>
        <p:nvSpPr>
          <p:cNvPr id="60427" name="AutoShape 11"/>
          <p:cNvSpPr>
            <a:spLocks noChangeArrowheads="1"/>
          </p:cNvSpPr>
          <p:nvPr/>
        </p:nvSpPr>
        <p:spPr bwMode="auto">
          <a:xfrm>
            <a:off x="6248400" y="5334000"/>
            <a:ext cx="381000" cy="381000"/>
          </a:xfrm>
          <a:prstGeom prst="downArrow">
            <a:avLst>
              <a:gd name="adj1" fmla="val 50000"/>
              <a:gd name="adj2" fmla="val 25000"/>
            </a:avLst>
          </a:prstGeom>
          <a:noFill/>
          <a:ln w="9525">
            <a:solidFill>
              <a:schemeClr val="tx1"/>
            </a:solidFill>
            <a:miter lim="800000"/>
            <a:headEnd/>
            <a:tailEnd/>
          </a:ln>
        </p:spPr>
        <p:txBody>
          <a:bodyPr wrap="none" anchor="ctr">
            <a:prstTxWarp prst="textNoShape">
              <a:avLst/>
            </a:prstTxWarp>
          </a:bodyPr>
          <a:lstStyle/>
          <a:p>
            <a:endParaRPr lang="en-GB"/>
          </a:p>
        </p:txBody>
      </p:sp>
      <p:sp>
        <p:nvSpPr>
          <p:cNvPr id="60428" name="Text Box 12"/>
          <p:cNvSpPr txBox="1">
            <a:spLocks noChangeArrowheads="1"/>
          </p:cNvSpPr>
          <p:nvPr/>
        </p:nvSpPr>
        <p:spPr bwMode="auto">
          <a:xfrm>
            <a:off x="3733800" y="381000"/>
            <a:ext cx="4800600" cy="1077218"/>
          </a:xfrm>
          <a:prstGeom prst="rect">
            <a:avLst/>
          </a:prstGeom>
          <a:noFill/>
          <a:ln w="9525">
            <a:noFill/>
            <a:miter lim="800000"/>
            <a:headEnd/>
            <a:tailEnd/>
          </a:ln>
        </p:spPr>
        <p:txBody>
          <a:bodyPr>
            <a:prstTxWarp prst="textNoShape">
              <a:avLst/>
            </a:prstTxWarp>
            <a:spAutoFit/>
          </a:bodyPr>
          <a:lstStyle/>
          <a:p>
            <a:pPr>
              <a:spcBef>
                <a:spcPct val="50000"/>
              </a:spcBef>
            </a:pPr>
            <a:r>
              <a:rPr lang="en-US" sz="3200" b="1" dirty="0" smtClean="0">
                <a:solidFill>
                  <a:srgbClr val="630070"/>
                </a:solidFill>
                <a:latin typeface="Times New Roman"/>
                <a:ea typeface="ＭＳ Ｐゴシック" charset="-128"/>
                <a:cs typeface="Times New Roman"/>
              </a:rPr>
              <a:t>1. Methodology based on development projects</a:t>
            </a:r>
            <a:endParaRPr lang="en-US" sz="3200" b="1" dirty="0">
              <a:solidFill>
                <a:srgbClr val="630070"/>
              </a:solidFill>
              <a:latin typeface="Times New Roman"/>
              <a:ea typeface="ＭＳ Ｐゴシック" charset="-128"/>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292101" y="993576"/>
            <a:ext cx="6349998" cy="5588000"/>
          </a:xfrm>
          <a:prstGeom prst="homePlate">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419101" y="1690132"/>
            <a:ext cx="1244600" cy="923330"/>
          </a:xfrm>
          <a:prstGeom prst="rect">
            <a:avLst/>
          </a:prstGeom>
          <a:noFill/>
        </p:spPr>
        <p:txBody>
          <a:bodyPr wrap="square" rtlCol="0">
            <a:spAutoFit/>
          </a:bodyPr>
          <a:lstStyle/>
          <a:p>
            <a:r>
              <a:rPr lang="en-US" dirty="0" smtClean="0"/>
              <a:t>Improving current practice</a:t>
            </a:r>
            <a:endParaRPr lang="en-US" dirty="0"/>
          </a:p>
        </p:txBody>
      </p:sp>
      <p:sp>
        <p:nvSpPr>
          <p:cNvPr id="6" name="TextBox 5"/>
          <p:cNvSpPr txBox="1"/>
          <p:nvPr/>
        </p:nvSpPr>
        <p:spPr>
          <a:xfrm>
            <a:off x="419101" y="4637564"/>
            <a:ext cx="1244600" cy="1200329"/>
          </a:xfrm>
          <a:prstGeom prst="rect">
            <a:avLst/>
          </a:prstGeom>
          <a:noFill/>
        </p:spPr>
        <p:txBody>
          <a:bodyPr wrap="square" rtlCol="0">
            <a:spAutoFit/>
          </a:bodyPr>
          <a:lstStyle/>
          <a:p>
            <a:r>
              <a:rPr lang="en-US" dirty="0" smtClean="0"/>
              <a:t>Using / trialing new practices</a:t>
            </a:r>
            <a:endParaRPr lang="en-US" dirty="0"/>
          </a:p>
        </p:txBody>
      </p:sp>
      <p:sp>
        <p:nvSpPr>
          <p:cNvPr id="7" name="TextBox 6"/>
          <p:cNvSpPr txBox="1"/>
          <p:nvPr/>
        </p:nvSpPr>
        <p:spPr>
          <a:xfrm>
            <a:off x="1930399" y="1320800"/>
            <a:ext cx="2082800" cy="369332"/>
          </a:xfrm>
          <a:prstGeom prst="rect">
            <a:avLst/>
          </a:prstGeom>
          <a:noFill/>
        </p:spPr>
        <p:txBody>
          <a:bodyPr wrap="square" rtlCol="0">
            <a:spAutoFit/>
          </a:bodyPr>
          <a:lstStyle/>
          <a:p>
            <a:r>
              <a:rPr lang="en-US" dirty="0" smtClean="0"/>
              <a:t>Resolving problems</a:t>
            </a:r>
            <a:endParaRPr lang="en-US" dirty="0"/>
          </a:p>
        </p:txBody>
      </p:sp>
      <p:sp>
        <p:nvSpPr>
          <p:cNvPr id="8" name="TextBox 7"/>
          <p:cNvSpPr txBox="1"/>
          <p:nvPr/>
        </p:nvSpPr>
        <p:spPr>
          <a:xfrm>
            <a:off x="1930400" y="1880156"/>
            <a:ext cx="2082800" cy="369332"/>
          </a:xfrm>
          <a:prstGeom prst="rect">
            <a:avLst/>
          </a:prstGeom>
          <a:noFill/>
        </p:spPr>
        <p:txBody>
          <a:bodyPr wrap="square" rtlCol="0">
            <a:spAutoFit/>
          </a:bodyPr>
          <a:lstStyle/>
          <a:p>
            <a:r>
              <a:rPr lang="en-US" dirty="0" smtClean="0"/>
              <a:t>Refining techniques</a:t>
            </a:r>
            <a:endParaRPr lang="en-US" dirty="0"/>
          </a:p>
        </p:txBody>
      </p:sp>
      <p:sp>
        <p:nvSpPr>
          <p:cNvPr id="9" name="TextBox 8"/>
          <p:cNvSpPr txBox="1"/>
          <p:nvPr/>
        </p:nvSpPr>
        <p:spPr>
          <a:xfrm>
            <a:off x="2019298" y="2428796"/>
            <a:ext cx="2895602" cy="646331"/>
          </a:xfrm>
          <a:prstGeom prst="rect">
            <a:avLst/>
          </a:prstGeom>
          <a:noFill/>
        </p:spPr>
        <p:txBody>
          <a:bodyPr wrap="square" rtlCol="0">
            <a:spAutoFit/>
          </a:bodyPr>
          <a:lstStyle/>
          <a:p>
            <a:r>
              <a:rPr lang="en-US" dirty="0" smtClean="0"/>
              <a:t>Achieving consistency of good practice</a:t>
            </a:r>
            <a:endParaRPr lang="en-US" dirty="0"/>
          </a:p>
        </p:txBody>
      </p:sp>
      <p:sp>
        <p:nvSpPr>
          <p:cNvPr id="10" name="TextBox 9"/>
          <p:cNvSpPr txBox="1"/>
          <p:nvPr/>
        </p:nvSpPr>
        <p:spPr>
          <a:xfrm>
            <a:off x="1885950" y="4452898"/>
            <a:ext cx="2082800" cy="369332"/>
          </a:xfrm>
          <a:prstGeom prst="rect">
            <a:avLst/>
          </a:prstGeom>
          <a:noFill/>
        </p:spPr>
        <p:txBody>
          <a:bodyPr wrap="square" rtlCol="0">
            <a:spAutoFit/>
          </a:bodyPr>
          <a:lstStyle/>
          <a:p>
            <a:r>
              <a:rPr lang="en-US" dirty="0" smtClean="0"/>
              <a:t>Adapting materials</a:t>
            </a:r>
            <a:endParaRPr lang="en-US" dirty="0"/>
          </a:p>
        </p:txBody>
      </p:sp>
      <p:sp>
        <p:nvSpPr>
          <p:cNvPr id="11" name="TextBox 10"/>
          <p:cNvSpPr txBox="1"/>
          <p:nvPr/>
        </p:nvSpPr>
        <p:spPr>
          <a:xfrm>
            <a:off x="2019298" y="5068162"/>
            <a:ext cx="2171699" cy="646331"/>
          </a:xfrm>
          <a:prstGeom prst="rect">
            <a:avLst/>
          </a:prstGeom>
          <a:noFill/>
        </p:spPr>
        <p:txBody>
          <a:bodyPr wrap="square" rtlCol="0">
            <a:spAutoFit/>
          </a:bodyPr>
          <a:lstStyle/>
          <a:p>
            <a:r>
              <a:rPr lang="en-US" dirty="0" smtClean="0"/>
              <a:t>Learning new techniques</a:t>
            </a:r>
            <a:endParaRPr lang="en-US" dirty="0"/>
          </a:p>
        </p:txBody>
      </p:sp>
      <p:sp>
        <p:nvSpPr>
          <p:cNvPr id="12" name="TextBox 11"/>
          <p:cNvSpPr txBox="1"/>
          <p:nvPr/>
        </p:nvSpPr>
        <p:spPr>
          <a:xfrm>
            <a:off x="6642099" y="1146491"/>
            <a:ext cx="2197101" cy="5170647"/>
          </a:xfrm>
          <a:prstGeom prst="rect">
            <a:avLst/>
          </a:prstGeom>
          <a:noFill/>
          <a:ln>
            <a:solidFill>
              <a:srgbClr val="000090"/>
            </a:solidFill>
          </a:ln>
        </p:spPr>
        <p:txBody>
          <a:bodyPr wrap="square" rtlCol="0">
            <a:spAutoFit/>
          </a:bodyPr>
          <a:lstStyle/>
          <a:p>
            <a:pPr algn="ctr"/>
            <a:r>
              <a:rPr lang="en-US" sz="2000" b="1" dirty="0" smtClean="0">
                <a:latin typeface="Times New Roman"/>
                <a:cs typeface="Times New Roman"/>
              </a:rPr>
              <a:t>Impact</a:t>
            </a:r>
          </a:p>
          <a:p>
            <a:endParaRPr lang="en-US" dirty="0" smtClean="0"/>
          </a:p>
          <a:p>
            <a:r>
              <a:rPr lang="en-US" b="1" dirty="0" smtClean="0">
                <a:solidFill>
                  <a:srgbClr val="000090"/>
                </a:solidFill>
                <a:latin typeface="Times New Roman"/>
                <a:cs typeface="Times New Roman"/>
              </a:rPr>
              <a:t>On students</a:t>
            </a:r>
          </a:p>
          <a:p>
            <a:r>
              <a:rPr lang="en-US" sz="1600" dirty="0" smtClean="0">
                <a:latin typeface="Times New Roman"/>
                <a:cs typeface="Times New Roman"/>
              </a:rPr>
              <a:t>(achievement, learning capacity, disposition)</a:t>
            </a:r>
          </a:p>
          <a:p>
            <a:endParaRPr lang="en-US" dirty="0" smtClean="0">
              <a:latin typeface="Times New Roman"/>
              <a:cs typeface="Times New Roman"/>
            </a:endParaRPr>
          </a:p>
          <a:p>
            <a:r>
              <a:rPr lang="en-US" b="1" dirty="0" smtClean="0">
                <a:solidFill>
                  <a:srgbClr val="000090"/>
                </a:solidFill>
                <a:latin typeface="Times New Roman"/>
                <a:cs typeface="Times New Roman"/>
              </a:rPr>
              <a:t>On teachers</a:t>
            </a:r>
          </a:p>
          <a:p>
            <a:r>
              <a:rPr lang="en-US" sz="1600" dirty="0" smtClean="0">
                <a:latin typeface="Times New Roman"/>
                <a:cs typeface="Times New Roman"/>
              </a:rPr>
              <a:t>(practice, personal and interpersonal capacity)</a:t>
            </a:r>
          </a:p>
          <a:p>
            <a:endParaRPr lang="en-US" dirty="0" smtClean="0">
              <a:latin typeface="Times New Roman"/>
              <a:cs typeface="Times New Roman"/>
            </a:endParaRPr>
          </a:p>
          <a:p>
            <a:r>
              <a:rPr lang="en-US" b="1" dirty="0" smtClean="0">
                <a:solidFill>
                  <a:srgbClr val="000090"/>
                </a:solidFill>
                <a:latin typeface="Times New Roman"/>
                <a:cs typeface="Times New Roman"/>
              </a:rPr>
              <a:t>On schools</a:t>
            </a:r>
          </a:p>
          <a:p>
            <a:r>
              <a:rPr lang="en-US" sz="1600" dirty="0" smtClean="0">
                <a:latin typeface="Times New Roman"/>
                <a:cs typeface="Times New Roman"/>
              </a:rPr>
              <a:t>(ethos, professional culture, </a:t>
            </a:r>
            <a:r>
              <a:rPr lang="en-US" sz="1600" dirty="0" err="1" smtClean="0">
                <a:latin typeface="Times New Roman"/>
                <a:cs typeface="Times New Roman"/>
              </a:rPr>
              <a:t>organisational</a:t>
            </a:r>
            <a:r>
              <a:rPr lang="en-US" sz="1600" dirty="0" smtClean="0">
                <a:latin typeface="Times New Roman"/>
                <a:cs typeface="Times New Roman"/>
              </a:rPr>
              <a:t> structures)</a:t>
            </a:r>
          </a:p>
          <a:p>
            <a:endParaRPr lang="en-US" dirty="0" smtClean="0">
              <a:latin typeface="Times New Roman"/>
              <a:cs typeface="Times New Roman"/>
            </a:endParaRPr>
          </a:p>
          <a:p>
            <a:r>
              <a:rPr lang="en-US" b="1" dirty="0" smtClean="0">
                <a:solidFill>
                  <a:srgbClr val="000090"/>
                </a:solidFill>
                <a:latin typeface="Times New Roman"/>
                <a:cs typeface="Times New Roman"/>
              </a:rPr>
              <a:t>On systems</a:t>
            </a:r>
          </a:p>
          <a:p>
            <a:r>
              <a:rPr lang="en-US" sz="1600" dirty="0" smtClean="0">
                <a:latin typeface="Times New Roman"/>
                <a:cs typeface="Times New Roman"/>
              </a:rPr>
              <a:t>(professional knowledge, collaborative links)</a:t>
            </a:r>
            <a:endParaRPr lang="en-US" sz="1600" dirty="0">
              <a:latin typeface="Times New Roman"/>
              <a:cs typeface="Times New Roman"/>
            </a:endParaRPr>
          </a:p>
        </p:txBody>
      </p:sp>
      <p:cxnSp>
        <p:nvCxnSpPr>
          <p:cNvPr id="14" name="Straight Arrow Connector 13"/>
          <p:cNvCxnSpPr/>
          <p:nvPr/>
        </p:nvCxnSpPr>
        <p:spPr>
          <a:xfrm flipV="1">
            <a:off x="1530352" y="1782466"/>
            <a:ext cx="400047" cy="254340"/>
          </a:xfrm>
          <a:prstGeom prst="straightConnector1">
            <a:avLst/>
          </a:prstGeom>
          <a:ln w="9525"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1485900" y="2247900"/>
            <a:ext cx="400050" cy="1588"/>
          </a:xfrm>
          <a:prstGeom prst="straightConnector1">
            <a:avLst/>
          </a:prstGeom>
          <a:ln w="9525"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1485900" y="2550137"/>
            <a:ext cx="444500" cy="155658"/>
          </a:xfrm>
          <a:prstGeom prst="straightConnector1">
            <a:avLst/>
          </a:prstGeom>
          <a:ln w="9525"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1252540" y="4822230"/>
            <a:ext cx="555623" cy="137636"/>
          </a:xfrm>
          <a:prstGeom prst="straightConnector1">
            <a:avLst/>
          </a:prstGeom>
          <a:ln w="9525"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1252540" y="5225882"/>
            <a:ext cx="633410" cy="330892"/>
          </a:xfrm>
          <a:prstGeom prst="straightConnector1">
            <a:avLst/>
          </a:prstGeom>
          <a:ln w="9525"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349500" y="167564"/>
            <a:ext cx="4000500" cy="461665"/>
          </a:xfrm>
          <a:prstGeom prst="rect">
            <a:avLst/>
          </a:prstGeom>
          <a:noFill/>
        </p:spPr>
        <p:txBody>
          <a:bodyPr wrap="square" rtlCol="0">
            <a:spAutoFit/>
          </a:bodyPr>
          <a:lstStyle/>
          <a:p>
            <a:pPr algn="ctr"/>
            <a:r>
              <a:rPr lang="en-US" sz="2400" b="1" dirty="0" smtClean="0">
                <a:latin typeface="Times New Roman"/>
                <a:cs typeface="Times New Roman"/>
              </a:rPr>
              <a:t>Development work</a:t>
            </a:r>
            <a:endParaRPr lang="en-US" sz="2400" b="1" dirty="0">
              <a:latin typeface="Times New Roman"/>
              <a:cs typeface="Times New Roman"/>
            </a:endParaRPr>
          </a:p>
        </p:txBody>
      </p:sp>
      <p:sp>
        <p:nvSpPr>
          <p:cNvPr id="17" name="Right Arrow 16"/>
          <p:cNvSpPr/>
          <p:nvPr/>
        </p:nvSpPr>
        <p:spPr>
          <a:xfrm>
            <a:off x="419101" y="2921000"/>
            <a:ext cx="5168900" cy="1716564"/>
          </a:xfrm>
          <a:prstGeom prst="rightArrow">
            <a:avLst>
              <a:gd name="adj1" fmla="val 50000"/>
              <a:gd name="adj2" fmla="val 48723"/>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TextBox 32"/>
          <p:cNvSpPr txBox="1"/>
          <p:nvPr/>
        </p:nvSpPr>
        <p:spPr>
          <a:xfrm>
            <a:off x="419101" y="3416300"/>
            <a:ext cx="5168900" cy="615553"/>
          </a:xfrm>
          <a:prstGeom prst="rect">
            <a:avLst/>
          </a:prstGeom>
          <a:noFill/>
        </p:spPr>
        <p:txBody>
          <a:bodyPr wrap="square" rtlCol="0">
            <a:spAutoFit/>
          </a:bodyPr>
          <a:lstStyle/>
          <a:p>
            <a:pPr algn="ctr"/>
            <a:r>
              <a:rPr lang="en-GB" dirty="0" smtClean="0"/>
              <a:t>Leadership of:</a:t>
            </a:r>
          </a:p>
          <a:p>
            <a:pPr algn="ctr"/>
            <a:r>
              <a:rPr lang="en-GB" sz="1600" dirty="0" smtClean="0"/>
              <a:t>Collaboration, enquiry, evaluation, knowledge building </a:t>
            </a:r>
            <a:endParaRPr lang="en-GB" sz="1600" dirty="0"/>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9699" y="216160"/>
            <a:ext cx="8647446" cy="6771086"/>
          </a:xfrm>
          <a:prstGeom prst="rect">
            <a:avLst/>
          </a:prstGeom>
          <a:noFill/>
        </p:spPr>
        <p:txBody>
          <a:bodyPr wrap="square" rtlCol="0">
            <a:spAutoFit/>
          </a:bodyPr>
          <a:lstStyle/>
          <a:p>
            <a:pPr algn="ctr"/>
            <a:r>
              <a:rPr lang="hr-HR" sz="2000" b="1" dirty="0" smtClean="0">
                <a:solidFill>
                  <a:srgbClr val="660066"/>
                </a:solidFill>
                <a:latin typeface="Times New Roman"/>
                <a:cs typeface="Times New Roman"/>
              </a:rPr>
              <a:t>A vignette – Gordana’s development project</a:t>
            </a:r>
            <a:endParaRPr lang="en-GB" sz="2000" dirty="0" smtClean="0">
              <a:solidFill>
                <a:srgbClr val="660066"/>
              </a:solidFill>
              <a:latin typeface="Times New Roman"/>
              <a:cs typeface="Times New Roman"/>
            </a:endParaRPr>
          </a:p>
          <a:p>
            <a:r>
              <a:rPr lang="en-US" b="1" i="1" dirty="0" smtClean="0">
                <a:latin typeface="Times New Roman"/>
                <a:cs typeface="Times New Roman"/>
              </a:rPr>
              <a:t> </a:t>
            </a:r>
            <a:endParaRPr lang="en-GB" dirty="0" smtClean="0">
              <a:latin typeface="Times New Roman"/>
              <a:cs typeface="Times New Roman"/>
            </a:endParaRPr>
          </a:p>
          <a:p>
            <a:r>
              <a:rPr lang="en-US" dirty="0" smtClean="0">
                <a:latin typeface="Times New Roman"/>
                <a:cs typeface="Times New Roman"/>
              </a:rPr>
              <a:t>A teacher in Zagreb was concerned with the challenge her students face when making the transition to specialist subject teaching in the next school year. She talked with pupils about their fears and concerns about subject teachers’ expectations and finding their way to classrooms.</a:t>
            </a:r>
            <a:endParaRPr lang="en-GB" dirty="0" smtClean="0">
              <a:latin typeface="Times New Roman"/>
              <a:cs typeface="Times New Roman"/>
            </a:endParaRPr>
          </a:p>
          <a:p>
            <a:r>
              <a:rPr lang="en-US" dirty="0" smtClean="0">
                <a:latin typeface="Times New Roman"/>
                <a:cs typeface="Times New Roman"/>
              </a:rPr>
              <a:t> </a:t>
            </a:r>
            <a:endParaRPr lang="en-GB" dirty="0" smtClean="0">
              <a:latin typeface="Times New Roman"/>
              <a:cs typeface="Times New Roman"/>
            </a:endParaRPr>
          </a:p>
          <a:p>
            <a:r>
              <a:rPr lang="en-US" dirty="0" err="1" smtClean="0">
                <a:latin typeface="Times New Roman"/>
                <a:cs typeface="Times New Roman"/>
              </a:rPr>
              <a:t>Gordana</a:t>
            </a:r>
            <a:r>
              <a:rPr lang="en-US" dirty="0" smtClean="0">
                <a:latin typeface="Times New Roman"/>
                <a:cs typeface="Times New Roman"/>
              </a:rPr>
              <a:t> asked her colleagues if they would meet the students in advance to reassure them and they agreed. She invited her students to make a list of the teachers they would like to meet and send invitations to them. She helped them to </a:t>
            </a:r>
            <a:r>
              <a:rPr lang="en-US" dirty="0" err="1" smtClean="0">
                <a:latin typeface="Times New Roman"/>
                <a:cs typeface="Times New Roman"/>
              </a:rPr>
              <a:t>organise</a:t>
            </a:r>
            <a:r>
              <a:rPr lang="en-US" dirty="0" smtClean="0">
                <a:latin typeface="Times New Roman"/>
                <a:cs typeface="Times New Roman"/>
              </a:rPr>
              <a:t> meetings. </a:t>
            </a:r>
          </a:p>
          <a:p>
            <a:endParaRPr lang="en-US" dirty="0" smtClean="0">
              <a:latin typeface="Times New Roman"/>
              <a:cs typeface="Times New Roman"/>
            </a:endParaRPr>
          </a:p>
          <a:p>
            <a:r>
              <a:rPr lang="en-US" dirty="0" err="1" smtClean="0">
                <a:latin typeface="Times New Roman"/>
                <a:cs typeface="Times New Roman"/>
              </a:rPr>
              <a:t>Gordana</a:t>
            </a:r>
            <a:r>
              <a:rPr lang="en-US" dirty="0" smtClean="0">
                <a:latin typeface="Times New Roman"/>
                <a:cs typeface="Times New Roman"/>
              </a:rPr>
              <a:t> talked to her colleagues and her students before the meetings to learn about their expectations and again after the actual events to assess how effective they had been. The feedback was positive: students’ curiosity was satisfied and anxieties allayed. They felt that they had understood what would be expected of them; they </a:t>
            </a:r>
            <a:r>
              <a:rPr lang="en-US" dirty="0" err="1" smtClean="0">
                <a:latin typeface="Times New Roman"/>
                <a:cs typeface="Times New Roman"/>
              </a:rPr>
              <a:t>realised</a:t>
            </a:r>
            <a:r>
              <a:rPr lang="en-US" dirty="0" smtClean="0">
                <a:latin typeface="Times New Roman"/>
                <a:cs typeface="Times New Roman"/>
              </a:rPr>
              <a:t> that they already possessed skills, abilities and knowledge needed for the smooth transition. The teachers seem to have gained a clearer picture of the students’ personalities and their prior knowledge. </a:t>
            </a:r>
          </a:p>
          <a:p>
            <a:endParaRPr lang="en-US" dirty="0" smtClean="0">
              <a:latin typeface="Times New Roman"/>
              <a:cs typeface="Times New Roman"/>
            </a:endParaRPr>
          </a:p>
          <a:p>
            <a:r>
              <a:rPr lang="en-US" dirty="0" err="1" smtClean="0">
                <a:latin typeface="Times New Roman"/>
                <a:cs typeface="Times New Roman"/>
              </a:rPr>
              <a:t>Gordana</a:t>
            </a:r>
            <a:r>
              <a:rPr lang="en-US" dirty="0" smtClean="0">
                <a:latin typeface="Times New Roman"/>
                <a:cs typeface="Times New Roman"/>
              </a:rPr>
              <a:t> provided all her colleagues with an account of her project and hopes to persuade them to build on this experiment to develop more strategies to ease transitions in the future. She also shared an account at a network event involving teachers from other schools in Zagreb.</a:t>
            </a:r>
            <a:endParaRPr lang="en-GB" dirty="0" smtClean="0">
              <a:latin typeface="Times New Roman"/>
              <a:cs typeface="Times New Roman"/>
            </a:endParaRP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61" y="302358"/>
            <a:ext cx="8152275" cy="6555642"/>
          </a:xfrm>
          <a:prstGeom prst="rect">
            <a:avLst/>
          </a:prstGeom>
          <a:noFill/>
        </p:spPr>
        <p:txBody>
          <a:bodyPr wrap="square" rtlCol="0">
            <a:spAutoFit/>
          </a:bodyPr>
          <a:lstStyle/>
          <a:p>
            <a:pPr algn="ctr"/>
            <a:r>
              <a:rPr lang="en-GB" sz="2400" b="1" dirty="0" smtClean="0">
                <a:solidFill>
                  <a:srgbClr val="660066"/>
                </a:solidFill>
                <a:latin typeface="Times New Roman"/>
                <a:cs typeface="Times New Roman"/>
              </a:rPr>
              <a:t>A vignette – Theodora’s development work</a:t>
            </a:r>
            <a:endParaRPr lang="en-GB" sz="2400" dirty="0" smtClean="0">
              <a:solidFill>
                <a:srgbClr val="660066"/>
              </a:solidFill>
              <a:latin typeface="Times New Roman"/>
              <a:cs typeface="Times New Roman"/>
            </a:endParaRPr>
          </a:p>
          <a:p>
            <a:r>
              <a:rPr lang="en-GB" dirty="0" smtClean="0">
                <a:latin typeface="Times New Roman"/>
                <a:cs typeface="Times New Roman"/>
              </a:rPr>
              <a:t> </a:t>
            </a:r>
          </a:p>
          <a:p>
            <a:pPr algn="just"/>
            <a:r>
              <a:rPr lang="en-GB" dirty="0" smtClean="0">
                <a:latin typeface="Times New Roman"/>
                <a:cs typeface="Times New Roman"/>
              </a:rPr>
              <a:t>Theodora is a primary school teacher in Moldova.  She wanted her students to develop their creativity.  She enabled them to work on stories; for example by changing endings to make them happy or sad, inventing new characters, creating new environments and places where the story took place.  She presented students with problems and dilemmas and asked them to produce solutions.  </a:t>
            </a:r>
          </a:p>
          <a:p>
            <a:pPr algn="just"/>
            <a:r>
              <a:rPr lang="en-GB" dirty="0" smtClean="0">
                <a:latin typeface="Times New Roman"/>
                <a:cs typeface="Times New Roman"/>
              </a:rPr>
              <a:t> </a:t>
            </a:r>
          </a:p>
          <a:p>
            <a:pPr algn="just"/>
            <a:r>
              <a:rPr lang="en-GB" dirty="0" smtClean="0">
                <a:latin typeface="Times New Roman"/>
                <a:cs typeface="Times New Roman"/>
              </a:rPr>
              <a:t>In a staff meeting, she told her colleagues about the project; she asked for their opinions and invited them to collaborate.  They agreed to use some the activities she had designed. They would observe each others’ lessons and reflect on the way these activities affected students’ attitudes to learning.  The teachers met to discuss what they had seen and it was clear that this way of learning made the students more sociable, creative and imaginative.  The project continued and a few months later, Theodora and her colleagues noted great changes: students’ motivation had increased, they started to enjoy school and their attitude and behaviour had changed for the better. Even the quiet students were participating more in class. Theodora told her students that she would talk about the project at the ITL conference and she asked them to help her create a display. They chose to tell the story of the project in the shape of a book with each page showing the steps taken and the activities used. They selected clip art images to symbolise the progress of the project.</a:t>
            </a:r>
          </a:p>
          <a:p>
            <a:r>
              <a:rPr lang="en-GB" dirty="0" smtClean="0">
                <a:latin typeface="Times New Roman"/>
                <a:cs typeface="Times New Roman"/>
              </a:rPr>
              <a:t>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1"/>
          <p:cNvSpPr txBox="1">
            <a:spLocks noChangeArrowheads="1"/>
          </p:cNvSpPr>
          <p:nvPr/>
        </p:nvSpPr>
        <p:spPr bwMode="auto">
          <a:xfrm>
            <a:off x="317500" y="206375"/>
            <a:ext cx="8572500" cy="6063197"/>
          </a:xfrm>
          <a:prstGeom prst="rect">
            <a:avLst/>
          </a:prstGeom>
          <a:noFill/>
          <a:ln w="9525">
            <a:noFill/>
            <a:miter lim="800000"/>
            <a:headEnd/>
            <a:tailEnd/>
          </a:ln>
        </p:spPr>
        <p:txBody>
          <a:bodyPr wrap="square">
            <a:prstTxWarp prst="textNoShape">
              <a:avLst/>
            </a:prstTxWarp>
            <a:spAutoFit/>
          </a:bodyPr>
          <a:lstStyle/>
          <a:p>
            <a:endParaRPr lang="en-US" sz="2400" dirty="0" smtClean="0">
              <a:latin typeface="Times" charset="0"/>
              <a:ea typeface="Times" charset="0"/>
              <a:cs typeface="Times" charset="0"/>
            </a:endParaRPr>
          </a:p>
          <a:p>
            <a:r>
              <a:rPr lang="en-US" sz="2800" b="1" dirty="0">
                <a:solidFill>
                  <a:srgbClr val="660066"/>
                </a:solidFill>
                <a:latin typeface="Times" charset="0"/>
                <a:ea typeface="Times" charset="0"/>
                <a:cs typeface="Times" charset="0"/>
              </a:rPr>
              <a:t>Supportive </a:t>
            </a:r>
            <a:r>
              <a:rPr lang="en-US" sz="2800" b="1" dirty="0" smtClean="0">
                <a:solidFill>
                  <a:srgbClr val="660066"/>
                </a:solidFill>
                <a:latin typeface="Times" charset="0"/>
                <a:ea typeface="Times" charset="0"/>
                <a:cs typeface="Times" charset="0"/>
              </a:rPr>
              <a:t>structures and strategies</a:t>
            </a:r>
          </a:p>
          <a:p>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1. A methodology focused on teachers’ development  projects</a:t>
            </a:r>
          </a:p>
          <a:p>
            <a:pPr marL="457200" indent="-457200"/>
            <a:endParaRPr lang="en-US" sz="2400" dirty="0" smtClean="0">
              <a:latin typeface="Times" charset="0"/>
              <a:ea typeface="Times" charset="0"/>
              <a:cs typeface="Times" charset="0"/>
            </a:endParaRPr>
          </a:p>
          <a:p>
            <a:pPr marL="457200" indent="-457200"/>
            <a:r>
              <a:rPr lang="en-US" sz="2400" b="1" dirty="0" smtClean="0">
                <a:solidFill>
                  <a:srgbClr val="000090"/>
                </a:solidFill>
                <a:latin typeface="Times" charset="0"/>
                <a:ea typeface="Times" charset="0"/>
                <a:cs typeface="Times" charset="0"/>
              </a:rPr>
              <a:t>2. </a:t>
            </a:r>
            <a:r>
              <a:rPr lang="en-US" sz="2400" b="1" dirty="0" err="1" smtClean="0">
                <a:solidFill>
                  <a:srgbClr val="000090"/>
                </a:solidFill>
                <a:latin typeface="Times" charset="0"/>
                <a:ea typeface="Times" charset="0"/>
                <a:cs typeface="Times" charset="0"/>
              </a:rPr>
              <a:t>Programmes</a:t>
            </a:r>
            <a:r>
              <a:rPr lang="en-US" sz="2400" b="1" dirty="0" smtClean="0">
                <a:solidFill>
                  <a:srgbClr val="000090"/>
                </a:solidFill>
                <a:latin typeface="Times" charset="0"/>
                <a:ea typeface="Times" charset="0"/>
                <a:cs typeface="Times" charset="0"/>
              </a:rPr>
              <a:t> </a:t>
            </a:r>
            <a:r>
              <a:rPr lang="en-US" sz="2400" b="1" dirty="0">
                <a:solidFill>
                  <a:srgbClr val="000090"/>
                </a:solidFill>
                <a:latin typeface="Times" charset="0"/>
                <a:ea typeface="Times" charset="0"/>
                <a:cs typeface="Times" charset="0"/>
              </a:rPr>
              <a:t>of support for reflection, planning and </a:t>
            </a:r>
            <a:r>
              <a:rPr lang="en-US" sz="2400" b="1" dirty="0" smtClean="0">
                <a:solidFill>
                  <a:srgbClr val="000090"/>
                </a:solidFill>
                <a:latin typeface="Times" charset="0"/>
                <a:ea typeface="Times" charset="0"/>
                <a:cs typeface="Times" charset="0"/>
              </a:rPr>
              <a:t>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3. Certification – based on a portfolio of evidence</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4. Tools to support reflection, planning and 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5. Professional </a:t>
            </a:r>
            <a:r>
              <a:rPr lang="en-US" sz="2400" dirty="0">
                <a:latin typeface="Times" charset="0"/>
                <a:ea typeface="Times" charset="0"/>
                <a:cs typeface="Times" charset="0"/>
              </a:rPr>
              <a:t>cultures</a:t>
            </a:r>
            <a:r>
              <a:rPr lang="en-US" sz="2400" dirty="0" smtClean="0">
                <a:latin typeface="Times" charset="0"/>
                <a:ea typeface="Times" charset="0"/>
                <a:cs typeface="Times" charset="0"/>
              </a:rPr>
              <a:t> </a:t>
            </a:r>
            <a:r>
              <a:rPr lang="en-US" sz="2400" dirty="0" err="1" smtClean="0">
                <a:latin typeface="Times" charset="0"/>
                <a:ea typeface="Times" charset="0"/>
                <a:cs typeface="Times" charset="0"/>
              </a:rPr>
              <a:t>favourable</a:t>
            </a:r>
            <a:r>
              <a:rPr lang="en-US" sz="2400" dirty="0" smtClean="0">
                <a:latin typeface="Times" charset="0"/>
                <a:ea typeface="Times" charset="0"/>
                <a:cs typeface="Times" charset="0"/>
              </a:rPr>
              <a:t> to </a:t>
            </a:r>
            <a:r>
              <a:rPr lang="en-US" sz="2400" dirty="0">
                <a:latin typeface="Times" charset="0"/>
                <a:ea typeface="Times" charset="0"/>
                <a:cs typeface="Times" charset="0"/>
              </a:rPr>
              <a:t>innovation</a:t>
            </a:r>
            <a:r>
              <a:rPr lang="en-US" sz="2400" dirty="0" smtClean="0">
                <a:latin typeface="Times" charset="0"/>
                <a:ea typeface="Times" charset="0"/>
                <a:cs typeface="Times" charset="0"/>
              </a:rPr>
              <a:t> </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6. Opportunities </a:t>
            </a:r>
            <a:r>
              <a:rPr lang="en-US" sz="2400" dirty="0">
                <a:latin typeface="Times" charset="0"/>
                <a:ea typeface="Times" charset="0"/>
                <a:cs typeface="Times" charset="0"/>
              </a:rPr>
              <a:t>for networking beyond</a:t>
            </a:r>
            <a:r>
              <a:rPr lang="en-US" sz="2400" dirty="0" smtClean="0">
                <a:latin typeface="Times" charset="0"/>
                <a:ea typeface="Times" charset="0"/>
                <a:cs typeface="Times" charset="0"/>
              </a:rPr>
              <a:t> teachers’ immediate contexts</a:t>
            </a:r>
          </a:p>
          <a:p>
            <a:endParaRPr lang="en-US" sz="2400" dirty="0">
              <a:latin typeface="Times" charset="0"/>
              <a:ea typeface="Times" charset="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1466" y="337749"/>
            <a:ext cx="7346608" cy="954107"/>
          </a:xfrm>
          <a:prstGeom prst="rect">
            <a:avLst/>
          </a:prstGeom>
          <a:noFill/>
        </p:spPr>
        <p:txBody>
          <a:bodyPr wrap="square" rtlCol="0">
            <a:spAutoFit/>
          </a:bodyPr>
          <a:lstStyle/>
          <a:p>
            <a:pPr algn="ctr"/>
            <a:r>
              <a:rPr lang="en-US" sz="2800" b="1" dirty="0" smtClean="0">
                <a:solidFill>
                  <a:srgbClr val="660066"/>
                </a:solidFill>
                <a:latin typeface="Times New Roman"/>
                <a:ea typeface="Times" charset="0"/>
                <a:cs typeface="Times New Roman"/>
              </a:rPr>
              <a:t>2. </a:t>
            </a:r>
            <a:r>
              <a:rPr lang="en-US" sz="2800" b="1" dirty="0" err="1" smtClean="0">
                <a:solidFill>
                  <a:srgbClr val="660066"/>
                </a:solidFill>
                <a:latin typeface="Times New Roman"/>
                <a:ea typeface="Times" charset="0"/>
                <a:cs typeface="Times New Roman"/>
              </a:rPr>
              <a:t>Programmes</a:t>
            </a:r>
            <a:r>
              <a:rPr lang="en-US" sz="2800" b="1" dirty="0" smtClean="0">
                <a:solidFill>
                  <a:srgbClr val="660066"/>
                </a:solidFill>
                <a:latin typeface="Times New Roman"/>
                <a:ea typeface="Times" charset="0"/>
                <a:cs typeface="Times New Roman"/>
              </a:rPr>
              <a:t> of support </a:t>
            </a:r>
          </a:p>
          <a:p>
            <a:pPr algn="ctr"/>
            <a:r>
              <a:rPr lang="en-US" sz="2800" b="1" dirty="0" smtClean="0">
                <a:solidFill>
                  <a:srgbClr val="660066"/>
                </a:solidFill>
                <a:latin typeface="Times New Roman"/>
                <a:ea typeface="Times" charset="0"/>
                <a:cs typeface="Times New Roman"/>
              </a:rPr>
              <a:t>for reflection, planning and discussion</a:t>
            </a:r>
            <a:endParaRPr lang="en-US" sz="2800" b="1" dirty="0">
              <a:solidFill>
                <a:srgbClr val="660066"/>
              </a:solidFill>
              <a:latin typeface="Times New Roman"/>
              <a:cs typeface="Times New Roman"/>
            </a:endParaRPr>
          </a:p>
        </p:txBody>
      </p:sp>
      <p:sp>
        <p:nvSpPr>
          <p:cNvPr id="3" name="TextBox 2"/>
          <p:cNvSpPr txBox="1"/>
          <p:nvPr/>
        </p:nvSpPr>
        <p:spPr>
          <a:xfrm>
            <a:off x="573527" y="1783315"/>
            <a:ext cx="7824547" cy="6740306"/>
          </a:xfrm>
          <a:prstGeom prst="rect">
            <a:avLst/>
          </a:prstGeom>
          <a:noFill/>
        </p:spPr>
        <p:txBody>
          <a:bodyPr wrap="square" rtlCol="0">
            <a:spAutoFit/>
          </a:bodyPr>
          <a:lstStyle/>
          <a:p>
            <a:r>
              <a:rPr lang="en-GB" sz="2400" dirty="0" smtClean="0">
                <a:latin typeface="Times New Roman"/>
                <a:cs typeface="Times New Roman"/>
              </a:rPr>
              <a:t>School-based workshop sessions</a:t>
            </a:r>
          </a:p>
          <a:p>
            <a:endParaRPr lang="en-GB" sz="2400" dirty="0" smtClean="0">
              <a:latin typeface="Times New Roman"/>
              <a:cs typeface="Times New Roman"/>
            </a:endParaRPr>
          </a:p>
          <a:p>
            <a:r>
              <a:rPr lang="en-GB" sz="2400" dirty="0" smtClean="0">
                <a:latin typeface="Times New Roman"/>
                <a:cs typeface="Times New Roman"/>
              </a:rPr>
              <a:t>A series of sessions (6-10?) after school (2 hours)</a:t>
            </a:r>
          </a:p>
          <a:p>
            <a:pPr marL="114300" indent="0">
              <a:buNone/>
            </a:pPr>
            <a:endParaRPr lang="en-GB" sz="2400" dirty="0" smtClean="0">
              <a:latin typeface="Times New Roman"/>
              <a:cs typeface="Times New Roman"/>
            </a:endParaRPr>
          </a:p>
          <a:p>
            <a:r>
              <a:rPr lang="en-GB" sz="2400" dirty="0" smtClean="0">
                <a:latin typeface="Times New Roman"/>
                <a:cs typeface="Times New Roman"/>
              </a:rPr>
              <a:t>Led by tutors who are experienced teachers or external facilitators</a:t>
            </a:r>
          </a:p>
          <a:p>
            <a:pPr marL="114300" indent="0">
              <a:buNone/>
            </a:pPr>
            <a:endParaRPr lang="en-GB" sz="2400" dirty="0" smtClean="0">
              <a:latin typeface="Times New Roman"/>
              <a:cs typeface="Times New Roman"/>
            </a:endParaRPr>
          </a:p>
          <a:p>
            <a:r>
              <a:rPr lang="en-GB" sz="2400" dirty="0" smtClean="0">
                <a:latin typeface="Times New Roman"/>
                <a:cs typeface="Times New Roman"/>
              </a:rPr>
              <a:t>Tutors plan their sessions drawing from common tool kit </a:t>
            </a:r>
          </a:p>
          <a:p>
            <a:endParaRPr lang="en-GB" sz="2400" dirty="0" smtClean="0">
              <a:latin typeface="Times New Roman"/>
              <a:cs typeface="Times New Roman"/>
            </a:endParaRPr>
          </a:p>
          <a:p>
            <a:r>
              <a:rPr lang="en-GB" sz="2400" dirty="0" smtClean="0">
                <a:latin typeface="Times New Roman"/>
                <a:cs typeface="Times New Roman"/>
              </a:rPr>
              <a:t>Sessions planned to support teachers’ projects over a year</a:t>
            </a:r>
          </a:p>
          <a:p>
            <a:endParaRPr lang="en-US" sz="2400" dirty="0" smtClean="0">
              <a:latin typeface="Times New Roman"/>
              <a:cs typeface="Times New Roman"/>
            </a:endParaRPr>
          </a:p>
          <a:p>
            <a:r>
              <a:rPr lang="en-US" sz="2400" dirty="0" smtClean="0">
                <a:latin typeface="Times New Roman"/>
                <a:cs typeface="Times New Roman"/>
              </a:rPr>
              <a:t>Workshops – practical, friendly, supportive ethos</a:t>
            </a:r>
          </a:p>
          <a:p>
            <a:endParaRPr lang="en-US" sz="2400" dirty="0" smtClean="0">
              <a:latin typeface="Times New Roman"/>
              <a:cs typeface="Times New Roman"/>
            </a:endParaRPr>
          </a:p>
          <a:p>
            <a:endParaRPr lang="en-US" sz="2400" dirty="0" smtClean="0">
              <a:latin typeface="Times New Roman"/>
              <a:cs typeface="Times New Roman"/>
            </a:endParaRPr>
          </a:p>
          <a:p>
            <a:endParaRPr lang="en-US" sz="2400" dirty="0" smtClean="0">
              <a:latin typeface="Times New Roman"/>
              <a:cs typeface="Times New Roman"/>
            </a:endParaRPr>
          </a:p>
          <a:p>
            <a:endParaRPr lang="en-US" sz="2400" dirty="0" smtClean="0">
              <a:latin typeface="Times New Roman"/>
              <a:cs typeface="Times New Roman"/>
            </a:endParaRPr>
          </a:p>
          <a:p>
            <a:endParaRPr lang="en-US" sz="2400" dirty="0" smtClean="0">
              <a:latin typeface="Times New Roman"/>
              <a:cs typeface="Times New Roman"/>
            </a:endParaRPr>
          </a:p>
          <a:p>
            <a:endParaRPr lang="en-US" sz="2400" dirty="0" smtClean="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7500" y="499241"/>
            <a:ext cx="8242300" cy="6832639"/>
          </a:xfrm>
          <a:prstGeom prst="rect">
            <a:avLst/>
          </a:prstGeom>
          <a:noFill/>
        </p:spPr>
        <p:txBody>
          <a:bodyPr wrap="square" rtlCol="0">
            <a:spAutoFit/>
          </a:bodyPr>
          <a:lstStyle/>
          <a:p>
            <a:pPr algn="ctr"/>
            <a:r>
              <a:rPr lang="en-GB" sz="2400" b="1" dirty="0" smtClean="0">
                <a:solidFill>
                  <a:srgbClr val="000090"/>
                </a:solidFill>
                <a:latin typeface="Times New Roman"/>
                <a:cs typeface="Times New Roman"/>
              </a:rPr>
              <a:t>A TLDW group session</a:t>
            </a:r>
          </a:p>
          <a:p>
            <a:r>
              <a:rPr lang="en-GB" sz="2000" dirty="0" smtClean="0">
                <a:latin typeface="Times New Roman"/>
                <a:cs typeface="Times New Roman"/>
              </a:rPr>
              <a:t> </a:t>
            </a:r>
          </a:p>
          <a:p>
            <a:pPr algn="just"/>
            <a:r>
              <a:rPr lang="en-GB" sz="2000" dirty="0" smtClean="0">
                <a:latin typeface="Times New Roman"/>
                <a:cs typeface="Times New Roman"/>
              </a:rPr>
              <a:t>This is the third session led by an Carol (Assistant </a:t>
            </a:r>
            <a:r>
              <a:rPr lang="en-GB" sz="2000" dirty="0" err="1" smtClean="0">
                <a:latin typeface="Times New Roman"/>
                <a:cs typeface="Times New Roman"/>
              </a:rPr>
              <a:t>Headteacher</a:t>
            </a:r>
            <a:r>
              <a:rPr lang="en-GB" sz="2000" dirty="0" smtClean="0">
                <a:latin typeface="Times New Roman"/>
                <a:cs typeface="Times New Roman"/>
              </a:rPr>
              <a:t>) and Sally (an experienced teacher).  Participants are considering progress with their development work.  Sally leads an activity. She provides a poster with  prompts: </a:t>
            </a:r>
          </a:p>
          <a:p>
            <a:pPr algn="just"/>
            <a:endParaRPr lang="en-GB" sz="2000" dirty="0" smtClean="0">
              <a:latin typeface="Times New Roman"/>
              <a:cs typeface="Times New Roman"/>
            </a:endParaRPr>
          </a:p>
          <a:p>
            <a:pPr algn="just"/>
            <a:r>
              <a:rPr lang="en-GB" sz="2000" dirty="0" smtClean="0">
                <a:latin typeface="Times New Roman"/>
                <a:cs typeface="Times New Roman"/>
              </a:rPr>
              <a:t>‘My development focus’,      ‘I’ve done’         ‘I will do’ </a:t>
            </a:r>
          </a:p>
          <a:p>
            <a:pPr algn="just"/>
            <a:endParaRPr lang="en-GB" sz="2000" dirty="0" smtClean="0">
              <a:latin typeface="Times New Roman"/>
              <a:cs typeface="Times New Roman"/>
            </a:endParaRPr>
          </a:p>
          <a:p>
            <a:pPr algn="just"/>
            <a:r>
              <a:rPr lang="en-GB" sz="2000" dirty="0" smtClean="0">
                <a:latin typeface="Times New Roman"/>
                <a:cs typeface="Times New Roman"/>
              </a:rPr>
              <a:t>There is a picture of a padlock with the prompt: ‘I’m stuck on’ </a:t>
            </a:r>
          </a:p>
          <a:p>
            <a:pPr algn="just"/>
            <a:endParaRPr lang="en-GB" sz="2000" dirty="0" smtClean="0">
              <a:latin typeface="Times New Roman"/>
              <a:cs typeface="Times New Roman"/>
            </a:endParaRPr>
          </a:p>
          <a:p>
            <a:pPr algn="just"/>
            <a:r>
              <a:rPr lang="en-GB" sz="2000" dirty="0" smtClean="0">
                <a:latin typeface="Times New Roman"/>
                <a:cs typeface="Times New Roman"/>
              </a:rPr>
              <a:t>Next to this is a with a speech bubble next to it that says ‘please suggest keys/solutions’.  </a:t>
            </a:r>
          </a:p>
          <a:p>
            <a:pPr algn="just"/>
            <a:r>
              <a:rPr lang="en-GB" sz="2000" dirty="0" smtClean="0">
                <a:latin typeface="Times New Roman"/>
                <a:cs typeface="Times New Roman"/>
              </a:rPr>
              <a:t> </a:t>
            </a:r>
          </a:p>
          <a:p>
            <a:pPr algn="just"/>
            <a:r>
              <a:rPr lang="en-GB" sz="2000" dirty="0" smtClean="0">
                <a:latin typeface="Times New Roman"/>
                <a:cs typeface="Times New Roman"/>
              </a:rPr>
              <a:t>Participants put their posters up round the walls. They are invited to visit each other’s and attach post-its to pose questions or make suggestions or links.  Everybody joins in and there is a lot of incidental dialogue as they move around the room.  A whole group discussion draws this to a close.</a:t>
            </a:r>
          </a:p>
          <a:p>
            <a:pPr algn="just"/>
            <a:endParaRPr lang="en-GB" sz="2000" dirty="0" smtClean="0">
              <a:latin typeface="Times New Roman"/>
              <a:cs typeface="Times New Roman"/>
            </a:endParaRPr>
          </a:p>
          <a:p>
            <a:pPr algn="r"/>
            <a:r>
              <a:rPr lang="en-GB" sz="1600" dirty="0" smtClean="0">
                <a:latin typeface="Times New Roman"/>
                <a:cs typeface="Times New Roman"/>
              </a:rPr>
              <a:t>(From the evaluation  led by </a:t>
            </a:r>
            <a:r>
              <a:rPr lang="en-GB" sz="1600" dirty="0" err="1" smtClean="0">
                <a:latin typeface="Times New Roman"/>
                <a:cs typeface="Times New Roman"/>
              </a:rPr>
              <a:t>Viv</a:t>
            </a:r>
            <a:r>
              <a:rPr lang="en-GB" sz="1600" dirty="0" smtClean="0">
                <a:latin typeface="Times New Roman"/>
                <a:cs typeface="Times New Roman"/>
              </a:rPr>
              <a:t> Wearing)</a:t>
            </a:r>
          </a:p>
          <a:p>
            <a:r>
              <a:rPr lang="en-GB" sz="2000" dirty="0" smtClean="0">
                <a:latin typeface="Times New Roman"/>
                <a:cs typeface="Times New Roman"/>
              </a:rPr>
              <a:t>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500" y="608569"/>
            <a:ext cx="4089400" cy="1200328"/>
          </a:xfrm>
          <a:prstGeom prst="rect">
            <a:avLst/>
          </a:prstGeom>
          <a:noFill/>
          <a:ln>
            <a:solidFill>
              <a:srgbClr val="0000FF"/>
            </a:solidFill>
          </a:ln>
        </p:spPr>
        <p:txBody>
          <a:bodyPr wrap="square" rtlCol="0">
            <a:spAutoFit/>
          </a:bodyPr>
          <a:lstStyle/>
          <a:p>
            <a:r>
              <a:rPr lang="en-GB" sz="2400" dirty="0" smtClean="0">
                <a:latin typeface="Times New Roman"/>
                <a:cs typeface="Times New Roman"/>
              </a:rPr>
              <a:t>My development focus</a:t>
            </a:r>
          </a:p>
          <a:p>
            <a:endParaRPr lang="en-GB" sz="2400" dirty="0" smtClean="0">
              <a:latin typeface="Times New Roman"/>
              <a:cs typeface="Times New Roman"/>
            </a:endParaRPr>
          </a:p>
          <a:p>
            <a:endParaRPr lang="en-US" sz="2400" dirty="0"/>
          </a:p>
        </p:txBody>
      </p:sp>
      <p:sp>
        <p:nvSpPr>
          <p:cNvPr id="4" name="TextBox 3"/>
          <p:cNvSpPr txBox="1"/>
          <p:nvPr/>
        </p:nvSpPr>
        <p:spPr>
          <a:xfrm>
            <a:off x="571500" y="2522499"/>
            <a:ext cx="4089400" cy="1200328"/>
          </a:xfrm>
          <a:prstGeom prst="rect">
            <a:avLst/>
          </a:prstGeom>
          <a:noFill/>
          <a:ln>
            <a:solidFill>
              <a:srgbClr val="0000FF"/>
            </a:solidFill>
          </a:ln>
        </p:spPr>
        <p:txBody>
          <a:bodyPr wrap="square" rtlCol="0">
            <a:spAutoFit/>
          </a:bodyPr>
          <a:lstStyle/>
          <a:p>
            <a:r>
              <a:rPr lang="en-GB" sz="2400" dirty="0" smtClean="0">
                <a:latin typeface="Times New Roman"/>
                <a:cs typeface="Times New Roman"/>
              </a:rPr>
              <a:t>I’ve done</a:t>
            </a:r>
          </a:p>
          <a:p>
            <a:endParaRPr lang="en-GB" sz="2400" dirty="0" smtClean="0">
              <a:latin typeface="Times New Roman"/>
              <a:cs typeface="Times New Roman"/>
            </a:endParaRPr>
          </a:p>
          <a:p>
            <a:endParaRPr lang="en-US" sz="2400" dirty="0"/>
          </a:p>
        </p:txBody>
      </p:sp>
      <p:sp>
        <p:nvSpPr>
          <p:cNvPr id="5" name="TextBox 4"/>
          <p:cNvSpPr txBox="1"/>
          <p:nvPr/>
        </p:nvSpPr>
        <p:spPr>
          <a:xfrm>
            <a:off x="571500" y="4318000"/>
            <a:ext cx="4089400" cy="1200328"/>
          </a:xfrm>
          <a:prstGeom prst="rect">
            <a:avLst/>
          </a:prstGeom>
          <a:noFill/>
          <a:ln>
            <a:solidFill>
              <a:srgbClr val="0000FF"/>
            </a:solidFill>
          </a:ln>
        </p:spPr>
        <p:txBody>
          <a:bodyPr wrap="square" rtlCol="0">
            <a:spAutoFit/>
          </a:bodyPr>
          <a:lstStyle/>
          <a:p>
            <a:r>
              <a:rPr lang="en-GB" sz="2400" dirty="0" smtClean="0">
                <a:latin typeface="Times New Roman"/>
                <a:cs typeface="Times New Roman"/>
              </a:rPr>
              <a:t>I will do</a:t>
            </a:r>
          </a:p>
          <a:p>
            <a:endParaRPr lang="en-GB" sz="2400" dirty="0" smtClean="0">
              <a:latin typeface="Times New Roman"/>
              <a:cs typeface="Times New Roman"/>
            </a:endParaRPr>
          </a:p>
          <a:p>
            <a:endParaRPr lang="en-US" sz="2400" dirty="0"/>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02400" y="775732"/>
            <a:ext cx="1320800" cy="1402496"/>
          </a:xfrm>
          <a:prstGeom prst="rect">
            <a:avLst/>
          </a:prstGeom>
        </p:spPr>
      </p:pic>
      <p:sp>
        <p:nvSpPr>
          <p:cNvPr id="8" name="TextBox 7"/>
          <p:cNvSpPr txBox="1"/>
          <p:nvPr/>
        </p:nvSpPr>
        <p:spPr>
          <a:xfrm>
            <a:off x="5118100" y="608569"/>
            <a:ext cx="3759200" cy="2862323"/>
          </a:xfrm>
          <a:prstGeom prst="rect">
            <a:avLst/>
          </a:prstGeom>
          <a:noFill/>
          <a:ln>
            <a:solidFill>
              <a:srgbClr val="0000FF"/>
            </a:solidFill>
          </a:ln>
        </p:spPr>
        <p:txBody>
          <a:bodyPr wrap="square" rtlCol="0">
            <a:spAutoFit/>
          </a:bodyPr>
          <a:lstStyle/>
          <a:p>
            <a:r>
              <a:rPr lang="en-US" dirty="0" smtClean="0"/>
              <a:t>I am stuck on……</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05450" y="4040327"/>
            <a:ext cx="1993900" cy="1219200"/>
          </a:xfrm>
          <a:prstGeom prst="rect">
            <a:avLst/>
          </a:prstGeom>
        </p:spPr>
      </p:pic>
      <p:sp>
        <p:nvSpPr>
          <p:cNvPr id="11" name="TextBox 10"/>
          <p:cNvSpPr txBox="1"/>
          <p:nvPr/>
        </p:nvSpPr>
        <p:spPr>
          <a:xfrm>
            <a:off x="5118100" y="3764001"/>
            <a:ext cx="3759200" cy="2585323"/>
          </a:xfrm>
          <a:prstGeom prst="rect">
            <a:avLst/>
          </a:prstGeom>
          <a:noFill/>
          <a:ln>
            <a:solidFill>
              <a:srgbClr val="0000FF"/>
            </a:solidFill>
          </a:ln>
        </p:spPr>
        <p:txBody>
          <a:bodyPr wrap="square" rtlCol="0">
            <a:spAutoFit/>
          </a:bodyPr>
          <a:lstStyle/>
          <a:p>
            <a:r>
              <a:rPr lang="en-US" dirty="0" smtClean="0"/>
              <a:t>How to unlock my problem..</a:t>
            </a:r>
          </a:p>
          <a:p>
            <a:endParaRPr lang="en-US" dirty="0" smtClean="0"/>
          </a:p>
          <a:p>
            <a:endParaRPr lang="en-US" dirty="0" smtClean="0"/>
          </a:p>
          <a:p>
            <a:endParaRPr lang="en-US" dirty="0" smtClean="0"/>
          </a:p>
          <a:p>
            <a:endParaRPr lang="en-US" dirty="0" smtClean="0"/>
          </a:p>
          <a:p>
            <a:r>
              <a:rPr lang="en-US" dirty="0" smtClean="0"/>
              <a:t>Suggestions please</a:t>
            </a:r>
          </a:p>
          <a:p>
            <a:endParaRPr lang="en-US" dirty="0" smtClean="0"/>
          </a:p>
          <a:p>
            <a:endParaRPr lang="en-US" dirty="0" smtClean="0"/>
          </a:p>
          <a:p>
            <a:endParaRPr lang="en-US" dirty="0">
              <a:ln>
                <a:solidFill>
                  <a:srgbClr val="0000FF"/>
                </a:solidFill>
              </a:ln>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2070" y="1242918"/>
            <a:ext cx="7309796" cy="4985180"/>
          </a:xfrm>
          <a:prstGeom prst="rect">
            <a:avLst/>
          </a:prstGeom>
          <a:noFill/>
          <a:ln w="9525">
            <a:noFill/>
            <a:round/>
            <a:headEnd/>
            <a:tailEnd/>
          </a:ln>
        </p:spPr>
      </p:pic>
      <p:sp>
        <p:nvSpPr>
          <p:cNvPr id="3" name="TextBox 2"/>
          <p:cNvSpPr txBox="1"/>
          <p:nvPr/>
        </p:nvSpPr>
        <p:spPr>
          <a:xfrm>
            <a:off x="662071" y="411921"/>
            <a:ext cx="7525982" cy="461665"/>
          </a:xfrm>
          <a:prstGeom prst="rect">
            <a:avLst/>
          </a:prstGeom>
          <a:noFill/>
        </p:spPr>
        <p:txBody>
          <a:bodyPr wrap="square" rtlCol="0">
            <a:spAutoFit/>
          </a:bodyPr>
          <a:lstStyle/>
          <a:p>
            <a:pPr algn="ctr"/>
            <a:r>
              <a:rPr lang="en-US" sz="2400" b="1" dirty="0" smtClean="0">
                <a:solidFill>
                  <a:srgbClr val="660066"/>
                </a:solidFill>
                <a:latin typeface="Times New Roman"/>
                <a:cs typeface="Times New Roman"/>
              </a:rPr>
              <a:t>A workshop to support action planning in Sarajevo</a:t>
            </a:r>
            <a:endParaRPr lang="en-US" sz="24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1"/>
          <p:cNvSpPr txBox="1">
            <a:spLocks noChangeArrowheads="1"/>
          </p:cNvSpPr>
          <p:nvPr/>
        </p:nvSpPr>
        <p:spPr bwMode="auto">
          <a:xfrm>
            <a:off x="317500" y="206375"/>
            <a:ext cx="8572500" cy="6063197"/>
          </a:xfrm>
          <a:prstGeom prst="rect">
            <a:avLst/>
          </a:prstGeom>
          <a:noFill/>
          <a:ln w="9525">
            <a:noFill/>
            <a:miter lim="800000"/>
            <a:headEnd/>
            <a:tailEnd/>
          </a:ln>
        </p:spPr>
        <p:txBody>
          <a:bodyPr wrap="square">
            <a:prstTxWarp prst="textNoShape">
              <a:avLst/>
            </a:prstTxWarp>
            <a:spAutoFit/>
          </a:bodyPr>
          <a:lstStyle/>
          <a:p>
            <a:endParaRPr lang="en-US" sz="2400" dirty="0" smtClean="0">
              <a:latin typeface="Times" charset="0"/>
              <a:ea typeface="Times" charset="0"/>
              <a:cs typeface="Times" charset="0"/>
            </a:endParaRPr>
          </a:p>
          <a:p>
            <a:r>
              <a:rPr lang="en-US" sz="2800" b="1" dirty="0">
                <a:solidFill>
                  <a:srgbClr val="660066"/>
                </a:solidFill>
                <a:latin typeface="Times" charset="0"/>
                <a:ea typeface="Times" charset="0"/>
                <a:cs typeface="Times" charset="0"/>
              </a:rPr>
              <a:t>Supportive </a:t>
            </a:r>
            <a:r>
              <a:rPr lang="en-US" sz="2800" b="1" dirty="0" smtClean="0">
                <a:solidFill>
                  <a:srgbClr val="660066"/>
                </a:solidFill>
                <a:latin typeface="Times" charset="0"/>
                <a:ea typeface="Times" charset="0"/>
                <a:cs typeface="Times" charset="0"/>
              </a:rPr>
              <a:t>structures and strategies</a:t>
            </a:r>
          </a:p>
          <a:p>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1. A methodology focused on teachers’ development  projects</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2. </a:t>
            </a:r>
            <a:r>
              <a:rPr lang="en-US" sz="2400" dirty="0" err="1" smtClean="0">
                <a:latin typeface="Times" charset="0"/>
                <a:ea typeface="Times" charset="0"/>
                <a:cs typeface="Times" charset="0"/>
              </a:rPr>
              <a:t>Programmes</a:t>
            </a:r>
            <a:r>
              <a:rPr lang="en-US" sz="2400" dirty="0" smtClean="0">
                <a:latin typeface="Times" charset="0"/>
                <a:ea typeface="Times" charset="0"/>
                <a:cs typeface="Times" charset="0"/>
              </a:rPr>
              <a:t> </a:t>
            </a:r>
            <a:r>
              <a:rPr lang="en-US" sz="2400" dirty="0">
                <a:latin typeface="Times" charset="0"/>
                <a:ea typeface="Times" charset="0"/>
                <a:cs typeface="Times" charset="0"/>
              </a:rPr>
              <a:t>of support for reflection, planning and </a:t>
            </a:r>
            <a:r>
              <a:rPr lang="en-US" sz="2400" dirty="0" smtClean="0">
                <a:latin typeface="Times" charset="0"/>
                <a:ea typeface="Times" charset="0"/>
                <a:cs typeface="Times" charset="0"/>
              </a:rPr>
              <a:t>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3. </a:t>
            </a:r>
            <a:r>
              <a:rPr lang="en-US" sz="2400" b="1" dirty="0" smtClean="0">
                <a:solidFill>
                  <a:srgbClr val="000090"/>
                </a:solidFill>
                <a:latin typeface="Times" charset="0"/>
                <a:ea typeface="Times" charset="0"/>
                <a:cs typeface="Times" charset="0"/>
              </a:rPr>
              <a:t>Certification – based on a portfolio of evidence</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4. Tools to support reflection, planning and 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5. Professional </a:t>
            </a:r>
            <a:r>
              <a:rPr lang="en-US" sz="2400" dirty="0">
                <a:latin typeface="Times" charset="0"/>
                <a:ea typeface="Times" charset="0"/>
                <a:cs typeface="Times" charset="0"/>
              </a:rPr>
              <a:t>cultures</a:t>
            </a:r>
            <a:r>
              <a:rPr lang="en-US" sz="2400" dirty="0" smtClean="0">
                <a:latin typeface="Times" charset="0"/>
                <a:ea typeface="Times" charset="0"/>
                <a:cs typeface="Times" charset="0"/>
              </a:rPr>
              <a:t> </a:t>
            </a:r>
            <a:r>
              <a:rPr lang="en-US" sz="2400" dirty="0" err="1" smtClean="0">
                <a:latin typeface="Times" charset="0"/>
                <a:ea typeface="Times" charset="0"/>
                <a:cs typeface="Times" charset="0"/>
              </a:rPr>
              <a:t>favourable</a:t>
            </a:r>
            <a:r>
              <a:rPr lang="en-US" sz="2400" dirty="0" smtClean="0">
                <a:latin typeface="Times" charset="0"/>
                <a:ea typeface="Times" charset="0"/>
                <a:cs typeface="Times" charset="0"/>
              </a:rPr>
              <a:t> to </a:t>
            </a:r>
            <a:r>
              <a:rPr lang="en-US" sz="2400" dirty="0">
                <a:latin typeface="Times" charset="0"/>
                <a:ea typeface="Times" charset="0"/>
                <a:cs typeface="Times" charset="0"/>
              </a:rPr>
              <a:t>innovation</a:t>
            </a:r>
            <a:r>
              <a:rPr lang="en-US" sz="2400" dirty="0" smtClean="0">
                <a:latin typeface="Times" charset="0"/>
                <a:ea typeface="Times" charset="0"/>
                <a:cs typeface="Times" charset="0"/>
              </a:rPr>
              <a:t> </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6. Opportunities </a:t>
            </a:r>
            <a:r>
              <a:rPr lang="en-US" sz="2400" dirty="0">
                <a:latin typeface="Times" charset="0"/>
                <a:ea typeface="Times" charset="0"/>
                <a:cs typeface="Times" charset="0"/>
              </a:rPr>
              <a:t>for networking beyond</a:t>
            </a:r>
            <a:r>
              <a:rPr lang="en-US" sz="2400" dirty="0" smtClean="0">
                <a:latin typeface="Times" charset="0"/>
                <a:ea typeface="Times" charset="0"/>
                <a:cs typeface="Times" charset="0"/>
              </a:rPr>
              <a:t> teachers’ immediate contexts</a:t>
            </a:r>
          </a:p>
          <a:p>
            <a:endParaRPr lang="en-US" sz="2400" dirty="0">
              <a:latin typeface="Times" charset="0"/>
              <a:ea typeface="Times" charset="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152400" y="131763"/>
            <a:ext cx="8839200" cy="6492875"/>
          </a:xfrm>
          <a:prstGeom prst="rect">
            <a:avLst/>
          </a:prstGeom>
          <a:noFill/>
          <a:ln w="9525">
            <a:noFill/>
            <a:miter lim="800000"/>
            <a:headEnd/>
            <a:tailEnd/>
          </a:ln>
        </p:spPr>
        <p:txBody>
          <a:bodyPr>
            <a:prstTxWarp prst="textNoShape">
              <a:avLst/>
            </a:prstTxWarp>
            <a:spAutoFit/>
          </a:bodyPr>
          <a:lstStyle/>
          <a:p>
            <a:pPr>
              <a:lnSpc>
                <a:spcPct val="110000"/>
              </a:lnSpc>
            </a:pPr>
            <a:r>
              <a:rPr lang="en-GB" sz="1400" b="1">
                <a:latin typeface="Times" charset="0"/>
                <a:ea typeface="Cambria" charset="0"/>
                <a:cs typeface="Cambria" charset="0"/>
              </a:rPr>
              <a:t>George Bagakis</a:t>
            </a:r>
            <a:r>
              <a:rPr lang="en-GB" sz="1400">
                <a:latin typeface="Times" charset="0"/>
                <a:ea typeface="Cambria" charset="0"/>
                <a:cs typeface="Cambria" charset="0"/>
              </a:rPr>
              <a:t>, </a:t>
            </a:r>
            <a:r>
              <a:rPr lang="en-GB" sz="1400">
                <a:solidFill>
                  <a:srgbClr val="000000"/>
                </a:solidFill>
                <a:latin typeface="Times" charset="0"/>
                <a:ea typeface="Cambria" charset="0"/>
                <a:cs typeface="Cambria" charset="0"/>
              </a:rPr>
              <a:t>The University of Peloponnese, Corinth</a:t>
            </a:r>
            <a:r>
              <a:rPr lang="en-GB" sz="1400">
                <a:latin typeface="Times" charset="0"/>
                <a:ea typeface="Cambria" charset="0"/>
                <a:cs typeface="Cambria" charset="0"/>
              </a:rPr>
              <a:t>, Greece. </a:t>
            </a:r>
            <a:r>
              <a:rPr lang="en-GB" sz="1400" b="1">
                <a:latin typeface="Times" charset="0"/>
                <a:ea typeface="Cambria" charset="0"/>
                <a:cs typeface="Cambria" charset="0"/>
              </a:rPr>
              <a:t>Sheila Ball, </a:t>
            </a:r>
            <a:r>
              <a:rPr lang="en-GB" sz="1400">
                <a:latin typeface="Times" charset="0"/>
                <a:ea typeface="Cambria" charset="0"/>
                <a:cs typeface="Cambria" charset="0"/>
              </a:rPr>
              <a:t>HertsCam Network, University of Cambridge.</a:t>
            </a:r>
            <a:r>
              <a:rPr lang="en-GB" sz="1400" b="1">
                <a:latin typeface="Times" charset="0"/>
                <a:ea typeface="Cambria" charset="0"/>
                <a:cs typeface="Cambria" charset="0"/>
              </a:rPr>
              <a:t> Paul Barnett</a:t>
            </a:r>
            <a:r>
              <a:rPr lang="en-GB" sz="1400">
                <a:latin typeface="Times" charset="0"/>
                <a:ea typeface="Cambria" charset="0"/>
                <a:cs typeface="Cambria" charset="0"/>
              </a:rPr>
              <a:t>, Barnwell School, Stevenage &amp; HertsCam Network, University of Cambridge </a:t>
            </a:r>
            <a:r>
              <a:rPr lang="sv-SE" sz="1400" b="1">
                <a:latin typeface="Times" charset="0"/>
                <a:ea typeface="Cambria" charset="0"/>
                <a:cs typeface="Cambria" charset="0"/>
              </a:rPr>
              <a:t>Rima Bezede</a:t>
            </a:r>
            <a:r>
              <a:rPr lang="sv-SE" sz="1400">
                <a:latin typeface="Times" charset="0"/>
                <a:ea typeface="Cambria" charset="0"/>
                <a:cs typeface="Cambria" charset="0"/>
              </a:rPr>
              <a:t>, </a:t>
            </a:r>
            <a:r>
              <a:rPr lang="en-GB" sz="1400">
                <a:latin typeface="Times" charset="0"/>
                <a:ea typeface="Cambria" charset="0"/>
                <a:cs typeface="Cambria" charset="0"/>
              </a:rPr>
              <a:t>Educational Centre Pro Didactica, Chisinau, Moldova.</a:t>
            </a:r>
            <a:r>
              <a:rPr lang="sv-SE" sz="1400">
                <a:latin typeface="Times" charset="0"/>
                <a:ea typeface="Cambria" charset="0"/>
                <a:cs typeface="Cambria" charset="0"/>
              </a:rPr>
              <a:t> </a:t>
            </a:r>
            <a:r>
              <a:rPr lang="sv-SE" sz="1400" b="1">
                <a:latin typeface="Times" charset="0"/>
                <a:ea typeface="Cambria" charset="0"/>
                <a:cs typeface="Cambria" charset="0"/>
              </a:rPr>
              <a:t>Lefki Biniari</a:t>
            </a:r>
            <a:r>
              <a:rPr lang="sv-SE" sz="1400">
                <a:latin typeface="Times" charset="0"/>
                <a:ea typeface="Cambria" charset="0"/>
                <a:cs typeface="Cambria" charset="0"/>
              </a:rPr>
              <a:t>, experimental Gymnasium of Anavryta, Athens, Greece. </a:t>
            </a:r>
            <a:r>
              <a:rPr lang="en-GB" sz="1400" b="1">
                <a:latin typeface="Times" charset="0"/>
                <a:ea typeface="Cambria" charset="0"/>
                <a:cs typeface="Cambria" charset="0"/>
              </a:rPr>
              <a:t>Ozgur Bolat</a:t>
            </a:r>
            <a:r>
              <a:rPr lang="en-GB" sz="1400">
                <a:latin typeface="Times" charset="0"/>
                <a:ea typeface="Cambria" charset="0"/>
                <a:cs typeface="Cambria" charset="0"/>
              </a:rPr>
              <a:t>, Turkish Education Foundation, Istanbul, Turkey. </a:t>
            </a:r>
            <a:r>
              <a:rPr lang="en-GB" sz="1400" b="1">
                <a:latin typeface="Times" charset="0"/>
                <a:ea typeface="Cambria" charset="0"/>
                <a:cs typeface="Cambria" charset="0"/>
              </a:rPr>
              <a:t>Ivona Celebicic</a:t>
            </a:r>
            <a:r>
              <a:rPr lang="en-GB" sz="1400">
                <a:latin typeface="Times" charset="0"/>
                <a:ea typeface="Cambria" charset="0"/>
                <a:cs typeface="Cambria" charset="0"/>
              </a:rPr>
              <a:t>, proMENTE, </a:t>
            </a:r>
            <a:r>
              <a:rPr lang="sv-SE" sz="1400">
                <a:latin typeface="Times" charset="0"/>
                <a:ea typeface="Cambria" charset="0"/>
                <a:cs typeface="Cambria" charset="0"/>
              </a:rPr>
              <a:t>Bosnia and Herzegovina</a:t>
            </a:r>
            <a:r>
              <a:rPr lang="en-GB" sz="1400">
                <a:latin typeface="Times" charset="0"/>
                <a:ea typeface="Cambria" charset="0"/>
                <a:cs typeface="Cambria" charset="0"/>
              </a:rPr>
              <a:t>. </a:t>
            </a:r>
            <a:r>
              <a:rPr lang="sv-SE" sz="1400" b="1">
                <a:latin typeface="Times" charset="0"/>
                <a:ea typeface="Cambria" charset="0"/>
                <a:cs typeface="Cambria" charset="0"/>
              </a:rPr>
              <a:t>Ciprian </a:t>
            </a:r>
            <a:r>
              <a:rPr lang="en-GB" sz="1400" b="1">
                <a:latin typeface="Times" charset="0"/>
                <a:ea typeface="Cambria" charset="0"/>
                <a:cs typeface="Cambria" charset="0"/>
              </a:rPr>
              <a:t>Ceobanu</a:t>
            </a:r>
            <a:r>
              <a:rPr lang="en-GB" sz="1400">
                <a:latin typeface="Times" charset="0"/>
                <a:ea typeface="Cambria" charset="0"/>
                <a:cs typeface="Cambria" charset="0"/>
              </a:rPr>
              <a:t>, </a:t>
            </a:r>
            <a:r>
              <a:rPr lang="en-GB" sz="1400">
                <a:latin typeface="Times New Roman" charset="0"/>
                <a:ea typeface="Cambria" charset="0"/>
                <a:cs typeface="Cambria" charset="0"/>
              </a:rPr>
              <a:t>Faculty of Education, Iasi, Romania</a:t>
            </a:r>
            <a:r>
              <a:rPr lang="en-GB" sz="1400">
                <a:latin typeface="Times" charset="0"/>
                <a:ea typeface="Cambria" charset="0"/>
                <a:cs typeface="Cambria" charset="0"/>
              </a:rPr>
              <a:t>. </a:t>
            </a:r>
            <a:r>
              <a:rPr lang="en-GB" sz="1400" b="1">
                <a:latin typeface="Times" charset="0"/>
                <a:ea typeface="Cambria" charset="0"/>
                <a:cs typeface="Cambria" charset="0"/>
              </a:rPr>
              <a:t>Mona Chiriac,</a:t>
            </a:r>
            <a:r>
              <a:rPr lang="en-GB" sz="1400">
                <a:latin typeface="Times" charset="0"/>
                <a:ea typeface="Cambria" charset="0"/>
                <a:cs typeface="Cambria" charset="0"/>
              </a:rPr>
              <a:t> Barclay School, Stevenage &amp; HertsCam Network, Cambridge, UK. </a:t>
            </a:r>
            <a:r>
              <a:rPr lang="en-GB" sz="1400" b="1">
                <a:latin typeface="Times" charset="0"/>
                <a:ea typeface="Cambria" charset="0"/>
                <a:cs typeface="Cambria" charset="0"/>
              </a:rPr>
              <a:t>Kiki Demertzi</a:t>
            </a:r>
            <a:r>
              <a:rPr lang="en-GB" sz="1400">
                <a:latin typeface="Times" charset="0"/>
                <a:ea typeface="Cambria" charset="0"/>
                <a:cs typeface="Cambria" charset="0"/>
              </a:rPr>
              <a:t>, 3</a:t>
            </a:r>
            <a:r>
              <a:rPr lang="en-GB" sz="1400" baseline="30000">
                <a:latin typeface="Times" charset="0"/>
                <a:ea typeface="Cambria" charset="0"/>
                <a:cs typeface="Cambria" charset="0"/>
              </a:rPr>
              <a:t>rd</a:t>
            </a:r>
            <a:r>
              <a:rPr lang="en-GB" sz="1400">
                <a:latin typeface="Times" charset="0"/>
                <a:ea typeface="Cambria" charset="0"/>
                <a:cs typeface="Cambria" charset="0"/>
              </a:rPr>
              <a:t> Directorate of Secondary Education of Athens, Greece. </a:t>
            </a:r>
            <a:r>
              <a:rPr lang="en-GB" sz="1400" b="1">
                <a:latin typeface="Times" charset="0"/>
                <a:ea typeface="Cambria" charset="0"/>
                <a:cs typeface="Cambria" charset="0"/>
              </a:rPr>
              <a:t>Judy Durrant</a:t>
            </a:r>
            <a:r>
              <a:rPr lang="en-GB" sz="1400">
                <a:latin typeface="Times" charset="0"/>
                <a:ea typeface="Cambria" charset="0"/>
                <a:cs typeface="Cambria" charset="0"/>
              </a:rPr>
              <a:t>, Canterbury Christ Church University, Canterbury, UK. </a:t>
            </a:r>
            <a:r>
              <a:rPr lang="en-US" sz="1400" b="1">
                <a:latin typeface="Times" charset="0"/>
                <a:ea typeface="Cambria" charset="0"/>
                <a:cs typeface="Cambria" charset="0"/>
              </a:rPr>
              <a:t>Maria Flores</a:t>
            </a:r>
            <a:r>
              <a:rPr lang="en-US" sz="1400">
                <a:latin typeface="Times" charset="0"/>
                <a:ea typeface="Cambria" charset="0"/>
                <a:cs typeface="Cambria" charset="0"/>
              </a:rPr>
              <a:t>, University of Minho, Portugal. </a:t>
            </a:r>
            <a:r>
              <a:rPr lang="en-GB" sz="1400" b="1">
                <a:latin typeface="Times" charset="0"/>
                <a:ea typeface="Cambria" charset="0"/>
                <a:cs typeface="Cambria" charset="0"/>
              </a:rPr>
              <a:t>Sofia Georgiadou</a:t>
            </a:r>
            <a:r>
              <a:rPr lang="en-GB" sz="1400">
                <a:latin typeface="Times" charset="0"/>
                <a:ea typeface="Cambria" charset="0"/>
                <a:cs typeface="Cambria" charset="0"/>
              </a:rPr>
              <a:t>, Education Research Centre of Greece, Athens, Greece. </a:t>
            </a:r>
            <a:r>
              <a:rPr lang="en-GB" sz="1400" b="1">
                <a:latin typeface="Times" charset="0"/>
                <a:ea typeface="Cambria" charset="0"/>
                <a:cs typeface="Cambria" charset="0"/>
              </a:rPr>
              <a:t>Colin Gladstone, </a:t>
            </a:r>
            <a:r>
              <a:rPr lang="en-GB" sz="1400">
                <a:latin typeface="Times New Roman" charset="0"/>
                <a:ea typeface="Cambria" charset="0"/>
                <a:cs typeface="Cambria" charset="0"/>
              </a:rPr>
              <a:t>Schools Transition Service, Christ Church, New Zealand, </a:t>
            </a:r>
            <a:r>
              <a:rPr lang="en-GB" sz="1400" b="1">
                <a:latin typeface="Times" charset="0"/>
                <a:ea typeface="Cambria" charset="0"/>
                <a:cs typeface="Cambria" charset="0"/>
              </a:rPr>
              <a:t>Aytac Gogus</a:t>
            </a:r>
            <a:r>
              <a:rPr lang="en-GB" sz="1400">
                <a:latin typeface="Times" charset="0"/>
                <a:ea typeface="Cambria" charset="0"/>
                <a:cs typeface="Cambria" charset="0"/>
              </a:rPr>
              <a:t> Sabanci University, Istanbul. </a:t>
            </a:r>
            <a:r>
              <a:rPr lang="en-GB" sz="1400" b="1">
                <a:latin typeface="Times" charset="0"/>
                <a:ea typeface="Cambria" charset="0"/>
                <a:cs typeface="Cambria" charset="0"/>
              </a:rPr>
              <a:t>Val Hill</a:t>
            </a:r>
            <a:r>
              <a:rPr lang="en-GB" sz="1400">
                <a:latin typeface="Times" charset="0"/>
                <a:ea typeface="Cambria" charset="0"/>
                <a:cs typeface="Cambria" charset="0"/>
              </a:rPr>
              <a:t>, Birchwood High School, Bishop Stortford &amp; HertsCam Network, University of Cambridge. </a:t>
            </a:r>
            <a:r>
              <a:rPr lang="en-US" sz="1400" b="1">
                <a:latin typeface="Times" charset="0"/>
                <a:ea typeface="Cambria" charset="0"/>
                <a:cs typeface="Cambria" charset="0"/>
              </a:rPr>
              <a:t>Petya Kabakchieva</a:t>
            </a:r>
            <a:r>
              <a:rPr lang="en-US" sz="1400">
                <a:latin typeface="Times" charset="0"/>
                <a:ea typeface="Cambria" charset="0"/>
                <a:cs typeface="Cambria" charset="0"/>
              </a:rPr>
              <a:t>, Sofia University, Bulgaria. </a:t>
            </a:r>
            <a:r>
              <a:rPr lang="sv-SE" sz="1400" b="1">
                <a:latin typeface="Times" charset="0"/>
                <a:ea typeface="Cambria" charset="0"/>
                <a:cs typeface="Cambria" charset="0"/>
              </a:rPr>
              <a:t>Alma Kadi</a:t>
            </a:r>
            <a:r>
              <a:rPr lang="en-GB" sz="1400" b="1">
                <a:latin typeface="Times" charset="0"/>
                <a:ea typeface="Cambria" charset="0"/>
                <a:cs typeface="Cambria" charset="0"/>
              </a:rPr>
              <a:t>ć</a:t>
            </a:r>
            <a:r>
              <a:rPr lang="en-GB" sz="1400">
                <a:latin typeface="Times" charset="0"/>
                <a:ea typeface="Cambria" charset="0"/>
                <a:cs typeface="Cambria" charset="0"/>
              </a:rPr>
              <a:t>, proMENTE, </a:t>
            </a:r>
            <a:r>
              <a:rPr lang="sv-SE" sz="1400">
                <a:latin typeface="Times" charset="0"/>
                <a:ea typeface="Cambria" charset="0"/>
                <a:cs typeface="Cambria" charset="0"/>
              </a:rPr>
              <a:t>Bosnia and Herzegovina</a:t>
            </a:r>
            <a:r>
              <a:rPr lang="en-GB" sz="1400">
                <a:latin typeface="Times" charset="0"/>
                <a:ea typeface="Cambria" charset="0"/>
                <a:cs typeface="Cambria" charset="0"/>
              </a:rPr>
              <a:t>. </a:t>
            </a:r>
            <a:r>
              <a:rPr lang="sv-SE" sz="1400" b="1">
                <a:latin typeface="Times" charset="0"/>
                <a:ea typeface="Cambria" charset="0"/>
                <a:cs typeface="Cambria" charset="0"/>
              </a:rPr>
              <a:t>Stavroula Kaissari</a:t>
            </a:r>
            <a:r>
              <a:rPr lang="sv-SE" sz="1400">
                <a:latin typeface="Times" charset="0"/>
                <a:ea typeface="Cambria" charset="0"/>
                <a:cs typeface="Cambria" charset="0"/>
              </a:rPr>
              <a:t>, Petroupolis 2nd Gymnasium, Athens, Greece.</a:t>
            </a:r>
          </a:p>
          <a:p>
            <a:pPr>
              <a:lnSpc>
                <a:spcPct val="120000"/>
              </a:lnSpc>
            </a:pPr>
            <a:r>
              <a:rPr lang="en-GB" sz="1400" b="1">
                <a:latin typeface="Times" charset="0"/>
                <a:ea typeface="Cambria" charset="0"/>
                <a:cs typeface="Cambria" charset="0"/>
              </a:rPr>
              <a:t>Suzana Kirandziska</a:t>
            </a:r>
            <a:r>
              <a:rPr lang="en-GB" sz="1400">
                <a:latin typeface="Times" charset="0"/>
                <a:ea typeface="Cambria" charset="0"/>
                <a:cs typeface="Cambria" charset="0"/>
              </a:rPr>
              <a:t>, </a:t>
            </a:r>
            <a:r>
              <a:rPr lang="en-GB" sz="1400">
                <a:latin typeface="Times New Roman" charset="0"/>
                <a:ea typeface="Cambria" charset="0"/>
                <a:cs typeface="Cambria" charset="0"/>
              </a:rPr>
              <a:t>Foundation for Educational and Cultural Initiatives Macedonia. </a:t>
            </a:r>
            <a:r>
              <a:rPr lang="en-GB" sz="1400" b="1">
                <a:latin typeface="Times" charset="0"/>
                <a:ea typeface="Cambria" charset="0"/>
                <a:cs typeface="Cambria" charset="0"/>
              </a:rPr>
              <a:t>Pavlos Kosmidis</a:t>
            </a:r>
            <a:r>
              <a:rPr lang="en-GB" sz="1400">
                <a:latin typeface="Times" charset="0"/>
                <a:ea typeface="Cambria" charset="0"/>
                <a:cs typeface="Cambria" charset="0"/>
              </a:rPr>
              <a:t>, Directorate of Secondary Education of East Attica, Greece. </a:t>
            </a:r>
            <a:r>
              <a:rPr lang="en-GB" sz="1400" b="1">
                <a:latin typeface="Times" charset="0"/>
                <a:ea typeface="Cambria" charset="0"/>
                <a:cs typeface="Cambria" charset="0"/>
              </a:rPr>
              <a:t>Milica Krulanovic</a:t>
            </a:r>
            <a:r>
              <a:rPr lang="sr-Latn-CS" sz="1400">
                <a:latin typeface="Times" charset="0"/>
                <a:ea typeface="Cambria" charset="0"/>
                <a:cs typeface="Cambria" charset="0"/>
              </a:rPr>
              <a:t>, Ratko Zaric Primary School, Niksic &amp; </a:t>
            </a:r>
            <a:r>
              <a:rPr lang="en-GB" sz="1400">
                <a:latin typeface="Times" charset="0"/>
                <a:ea typeface="Cambria" charset="0"/>
                <a:cs typeface="Cambria" charset="0"/>
              </a:rPr>
              <a:t>Pedagogical Center of Montenegro. </a:t>
            </a:r>
            <a:r>
              <a:rPr lang="sv-SE" sz="1400" b="1">
                <a:latin typeface="Times" charset="0"/>
                <a:ea typeface="Cambria" charset="0"/>
                <a:cs typeface="Cambria" charset="0"/>
              </a:rPr>
              <a:t>Ljiljana Levkov</a:t>
            </a:r>
            <a:r>
              <a:rPr lang="sv-SE" sz="1400">
                <a:latin typeface="Times" charset="0"/>
                <a:ea typeface="Cambria" charset="0"/>
                <a:cs typeface="Cambria" charset="0"/>
              </a:rPr>
              <a:t>, </a:t>
            </a:r>
            <a:r>
              <a:rPr lang="en-US" sz="1400">
                <a:latin typeface="Times New Roman" charset="0"/>
                <a:ea typeface="Times New Roman" charset="0"/>
                <a:cs typeface="Times New Roman" charset="0"/>
              </a:rPr>
              <a:t>University of Belgrade &amp; Ministry of Education, Serbia</a:t>
            </a:r>
            <a:r>
              <a:rPr lang="en-GB" sz="1400" b="1">
                <a:latin typeface="Times" charset="0"/>
                <a:ea typeface="Cambria" charset="0"/>
                <a:cs typeface="Cambria" charset="0"/>
              </a:rPr>
              <a:t>. Iris Marusic</a:t>
            </a:r>
            <a:r>
              <a:rPr lang="en-GB" sz="1400">
                <a:latin typeface="Times" charset="0"/>
                <a:ea typeface="Cambria" charset="0"/>
                <a:cs typeface="Cambria" charset="0"/>
              </a:rPr>
              <a:t>, Centre for Educational Research and Development, University of Zagreb. </a:t>
            </a:r>
            <a:r>
              <a:rPr lang="sv-SE" sz="1400" b="1">
                <a:latin typeface="Times" charset="0"/>
                <a:ea typeface="Cambria" charset="0"/>
                <a:cs typeface="Cambria" charset="0"/>
              </a:rPr>
              <a:t>Gordana Miljevic, </a:t>
            </a:r>
            <a:r>
              <a:rPr lang="sv-SE" sz="1400">
                <a:latin typeface="Times" charset="0"/>
                <a:ea typeface="Cambria" charset="0"/>
                <a:cs typeface="Cambria" charset="0"/>
              </a:rPr>
              <a:t>Open Society Institute Education Support Programme, Belgrade.</a:t>
            </a:r>
            <a:r>
              <a:rPr lang="sv-SE" sz="1400" b="1">
                <a:latin typeface="Times" charset="0"/>
                <a:ea typeface="Cambria" charset="0"/>
                <a:cs typeface="Cambria" charset="0"/>
              </a:rPr>
              <a:t> Melinda Mula</a:t>
            </a:r>
            <a:r>
              <a:rPr lang="sv-SE" sz="1400">
                <a:latin typeface="Times" charset="0"/>
                <a:ea typeface="Cambria" charset="0"/>
                <a:cs typeface="Cambria" charset="0"/>
              </a:rPr>
              <a:t>, Kosovo Education Centre, Pristina. </a:t>
            </a:r>
            <a:r>
              <a:rPr lang="en-GB" sz="1400" b="1">
                <a:latin typeface="Times" charset="0"/>
                <a:ea typeface="Cambria" charset="0"/>
                <a:cs typeface="Cambria" charset="0"/>
              </a:rPr>
              <a:t>Jo Mylles</a:t>
            </a:r>
            <a:r>
              <a:rPr lang="en-GB" sz="1400">
                <a:latin typeface="Times" charset="0"/>
                <a:ea typeface="Cambria" charset="0"/>
                <a:cs typeface="Cambria" charset="0"/>
              </a:rPr>
              <a:t>, Sir John Lawes School, Harpenden &amp; HertsCam Network, University of Cambridge. </a:t>
            </a:r>
            <a:r>
              <a:rPr lang="sv-SE" sz="1400" b="1">
                <a:latin typeface="Times" charset="0"/>
                <a:ea typeface="Cambria" charset="0"/>
                <a:cs typeface="Cambria" charset="0"/>
              </a:rPr>
              <a:t>Eugen P</a:t>
            </a:r>
            <a:r>
              <a:rPr lang="en-GB" sz="1400" b="1">
                <a:latin typeface="Times" charset="0"/>
                <a:ea typeface="Cambria" charset="0"/>
                <a:cs typeface="Cambria" charset="0"/>
              </a:rPr>
              <a:t>alade</a:t>
            </a:r>
            <a:r>
              <a:rPr lang="en-GB" sz="1400">
                <a:latin typeface="Times" charset="0"/>
                <a:ea typeface="Cambria" charset="0"/>
                <a:cs typeface="Cambria" charset="0"/>
              </a:rPr>
              <a:t>, Centre Education 2000+ (CEDU), Romania. </a:t>
            </a:r>
            <a:r>
              <a:rPr lang="en-GB" sz="1400" b="1">
                <a:latin typeface="Times" charset="0"/>
                <a:ea typeface="Cambria" charset="0"/>
                <a:cs typeface="Cambria" charset="0"/>
              </a:rPr>
              <a:t>Anca Nedelcu</a:t>
            </a:r>
            <a:r>
              <a:rPr lang="en-GB" sz="1400">
                <a:latin typeface="Times" charset="0"/>
                <a:ea typeface="Cambria" charset="0"/>
                <a:cs typeface="Cambria" charset="0"/>
              </a:rPr>
              <a:t>, University of Bucharest, Romania. </a:t>
            </a:r>
            <a:r>
              <a:rPr lang="en-GB" sz="1400" b="1">
                <a:latin typeface="Times" charset="0"/>
                <a:ea typeface="Cambria" charset="0"/>
                <a:cs typeface="Cambria" charset="0"/>
              </a:rPr>
              <a:t>Ljubica Petrovic</a:t>
            </a:r>
            <a:r>
              <a:rPr lang="en-GB" sz="1400">
                <a:latin typeface="Times" charset="0"/>
                <a:ea typeface="Cambria" charset="0"/>
                <a:cs typeface="Cambria" charset="0"/>
              </a:rPr>
              <a:t>, Agency for Mobility and EU Programmes, Zagreb, Croatia. </a:t>
            </a:r>
            <a:r>
              <a:rPr lang="en-GB" sz="1400" b="1">
                <a:latin typeface="Times" charset="0"/>
                <a:ea typeface="Cambria" charset="0"/>
                <a:cs typeface="Cambria" charset="0"/>
              </a:rPr>
              <a:t>Viorica Postica</a:t>
            </a:r>
            <a:r>
              <a:rPr lang="en-GB" sz="1400">
                <a:latin typeface="Times" charset="0"/>
                <a:ea typeface="Cambria" charset="0"/>
                <a:cs typeface="Cambria" charset="0"/>
              </a:rPr>
              <a:t>, Educational Centre Pro Didactica, Chisinau, Moldova. </a:t>
            </a:r>
            <a:r>
              <a:rPr lang="en-GB" sz="1400" b="1">
                <a:latin typeface="Times" charset="0"/>
                <a:ea typeface="Cambria" charset="0"/>
                <a:cs typeface="Cambria" charset="0"/>
              </a:rPr>
              <a:t>Amanda Roberts</a:t>
            </a:r>
            <a:r>
              <a:rPr lang="en-GB" sz="1400">
                <a:latin typeface="Times" charset="0"/>
                <a:ea typeface="Cambria" charset="0"/>
                <a:cs typeface="Cambria" charset="0"/>
              </a:rPr>
              <a:t>, University of Hertfordshire &amp; HertsCam Network, University of Cambridge. </a:t>
            </a:r>
            <a:r>
              <a:rPr lang="sv-SE" sz="1400" b="1">
                <a:latin typeface="Times" charset="0"/>
                <a:ea typeface="Cambria" charset="0"/>
                <a:cs typeface="Cambria" charset="0"/>
              </a:rPr>
              <a:t>Ljilana Sahardtska-Panova</a:t>
            </a:r>
            <a:r>
              <a:rPr lang="sv-SE" sz="1400">
                <a:latin typeface="Times" charset="0"/>
                <a:ea typeface="Cambria" charset="0"/>
                <a:cs typeface="Cambria" charset="0"/>
              </a:rPr>
              <a:t>, </a:t>
            </a:r>
            <a:r>
              <a:rPr lang="en-GB" sz="1400">
                <a:latin typeface="Times New Roman" charset="0"/>
                <a:ea typeface="Cambria" charset="0"/>
                <a:cs typeface="Cambria" charset="0"/>
              </a:rPr>
              <a:t>Foundation for Educational and Cultural Initiatives Macedonia</a:t>
            </a:r>
            <a:r>
              <a:rPr lang="en-GB" sz="1400">
                <a:latin typeface="Times" charset="0"/>
                <a:ea typeface="Cambria" charset="0"/>
                <a:cs typeface="Cambria" charset="0"/>
              </a:rPr>
              <a:t>. </a:t>
            </a:r>
            <a:r>
              <a:rPr lang="sv-SE" sz="1400" b="1">
                <a:latin typeface="Times" charset="0"/>
                <a:ea typeface="Cambria" charset="0"/>
                <a:cs typeface="Cambria" charset="0"/>
              </a:rPr>
              <a:t>Jehona Shala,</a:t>
            </a:r>
            <a:r>
              <a:rPr lang="sv-SE" sz="1400">
                <a:latin typeface="Times" charset="0"/>
                <a:ea typeface="Cambria" charset="0"/>
                <a:cs typeface="Cambria" charset="0"/>
              </a:rPr>
              <a:t> Kosovo Education Centre, Pristina. </a:t>
            </a:r>
            <a:r>
              <a:rPr lang="en-US" sz="1400" b="1">
                <a:latin typeface="Times" charset="0"/>
                <a:ea typeface="Cambria" charset="0"/>
                <a:cs typeface="Cambria" charset="0"/>
              </a:rPr>
              <a:t>Thanasis Stamatis</a:t>
            </a:r>
            <a:r>
              <a:rPr lang="en-US" sz="1400">
                <a:latin typeface="Times" charset="0"/>
                <a:ea typeface="Cambria" charset="0"/>
                <a:cs typeface="Cambria" charset="0"/>
              </a:rPr>
              <a:t>, </a:t>
            </a:r>
            <a:r>
              <a:rPr lang="en-GB" sz="1400">
                <a:latin typeface="Times" charset="0"/>
                <a:ea typeface="Cambria" charset="0"/>
                <a:cs typeface="Cambria" charset="0"/>
              </a:rPr>
              <a:t>Ex-Headteacher of Petropolis 2nd Gymnasium, Athens, Greece. </a:t>
            </a:r>
            <a:r>
              <a:rPr lang="en-US" sz="1400" b="1">
                <a:latin typeface="Times" charset="0"/>
                <a:ea typeface="Cambria" charset="0"/>
                <a:cs typeface="Cambria" charset="0"/>
              </a:rPr>
              <a:t>Marianna Tsemperlidou</a:t>
            </a:r>
            <a:r>
              <a:rPr lang="en-US" sz="1400">
                <a:latin typeface="Times" charset="0"/>
                <a:ea typeface="Cambria" charset="0"/>
                <a:cs typeface="Cambria" charset="0"/>
              </a:rPr>
              <a:t>, 3</a:t>
            </a:r>
            <a:r>
              <a:rPr lang="en-US" sz="1400" baseline="30000">
                <a:latin typeface="Times" charset="0"/>
                <a:ea typeface="Cambria" charset="0"/>
                <a:cs typeface="Cambria" charset="0"/>
              </a:rPr>
              <a:t>rd</a:t>
            </a:r>
            <a:r>
              <a:rPr lang="en-US" sz="1400">
                <a:latin typeface="Times" charset="0"/>
                <a:ea typeface="Cambria" charset="0"/>
                <a:cs typeface="Cambria" charset="0"/>
              </a:rPr>
              <a:t> Directorate of Secondary Education of Athens, Athens, Greece. </a:t>
            </a:r>
            <a:r>
              <a:rPr lang="sv-SE" sz="1400" b="1">
                <a:latin typeface="Times" charset="0"/>
                <a:ea typeface="Cambria" charset="0"/>
                <a:cs typeface="Cambria" charset="0"/>
              </a:rPr>
              <a:t>Vlasta Vizek Vidovic</a:t>
            </a:r>
            <a:r>
              <a:rPr lang="sv-SE" sz="1400">
                <a:latin typeface="Times" charset="0"/>
                <a:ea typeface="Cambria" charset="0"/>
                <a:cs typeface="Cambria" charset="0"/>
              </a:rPr>
              <a:t>, University of Zagreb and </a:t>
            </a:r>
            <a:r>
              <a:rPr lang="en-GB" sz="1400">
                <a:latin typeface="Times" charset="0"/>
                <a:ea typeface="Cambria" charset="0"/>
                <a:cs typeface="Cambria" charset="0"/>
              </a:rPr>
              <a:t>Institute for Social Research</a:t>
            </a:r>
            <a:r>
              <a:rPr lang="sv-SE" sz="1400">
                <a:latin typeface="Times" charset="0"/>
                <a:ea typeface="Cambria" charset="0"/>
                <a:cs typeface="Cambria" charset="0"/>
              </a:rPr>
              <a:t>. </a:t>
            </a:r>
            <a:r>
              <a:rPr lang="sv-SE" sz="1400" b="1">
                <a:latin typeface="Times" charset="0"/>
                <a:ea typeface="Cambria" charset="0"/>
                <a:cs typeface="Cambria" charset="0"/>
              </a:rPr>
              <a:t>Jelena Vranjesevic</a:t>
            </a:r>
            <a:r>
              <a:rPr lang="sv-SE" sz="1400">
                <a:latin typeface="Times" charset="0"/>
                <a:ea typeface="Cambria" charset="0"/>
                <a:cs typeface="Cambria" charset="0"/>
              </a:rPr>
              <a:t>, </a:t>
            </a:r>
            <a:r>
              <a:rPr lang="en-US" sz="1400">
                <a:latin typeface="Times New Roman" charset="0"/>
                <a:ea typeface="Times New Roman" charset="0"/>
                <a:cs typeface="Times New Roman" charset="0"/>
              </a:rPr>
              <a:t>University of Belgrade, Serbia</a:t>
            </a:r>
            <a:r>
              <a:rPr lang="sv-SE" sz="1400">
                <a:latin typeface="Times" charset="0"/>
                <a:ea typeface="Cambria" charset="0"/>
                <a:cs typeface="Cambria" charset="0"/>
              </a:rPr>
              <a:t>. </a:t>
            </a:r>
            <a:r>
              <a:rPr lang="en-GB" sz="1400" b="1">
                <a:latin typeface="Times" charset="0"/>
                <a:ea typeface="Cambria" charset="0"/>
                <a:cs typeface="Cambria" charset="0"/>
              </a:rPr>
              <a:t>Milica Vukcevic,</a:t>
            </a:r>
            <a:r>
              <a:rPr lang="en-GB" sz="1400">
                <a:latin typeface="Times" charset="0"/>
                <a:ea typeface="Cambria" charset="0"/>
                <a:cs typeface="Cambria" charset="0"/>
              </a:rPr>
              <a:t> </a:t>
            </a:r>
            <a:r>
              <a:rPr lang="sr-Latn-CS" sz="1400">
                <a:latin typeface="Times" charset="0"/>
                <a:ea typeface="Cambria" charset="0"/>
                <a:cs typeface="Cambria" charset="0"/>
              </a:rPr>
              <a:t>Luka Simonovic Primary School, Niksic &amp; </a:t>
            </a:r>
            <a:r>
              <a:rPr lang="en-GB" sz="1400">
                <a:latin typeface="Times" charset="0"/>
                <a:ea typeface="Cambria" charset="0"/>
                <a:cs typeface="Cambria" charset="0"/>
              </a:rPr>
              <a:t>Pedagogical Center of Montenegro</a:t>
            </a:r>
            <a:r>
              <a:rPr lang="sr-Latn-CS" sz="1400">
                <a:latin typeface="Times" charset="0"/>
                <a:ea typeface="Cambria" charset="0"/>
                <a:cs typeface="Cambria" charset="0"/>
              </a:rPr>
              <a:t>. </a:t>
            </a:r>
            <a:r>
              <a:rPr lang="en-GB" sz="1400" b="1">
                <a:latin typeface="Times" charset="0"/>
                <a:ea typeface="Cambria" charset="0"/>
                <a:cs typeface="Cambria" charset="0"/>
              </a:rPr>
              <a:t>Vivien Wearing</a:t>
            </a:r>
            <a:r>
              <a:rPr lang="en-GB" sz="1400">
                <a:latin typeface="Times" charset="0"/>
                <a:ea typeface="Cambria" charset="0"/>
                <a:cs typeface="Cambria" charset="0"/>
              </a:rPr>
              <a:t>, HertsCam Network, University of Cambridge</a:t>
            </a:r>
            <a:r>
              <a:rPr lang="en-US" sz="1400">
                <a:latin typeface="Times" charset="0"/>
                <a:ea typeface="Cambria" charset="0"/>
                <a:cs typeface="Cambria" charset="0"/>
              </a:rPr>
              <a:t>. </a:t>
            </a:r>
            <a:r>
              <a:rPr lang="en-US" sz="1400" b="1">
                <a:latin typeface="Times" charset="0"/>
                <a:ea typeface="Cambria" charset="0"/>
                <a:cs typeface="Cambria" charset="0"/>
              </a:rPr>
              <a:t>Boyan Zahariev,</a:t>
            </a:r>
            <a:r>
              <a:rPr lang="en-US" sz="1400">
                <a:latin typeface="Times" charset="0"/>
                <a:ea typeface="Cambria" charset="0"/>
                <a:cs typeface="Cambria" charset="0"/>
              </a:rPr>
              <a:t> Open Society Institute, Sofia, Bulgaria</a:t>
            </a:r>
            <a:endParaRPr lang="en-US" sz="1400"/>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ertifikat%20jpgg[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90670" y="2102269"/>
            <a:ext cx="6745306" cy="3925225"/>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406063" y="385590"/>
            <a:ext cx="5201075" cy="1323439"/>
          </a:xfrm>
          <a:prstGeom prst="rect">
            <a:avLst/>
          </a:prstGeom>
          <a:noFill/>
        </p:spPr>
        <p:txBody>
          <a:bodyPr wrap="square" rtlCol="0">
            <a:spAutoFit/>
          </a:bodyPr>
          <a:lstStyle/>
          <a:p>
            <a:r>
              <a:rPr lang="en-GB" sz="2800" b="1" dirty="0" smtClean="0">
                <a:solidFill>
                  <a:srgbClr val="660066"/>
                </a:solidFill>
                <a:latin typeface="Times New Roman"/>
                <a:cs typeface="Times New Roman"/>
              </a:rPr>
              <a:t>3. Certification and accreditation</a:t>
            </a:r>
          </a:p>
          <a:p>
            <a:r>
              <a:rPr lang="en-GB" sz="2400" dirty="0" smtClean="0">
                <a:solidFill>
                  <a:srgbClr val="660066"/>
                </a:solidFill>
                <a:latin typeface="Times New Roman"/>
                <a:cs typeface="Times New Roman"/>
              </a:rPr>
              <a:t>- example from Montenegro</a:t>
            </a:r>
            <a:endParaRPr lang="en-GB" sz="2400" dirty="0">
              <a:solidFill>
                <a:srgbClr val="660066"/>
              </a:solidFill>
              <a:latin typeface="Times New Roman"/>
              <a:cs typeface="Times New Roman"/>
            </a:endParaRPr>
          </a:p>
        </p:txBody>
      </p:sp>
      <p:sp>
        <p:nvSpPr>
          <p:cNvPr id="5" name="TextBox 4"/>
          <p:cNvSpPr txBox="1"/>
          <p:nvPr/>
        </p:nvSpPr>
        <p:spPr>
          <a:xfrm>
            <a:off x="5905042" y="262479"/>
            <a:ext cx="2805014" cy="1015663"/>
          </a:xfrm>
          <a:prstGeom prst="rect">
            <a:avLst/>
          </a:prstGeom>
          <a:solidFill>
            <a:schemeClr val="bg1"/>
          </a:solidFill>
          <a:ln>
            <a:solidFill>
              <a:srgbClr val="000090"/>
            </a:solidFill>
          </a:ln>
        </p:spPr>
        <p:txBody>
          <a:bodyPr wrap="square" rtlCol="0">
            <a:spAutoFit/>
          </a:bodyPr>
          <a:lstStyle/>
          <a:p>
            <a:r>
              <a:rPr lang="en-GB" sz="2000" dirty="0" smtClean="0">
                <a:latin typeface="Times New Roman"/>
                <a:cs typeface="Times New Roman"/>
              </a:rPr>
              <a:t>Teachers document their development work in portfolios of evidence.</a:t>
            </a:r>
            <a:endParaRPr lang="en-GB" sz="2000" dirty="0">
              <a:latin typeface="Times New Roman"/>
              <a:cs typeface="Times New Roman"/>
            </a:endParaRPr>
          </a:p>
        </p:txBody>
      </p:sp>
      <p:sp>
        <p:nvSpPr>
          <p:cNvPr id="6" name="TextBox 5"/>
          <p:cNvSpPr txBox="1"/>
          <p:nvPr/>
        </p:nvSpPr>
        <p:spPr>
          <a:xfrm>
            <a:off x="198712" y="6212160"/>
            <a:ext cx="8945287" cy="369332"/>
          </a:xfrm>
          <a:prstGeom prst="rect">
            <a:avLst/>
          </a:prstGeom>
          <a:noFill/>
        </p:spPr>
        <p:txBody>
          <a:bodyPr wrap="square" rtlCol="0">
            <a:spAutoFit/>
          </a:bodyPr>
          <a:lstStyle/>
          <a:p>
            <a:r>
              <a:rPr lang="en-GB" dirty="0" smtClean="0">
                <a:solidFill>
                  <a:srgbClr val="000090"/>
                </a:solidFill>
                <a:latin typeface="Times New Roman"/>
                <a:cs typeface="Times New Roman"/>
              </a:rPr>
              <a:t>The certificate is awarded by the ITL project and the NGO but recognised by the Ministry</a:t>
            </a:r>
            <a:endParaRPr lang="en-GB" dirty="0">
              <a:solidFill>
                <a:srgbClr val="000090"/>
              </a:solidFill>
              <a:latin typeface="Times New Roman"/>
              <a:cs typeface="Times New Roman"/>
            </a:endParaRPr>
          </a:p>
        </p:txBody>
      </p:sp>
    </p:spTree>
  </p:cSld>
  <p:clrMapOvr>
    <a:masterClrMapping/>
  </p:clrMapOvr>
  <p:transition xmlns:p14="http://schemas.microsoft.com/office/powerpoint/2010/main" advTm="46000"/>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rize giving.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8578" name="Object 2"/>
          <p:cNvGraphicFramePr>
            <a:graphicFrameLocks noChangeAspect="1"/>
          </p:cNvGraphicFramePr>
          <p:nvPr/>
        </p:nvGraphicFramePr>
        <p:xfrm>
          <a:off x="774700" y="609600"/>
          <a:ext cx="7112000" cy="5334000"/>
        </p:xfrm>
        <a:graphic>
          <a:graphicData uri="http://schemas.openxmlformats.org/presentationml/2006/ole">
            <mc:AlternateContent xmlns:mc="http://schemas.openxmlformats.org/markup-compatibility/2006">
              <mc:Choice xmlns:v="urn:schemas-microsoft-com:vml" Requires="v">
                <p:oleObj spid="_x0000_s408583" name="Document" r:id="rId3" imgW="5943600" imgH="4457700" progId="Word.Document.12">
                  <p:link updateAutomatic="1"/>
                </p:oleObj>
              </mc:Choice>
              <mc:Fallback>
                <p:oleObj name="Document" r:id="rId3" imgW="5943600" imgH="4457700" progId="Word.Document.12">
                  <p:link updateAutomatic="1"/>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700" y="609600"/>
                        <a:ext cx="7112000"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6" name="TextBox 5"/>
          <p:cNvSpPr txBox="1"/>
          <p:nvPr/>
        </p:nvSpPr>
        <p:spPr>
          <a:xfrm>
            <a:off x="774700" y="6159500"/>
            <a:ext cx="7112000" cy="400110"/>
          </a:xfrm>
          <a:prstGeom prst="rect">
            <a:avLst/>
          </a:prstGeom>
          <a:noFill/>
        </p:spPr>
        <p:txBody>
          <a:bodyPr wrap="square" rtlCol="0">
            <a:spAutoFit/>
          </a:bodyPr>
          <a:lstStyle/>
          <a:p>
            <a:r>
              <a:rPr lang="en-US" sz="2000" b="1" dirty="0" smtClean="0">
                <a:solidFill>
                  <a:srgbClr val="000090"/>
                </a:solidFill>
                <a:latin typeface="Times New Roman"/>
                <a:cs typeface="Times New Roman"/>
              </a:rPr>
              <a:t>Awarding the certificates at a network event in Sarajevo, 2012</a:t>
            </a:r>
            <a:endParaRPr lang="en-US" sz="2000" b="1" dirty="0">
              <a:solidFill>
                <a:srgbClr val="000090"/>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1"/>
          <p:cNvSpPr txBox="1">
            <a:spLocks noChangeArrowheads="1"/>
          </p:cNvSpPr>
          <p:nvPr/>
        </p:nvSpPr>
        <p:spPr bwMode="auto">
          <a:xfrm>
            <a:off x="317500" y="465812"/>
            <a:ext cx="8572500" cy="6063197"/>
          </a:xfrm>
          <a:prstGeom prst="rect">
            <a:avLst/>
          </a:prstGeom>
          <a:noFill/>
          <a:ln w="9525">
            <a:noFill/>
            <a:miter lim="800000"/>
            <a:headEnd/>
            <a:tailEnd/>
          </a:ln>
        </p:spPr>
        <p:txBody>
          <a:bodyPr wrap="square">
            <a:prstTxWarp prst="textNoShape">
              <a:avLst/>
            </a:prstTxWarp>
            <a:spAutoFit/>
          </a:bodyPr>
          <a:lstStyle/>
          <a:p>
            <a:endParaRPr lang="en-US" sz="2400" dirty="0" smtClean="0">
              <a:latin typeface="Times" charset="0"/>
              <a:ea typeface="Times" charset="0"/>
              <a:cs typeface="Times" charset="0"/>
            </a:endParaRPr>
          </a:p>
          <a:p>
            <a:r>
              <a:rPr lang="en-US" sz="2800" b="1" dirty="0">
                <a:solidFill>
                  <a:srgbClr val="660066"/>
                </a:solidFill>
                <a:latin typeface="Times" charset="0"/>
                <a:ea typeface="Times" charset="0"/>
                <a:cs typeface="Times" charset="0"/>
              </a:rPr>
              <a:t>Supportive </a:t>
            </a:r>
            <a:r>
              <a:rPr lang="en-US" sz="2800" b="1" dirty="0" smtClean="0">
                <a:solidFill>
                  <a:srgbClr val="660066"/>
                </a:solidFill>
                <a:latin typeface="Times" charset="0"/>
                <a:ea typeface="Times" charset="0"/>
                <a:cs typeface="Times" charset="0"/>
              </a:rPr>
              <a:t>structures and strategies</a:t>
            </a:r>
          </a:p>
          <a:p>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1. A methodology focused on teachers’ development  projects</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2. </a:t>
            </a:r>
            <a:r>
              <a:rPr lang="en-US" sz="2400" dirty="0" err="1" smtClean="0">
                <a:latin typeface="Times" charset="0"/>
                <a:ea typeface="Times" charset="0"/>
                <a:cs typeface="Times" charset="0"/>
              </a:rPr>
              <a:t>Programmes</a:t>
            </a:r>
            <a:r>
              <a:rPr lang="en-US" sz="2400" dirty="0" smtClean="0">
                <a:latin typeface="Times" charset="0"/>
                <a:ea typeface="Times" charset="0"/>
                <a:cs typeface="Times" charset="0"/>
              </a:rPr>
              <a:t> </a:t>
            </a:r>
            <a:r>
              <a:rPr lang="en-US" sz="2400" dirty="0">
                <a:latin typeface="Times" charset="0"/>
                <a:ea typeface="Times" charset="0"/>
                <a:cs typeface="Times" charset="0"/>
              </a:rPr>
              <a:t>of support for reflection, planning and </a:t>
            </a:r>
            <a:r>
              <a:rPr lang="en-US" sz="2400" dirty="0" smtClean="0">
                <a:latin typeface="Times" charset="0"/>
                <a:ea typeface="Times" charset="0"/>
                <a:cs typeface="Times" charset="0"/>
              </a:rPr>
              <a:t>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3. Certification – based on a portfolio of evidence</a:t>
            </a:r>
          </a:p>
          <a:p>
            <a:pPr marL="457200" indent="-457200">
              <a:buFont typeface="+mj-lt"/>
              <a:buAutoNum type="arabicPeriod"/>
            </a:pPr>
            <a:endParaRPr lang="en-US" sz="2400" b="1" dirty="0" smtClean="0">
              <a:solidFill>
                <a:srgbClr val="000090"/>
              </a:solidFill>
              <a:latin typeface="Times" charset="0"/>
              <a:ea typeface="Times" charset="0"/>
              <a:cs typeface="Times" charset="0"/>
            </a:endParaRPr>
          </a:p>
          <a:p>
            <a:pPr marL="457200" indent="-457200"/>
            <a:r>
              <a:rPr lang="en-US" sz="2400" b="1" dirty="0" smtClean="0">
                <a:solidFill>
                  <a:srgbClr val="000090"/>
                </a:solidFill>
                <a:latin typeface="Times" charset="0"/>
                <a:ea typeface="Times" charset="0"/>
                <a:cs typeface="Times" charset="0"/>
              </a:rPr>
              <a:t>4. Tools to support reflection, planning and discussion</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5. Professional </a:t>
            </a:r>
            <a:r>
              <a:rPr lang="en-US" sz="2400" dirty="0">
                <a:latin typeface="Times" charset="0"/>
                <a:ea typeface="Times" charset="0"/>
                <a:cs typeface="Times" charset="0"/>
              </a:rPr>
              <a:t>cultures</a:t>
            </a:r>
            <a:r>
              <a:rPr lang="en-US" sz="2400" dirty="0" smtClean="0">
                <a:latin typeface="Times" charset="0"/>
                <a:ea typeface="Times" charset="0"/>
                <a:cs typeface="Times" charset="0"/>
              </a:rPr>
              <a:t> </a:t>
            </a:r>
            <a:r>
              <a:rPr lang="en-US" sz="2400" dirty="0" err="1" smtClean="0">
                <a:latin typeface="Times" charset="0"/>
                <a:ea typeface="Times" charset="0"/>
                <a:cs typeface="Times" charset="0"/>
              </a:rPr>
              <a:t>favourable</a:t>
            </a:r>
            <a:r>
              <a:rPr lang="en-US" sz="2400" dirty="0" smtClean="0">
                <a:latin typeface="Times" charset="0"/>
                <a:ea typeface="Times" charset="0"/>
                <a:cs typeface="Times" charset="0"/>
              </a:rPr>
              <a:t> to </a:t>
            </a:r>
            <a:r>
              <a:rPr lang="en-US" sz="2400" dirty="0">
                <a:latin typeface="Times" charset="0"/>
                <a:ea typeface="Times" charset="0"/>
                <a:cs typeface="Times" charset="0"/>
              </a:rPr>
              <a:t>innovation</a:t>
            </a:r>
            <a:r>
              <a:rPr lang="en-US" sz="2400" dirty="0" smtClean="0">
                <a:latin typeface="Times" charset="0"/>
                <a:ea typeface="Times" charset="0"/>
                <a:cs typeface="Times" charset="0"/>
              </a:rPr>
              <a:t> </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6. Opportunities </a:t>
            </a:r>
            <a:r>
              <a:rPr lang="en-US" sz="2400" dirty="0">
                <a:latin typeface="Times" charset="0"/>
                <a:ea typeface="Times" charset="0"/>
                <a:cs typeface="Times" charset="0"/>
              </a:rPr>
              <a:t>for networking beyond</a:t>
            </a:r>
            <a:r>
              <a:rPr lang="en-US" sz="2400" dirty="0" smtClean="0">
                <a:latin typeface="Times" charset="0"/>
                <a:ea typeface="Times" charset="0"/>
                <a:cs typeface="Times" charset="0"/>
              </a:rPr>
              <a:t> teachers’ immediate contexts</a:t>
            </a:r>
          </a:p>
          <a:p>
            <a:endParaRPr lang="en-US" sz="2400" dirty="0">
              <a:latin typeface="Times" charset="0"/>
              <a:ea typeface="Times" charset="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utor guide.png"/>
          <p:cNvPicPr>
            <a:picLocks noChangeAspect="1"/>
          </p:cNvPicPr>
          <p:nvPr/>
        </p:nvPicPr>
        <p:blipFill>
          <a:blip r:embed="rId2"/>
          <a:stretch>
            <a:fillRect/>
          </a:stretch>
        </p:blipFill>
        <p:spPr>
          <a:xfrm>
            <a:off x="3830337" y="506776"/>
            <a:ext cx="4325502" cy="5624427"/>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502430" y="506776"/>
            <a:ext cx="2788522" cy="5386090"/>
          </a:xfrm>
          <a:prstGeom prst="rect">
            <a:avLst/>
          </a:prstGeom>
          <a:noFill/>
        </p:spPr>
        <p:txBody>
          <a:bodyPr wrap="square" rtlCol="0">
            <a:spAutoFit/>
          </a:bodyPr>
          <a:lstStyle/>
          <a:p>
            <a:r>
              <a:rPr lang="en-US" sz="2400" b="1" dirty="0" smtClean="0">
                <a:solidFill>
                  <a:srgbClr val="660066"/>
                </a:solidFill>
                <a:latin typeface="Times" charset="0"/>
                <a:ea typeface="Times" charset="0"/>
                <a:cs typeface="Times" charset="0"/>
              </a:rPr>
              <a:t>4. Tools to support reflection, planning and discussion</a:t>
            </a:r>
          </a:p>
          <a:p>
            <a:endParaRPr lang="en-GB" sz="2400" dirty="0" smtClean="0">
              <a:latin typeface="Times New Roman"/>
              <a:cs typeface="Times New Roman"/>
            </a:endParaRPr>
          </a:p>
          <a:p>
            <a:r>
              <a:rPr lang="en-GB" sz="2400" dirty="0" smtClean="0">
                <a:solidFill>
                  <a:srgbClr val="660066"/>
                </a:solidFill>
                <a:latin typeface="Times New Roman"/>
                <a:cs typeface="Times New Roman"/>
              </a:rPr>
              <a:t>such as:</a:t>
            </a:r>
          </a:p>
          <a:p>
            <a:r>
              <a:rPr lang="en-GB" sz="2000" dirty="0" smtClean="0">
                <a:latin typeface="Times New Roman"/>
                <a:cs typeface="Times New Roman"/>
              </a:rPr>
              <a:t>facsimiles, formats for planning, guide sheets, structures for discussion, workshop activity protocols </a:t>
            </a:r>
          </a:p>
          <a:p>
            <a:endParaRPr lang="en-GB" sz="2000" dirty="0" smtClean="0">
              <a:latin typeface="Times New Roman"/>
              <a:cs typeface="Times New Roman"/>
            </a:endParaRPr>
          </a:p>
          <a:p>
            <a:r>
              <a:rPr lang="en-GB" sz="2400" dirty="0" smtClean="0">
                <a:solidFill>
                  <a:srgbClr val="660066"/>
                </a:solidFill>
                <a:latin typeface="Times New Roman"/>
                <a:cs typeface="Times New Roman"/>
              </a:rPr>
              <a:t>to support:</a:t>
            </a:r>
          </a:p>
          <a:p>
            <a:r>
              <a:rPr lang="en-GB" sz="2000" dirty="0" smtClean="0">
                <a:latin typeface="Times New Roman"/>
                <a:cs typeface="Times New Roman"/>
              </a:rPr>
              <a:t>reflection, consultation, project planning, discussion &amp; review</a:t>
            </a:r>
          </a:p>
          <a:p>
            <a:endParaRPr lang="en-GB" sz="2000" dirty="0" smtClean="0">
              <a:latin typeface="Times New Roman"/>
              <a:cs typeface="Times New Roman"/>
            </a:endParaRPr>
          </a:p>
        </p:txBody>
      </p:sp>
    </p:spTree>
  </p:cSld>
  <p:clrMapOvr>
    <a:masterClrMapping/>
  </p:clrMapOvr>
  <p:transition xmlns:p14="http://schemas.microsoft.com/office/powerpoint/2010/main" advTm="32000"/>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1"/>
          <p:cNvSpPr txBox="1">
            <a:spLocks noChangeArrowheads="1"/>
          </p:cNvSpPr>
          <p:nvPr/>
        </p:nvSpPr>
        <p:spPr bwMode="auto">
          <a:xfrm>
            <a:off x="317500" y="206375"/>
            <a:ext cx="8572500" cy="6063197"/>
          </a:xfrm>
          <a:prstGeom prst="rect">
            <a:avLst/>
          </a:prstGeom>
          <a:noFill/>
          <a:ln w="9525">
            <a:noFill/>
            <a:miter lim="800000"/>
            <a:headEnd/>
            <a:tailEnd/>
          </a:ln>
        </p:spPr>
        <p:txBody>
          <a:bodyPr wrap="square">
            <a:prstTxWarp prst="textNoShape">
              <a:avLst/>
            </a:prstTxWarp>
            <a:spAutoFit/>
          </a:bodyPr>
          <a:lstStyle/>
          <a:p>
            <a:endParaRPr lang="en-US" sz="2400" dirty="0" smtClean="0">
              <a:latin typeface="Times" charset="0"/>
              <a:ea typeface="Times" charset="0"/>
              <a:cs typeface="Times" charset="0"/>
            </a:endParaRPr>
          </a:p>
          <a:p>
            <a:r>
              <a:rPr lang="en-US" sz="2800" b="1" dirty="0">
                <a:solidFill>
                  <a:srgbClr val="660066"/>
                </a:solidFill>
                <a:latin typeface="Times" charset="0"/>
                <a:ea typeface="Times" charset="0"/>
                <a:cs typeface="Times" charset="0"/>
              </a:rPr>
              <a:t>Supportive </a:t>
            </a:r>
            <a:r>
              <a:rPr lang="en-US" sz="2800" b="1" dirty="0" smtClean="0">
                <a:solidFill>
                  <a:srgbClr val="660066"/>
                </a:solidFill>
                <a:latin typeface="Times" charset="0"/>
                <a:ea typeface="Times" charset="0"/>
                <a:cs typeface="Times" charset="0"/>
              </a:rPr>
              <a:t>structures and strategies</a:t>
            </a:r>
          </a:p>
          <a:p>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1. A methodology focused on teachers’ development  projects</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2. </a:t>
            </a:r>
            <a:r>
              <a:rPr lang="en-US" sz="2400" dirty="0" err="1" smtClean="0">
                <a:latin typeface="Times" charset="0"/>
                <a:ea typeface="Times" charset="0"/>
                <a:cs typeface="Times" charset="0"/>
              </a:rPr>
              <a:t>Programmes</a:t>
            </a:r>
            <a:r>
              <a:rPr lang="en-US" sz="2400" dirty="0" smtClean="0">
                <a:latin typeface="Times" charset="0"/>
                <a:ea typeface="Times" charset="0"/>
                <a:cs typeface="Times" charset="0"/>
              </a:rPr>
              <a:t> </a:t>
            </a:r>
            <a:r>
              <a:rPr lang="en-US" sz="2400" dirty="0">
                <a:latin typeface="Times" charset="0"/>
                <a:ea typeface="Times" charset="0"/>
                <a:cs typeface="Times" charset="0"/>
              </a:rPr>
              <a:t>of support for reflection, planning and </a:t>
            </a:r>
            <a:r>
              <a:rPr lang="en-US" sz="2400" dirty="0" smtClean="0">
                <a:latin typeface="Times" charset="0"/>
                <a:ea typeface="Times" charset="0"/>
                <a:cs typeface="Times" charset="0"/>
              </a:rPr>
              <a:t>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3. Certification – based on a portfolio of evidence</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4. Tools to support reflection, planning and discussion</a:t>
            </a:r>
          </a:p>
          <a:p>
            <a:pPr marL="457200" indent="-457200"/>
            <a:endParaRPr lang="en-US" sz="2400" dirty="0" smtClean="0">
              <a:latin typeface="Times" charset="0"/>
              <a:ea typeface="Times" charset="0"/>
              <a:cs typeface="Times" charset="0"/>
            </a:endParaRPr>
          </a:p>
          <a:p>
            <a:pPr marL="457200" indent="-457200"/>
            <a:r>
              <a:rPr lang="en-US" sz="2400" b="1" dirty="0" smtClean="0">
                <a:solidFill>
                  <a:srgbClr val="000090"/>
                </a:solidFill>
                <a:latin typeface="Times" charset="0"/>
                <a:ea typeface="Times" charset="0"/>
                <a:cs typeface="Times" charset="0"/>
              </a:rPr>
              <a:t>5. Professional </a:t>
            </a:r>
            <a:r>
              <a:rPr lang="en-US" sz="2400" b="1" dirty="0">
                <a:solidFill>
                  <a:srgbClr val="000090"/>
                </a:solidFill>
                <a:latin typeface="Times" charset="0"/>
                <a:ea typeface="Times" charset="0"/>
                <a:cs typeface="Times" charset="0"/>
              </a:rPr>
              <a:t>cultures</a:t>
            </a:r>
            <a:r>
              <a:rPr lang="en-US" sz="2400" b="1" dirty="0" smtClean="0">
                <a:solidFill>
                  <a:srgbClr val="000090"/>
                </a:solidFill>
                <a:latin typeface="Times" charset="0"/>
                <a:ea typeface="Times" charset="0"/>
                <a:cs typeface="Times" charset="0"/>
              </a:rPr>
              <a:t> </a:t>
            </a:r>
            <a:r>
              <a:rPr lang="en-US" sz="2400" b="1" dirty="0" err="1" smtClean="0">
                <a:solidFill>
                  <a:srgbClr val="000090"/>
                </a:solidFill>
                <a:latin typeface="Times" charset="0"/>
                <a:ea typeface="Times" charset="0"/>
                <a:cs typeface="Times" charset="0"/>
              </a:rPr>
              <a:t>favourable</a:t>
            </a:r>
            <a:r>
              <a:rPr lang="en-US" sz="2400" b="1" dirty="0" smtClean="0">
                <a:solidFill>
                  <a:srgbClr val="000090"/>
                </a:solidFill>
                <a:latin typeface="Times" charset="0"/>
                <a:ea typeface="Times" charset="0"/>
                <a:cs typeface="Times" charset="0"/>
              </a:rPr>
              <a:t> to </a:t>
            </a:r>
            <a:r>
              <a:rPr lang="en-US" sz="2400" b="1" dirty="0">
                <a:solidFill>
                  <a:srgbClr val="000090"/>
                </a:solidFill>
                <a:latin typeface="Times" charset="0"/>
                <a:ea typeface="Times" charset="0"/>
                <a:cs typeface="Times" charset="0"/>
              </a:rPr>
              <a:t>innovation</a:t>
            </a:r>
            <a:r>
              <a:rPr lang="en-US" sz="2400" b="1" dirty="0" smtClean="0">
                <a:solidFill>
                  <a:srgbClr val="000090"/>
                </a:solidFill>
                <a:latin typeface="Times" charset="0"/>
                <a:ea typeface="Times" charset="0"/>
                <a:cs typeface="Times" charset="0"/>
              </a:rPr>
              <a:t> </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6. Opportunities </a:t>
            </a:r>
            <a:r>
              <a:rPr lang="en-US" sz="2400" dirty="0">
                <a:latin typeface="Times" charset="0"/>
                <a:ea typeface="Times" charset="0"/>
                <a:cs typeface="Times" charset="0"/>
              </a:rPr>
              <a:t>for networking beyond</a:t>
            </a:r>
            <a:r>
              <a:rPr lang="en-US" sz="2400" dirty="0" smtClean="0">
                <a:latin typeface="Times" charset="0"/>
                <a:ea typeface="Times" charset="0"/>
                <a:cs typeface="Times" charset="0"/>
              </a:rPr>
              <a:t> teachers’ immediate contexts</a:t>
            </a:r>
          </a:p>
          <a:p>
            <a:endParaRPr lang="en-US" sz="2400" dirty="0">
              <a:latin typeface="Times" charset="0"/>
              <a:ea typeface="Times" charset="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28986" y="1966256"/>
            <a:ext cx="6598727" cy="3631763"/>
          </a:xfrm>
          <a:prstGeom prst="rect">
            <a:avLst/>
          </a:prstGeom>
          <a:noFill/>
        </p:spPr>
        <p:txBody>
          <a:bodyPr wrap="square" rtlCol="0">
            <a:spAutoFit/>
          </a:bodyPr>
          <a:lstStyle/>
          <a:p>
            <a:endParaRPr lang="en-GB" sz="2400" dirty="0" smtClean="0">
              <a:latin typeface="Times New Roman"/>
              <a:cs typeface="Times New Roman"/>
            </a:endParaRPr>
          </a:p>
          <a:p>
            <a:pPr algn="ctr"/>
            <a:r>
              <a:rPr lang="en-GB" sz="2400" b="1" dirty="0" smtClean="0">
                <a:solidFill>
                  <a:srgbClr val="000090"/>
                </a:solidFill>
                <a:latin typeface="Times New Roman"/>
                <a:cs typeface="Times New Roman"/>
              </a:rPr>
              <a:t>Culture building – </a:t>
            </a:r>
          </a:p>
          <a:p>
            <a:pPr algn="ctr"/>
            <a:r>
              <a:rPr lang="en-GB" sz="2400" b="1" dirty="0" smtClean="0">
                <a:solidFill>
                  <a:srgbClr val="000090"/>
                </a:solidFill>
                <a:latin typeface="Times New Roman"/>
                <a:cs typeface="Times New Roman"/>
              </a:rPr>
              <a:t>the school principal’s job</a:t>
            </a:r>
          </a:p>
          <a:p>
            <a:endParaRPr lang="en-GB" sz="2400" dirty="0">
              <a:latin typeface="Times New Roman"/>
              <a:cs typeface="Times New Roman"/>
            </a:endParaRPr>
          </a:p>
          <a:p>
            <a:r>
              <a:rPr lang="en-GB" sz="2400" dirty="0" smtClean="0">
                <a:latin typeface="Times New Roman"/>
                <a:cs typeface="Times New Roman"/>
              </a:rPr>
              <a:t>The </a:t>
            </a:r>
            <a:r>
              <a:rPr lang="en-GB" sz="2400" dirty="0">
                <a:latin typeface="Times New Roman"/>
                <a:cs typeface="Times New Roman"/>
              </a:rPr>
              <a:t>only thing of real importance that leaders do is to create and manage culture -  the unique talent of leaders is their ability to work with culture</a:t>
            </a:r>
            <a:r>
              <a:rPr lang="en-GB" sz="2400" dirty="0" smtClean="0">
                <a:latin typeface="Times New Roman"/>
                <a:cs typeface="Times New Roman"/>
              </a:rPr>
              <a:t>.</a:t>
            </a:r>
          </a:p>
          <a:p>
            <a:endParaRPr lang="en-GB" sz="2400" dirty="0" smtClean="0">
              <a:latin typeface="Times New Roman"/>
              <a:cs typeface="Times New Roman"/>
            </a:endParaRPr>
          </a:p>
          <a:p>
            <a:pPr algn="r"/>
            <a:r>
              <a:rPr lang="en-GB" sz="2000" dirty="0">
                <a:latin typeface="Times New Roman"/>
                <a:cs typeface="Times New Roman"/>
              </a:rPr>
              <a:t>(Edgar Schein, 1985)</a:t>
            </a:r>
          </a:p>
          <a:p>
            <a:endParaRPr lang="en-US" dirty="0"/>
          </a:p>
        </p:txBody>
      </p:sp>
      <p:sp>
        <p:nvSpPr>
          <p:cNvPr id="4" name="TextBox 3"/>
          <p:cNvSpPr txBox="1"/>
          <p:nvPr/>
        </p:nvSpPr>
        <p:spPr>
          <a:xfrm>
            <a:off x="641804" y="797826"/>
            <a:ext cx="7783580" cy="954107"/>
          </a:xfrm>
          <a:prstGeom prst="rect">
            <a:avLst/>
          </a:prstGeom>
          <a:noFill/>
        </p:spPr>
        <p:txBody>
          <a:bodyPr wrap="square" rtlCol="0">
            <a:spAutoFit/>
          </a:bodyPr>
          <a:lstStyle/>
          <a:p>
            <a:r>
              <a:rPr lang="en-US" sz="2800" b="1" dirty="0" smtClean="0">
                <a:solidFill>
                  <a:srgbClr val="660066"/>
                </a:solidFill>
                <a:latin typeface="Times" charset="0"/>
                <a:ea typeface="Times" charset="0"/>
                <a:cs typeface="Times" charset="0"/>
              </a:rPr>
              <a:t>5. Professional cultures </a:t>
            </a:r>
            <a:r>
              <a:rPr lang="en-US" sz="2800" b="1" dirty="0" err="1" smtClean="0">
                <a:solidFill>
                  <a:srgbClr val="660066"/>
                </a:solidFill>
                <a:latin typeface="Times" charset="0"/>
                <a:ea typeface="Times" charset="0"/>
                <a:cs typeface="Times" charset="0"/>
              </a:rPr>
              <a:t>favourable</a:t>
            </a:r>
            <a:r>
              <a:rPr lang="en-US" sz="2800" b="1" dirty="0" smtClean="0">
                <a:solidFill>
                  <a:srgbClr val="660066"/>
                </a:solidFill>
                <a:latin typeface="Times" charset="0"/>
                <a:ea typeface="Times" charset="0"/>
                <a:cs typeface="Times" charset="0"/>
              </a:rPr>
              <a:t> to innovation </a:t>
            </a:r>
          </a:p>
          <a:p>
            <a:endParaRPr lang="en-US" sz="2800" b="1" dirty="0">
              <a:solidFill>
                <a:srgbClr val="660066"/>
              </a:solidFill>
            </a:endParaRPr>
          </a:p>
        </p:txBody>
      </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381000" y="304800"/>
            <a:ext cx="8229600" cy="5878532"/>
          </a:xfrm>
          <a:prstGeom prst="rect">
            <a:avLst/>
          </a:prstGeom>
          <a:noFill/>
          <a:ln w="9525">
            <a:noFill/>
            <a:miter lim="800000"/>
            <a:headEnd/>
            <a:tailEnd/>
          </a:ln>
        </p:spPr>
        <p:txBody>
          <a:bodyPr>
            <a:prstTxWarp prst="textNoShape">
              <a:avLst/>
            </a:prstTxWarp>
            <a:spAutoFit/>
          </a:bodyPr>
          <a:lstStyle/>
          <a:p>
            <a:pPr algn="ctr">
              <a:spcBef>
                <a:spcPct val="50000"/>
              </a:spcBef>
            </a:pPr>
            <a:r>
              <a:rPr lang="en-US" sz="2800" b="1" dirty="0">
                <a:solidFill>
                  <a:srgbClr val="660066"/>
                </a:solidFill>
                <a:latin typeface="Times New Roman"/>
                <a:cs typeface="Times New Roman"/>
              </a:rPr>
              <a:t>Professional learning communities</a:t>
            </a:r>
          </a:p>
          <a:p>
            <a:pPr algn="ctr">
              <a:spcBef>
                <a:spcPct val="50000"/>
              </a:spcBef>
            </a:pPr>
            <a:r>
              <a:rPr lang="en-US" sz="2000" dirty="0" smtClean="0">
                <a:latin typeface="Times New Roman"/>
                <a:cs typeface="Times New Roman"/>
              </a:rPr>
              <a:t>Characteristics</a:t>
            </a:r>
            <a:endParaRPr lang="en-US" sz="2400" dirty="0" smtClean="0">
              <a:latin typeface="Times New Roman"/>
              <a:cs typeface="Times New Roman"/>
            </a:endParaRPr>
          </a:p>
          <a:p>
            <a:pPr>
              <a:spcBef>
                <a:spcPct val="50000"/>
              </a:spcBef>
              <a:buFontTx/>
              <a:buChar char="•"/>
            </a:pPr>
            <a:r>
              <a:rPr lang="en-US" sz="2400" dirty="0">
                <a:latin typeface="Times New Roman"/>
                <a:cs typeface="Times New Roman"/>
              </a:rPr>
              <a:t>  Shared values and vision</a:t>
            </a:r>
          </a:p>
          <a:p>
            <a:pPr>
              <a:spcBef>
                <a:spcPct val="50000"/>
              </a:spcBef>
              <a:buFontTx/>
              <a:buChar char="•"/>
            </a:pPr>
            <a:r>
              <a:rPr lang="en-US" sz="2400" dirty="0">
                <a:latin typeface="Times New Roman"/>
                <a:cs typeface="Times New Roman"/>
              </a:rPr>
              <a:t>  Collective </a:t>
            </a:r>
            <a:r>
              <a:rPr lang="en-US" sz="2400" dirty="0" smtClean="0">
                <a:latin typeface="Times New Roman"/>
                <a:cs typeface="Times New Roman"/>
              </a:rPr>
              <a:t>responsibility </a:t>
            </a:r>
            <a:r>
              <a:rPr lang="en-US" sz="2400" dirty="0">
                <a:latin typeface="Times New Roman"/>
                <a:cs typeface="Times New Roman"/>
              </a:rPr>
              <a:t>for pupils’ learning</a:t>
            </a:r>
          </a:p>
          <a:p>
            <a:pPr>
              <a:spcBef>
                <a:spcPct val="50000"/>
              </a:spcBef>
              <a:buFontTx/>
              <a:buChar char="•"/>
            </a:pPr>
            <a:r>
              <a:rPr lang="en-US" sz="2400" dirty="0">
                <a:latin typeface="Times New Roman"/>
                <a:cs typeface="Times New Roman"/>
              </a:rPr>
              <a:t>  Collaboration focused on learning</a:t>
            </a:r>
          </a:p>
          <a:p>
            <a:pPr>
              <a:spcBef>
                <a:spcPct val="50000"/>
              </a:spcBef>
              <a:buFontTx/>
              <a:buChar char="•"/>
            </a:pPr>
            <a:r>
              <a:rPr lang="en-US" sz="2400" dirty="0">
                <a:latin typeface="Times New Roman"/>
                <a:cs typeface="Times New Roman"/>
              </a:rPr>
              <a:t>  Group as well as individual professional learning</a:t>
            </a:r>
          </a:p>
          <a:p>
            <a:pPr>
              <a:spcBef>
                <a:spcPct val="50000"/>
              </a:spcBef>
              <a:buFontTx/>
              <a:buChar char="•"/>
            </a:pPr>
            <a:r>
              <a:rPr lang="en-US" sz="2400" dirty="0">
                <a:latin typeface="Times New Roman"/>
                <a:cs typeface="Times New Roman"/>
              </a:rPr>
              <a:t>  Reflective professional enquiry</a:t>
            </a:r>
          </a:p>
          <a:p>
            <a:pPr>
              <a:spcBef>
                <a:spcPct val="50000"/>
              </a:spcBef>
              <a:buFontTx/>
              <a:buChar char="•"/>
            </a:pPr>
            <a:r>
              <a:rPr lang="en-US" sz="2400" dirty="0">
                <a:latin typeface="Times New Roman"/>
                <a:cs typeface="Times New Roman"/>
              </a:rPr>
              <a:t>  Openness, networks and partnerships</a:t>
            </a:r>
          </a:p>
          <a:p>
            <a:pPr>
              <a:spcBef>
                <a:spcPct val="50000"/>
              </a:spcBef>
              <a:buFontTx/>
              <a:buChar char="•"/>
            </a:pPr>
            <a:r>
              <a:rPr lang="en-US" sz="2400" dirty="0">
                <a:latin typeface="Times New Roman"/>
                <a:cs typeface="Times New Roman"/>
              </a:rPr>
              <a:t>  Inclusive membership</a:t>
            </a:r>
          </a:p>
          <a:p>
            <a:pPr>
              <a:spcBef>
                <a:spcPct val="50000"/>
              </a:spcBef>
              <a:buFontTx/>
              <a:buChar char="•"/>
            </a:pPr>
            <a:r>
              <a:rPr lang="en-US" sz="2400" dirty="0">
                <a:latin typeface="Times New Roman"/>
                <a:cs typeface="Times New Roman"/>
              </a:rPr>
              <a:t>  Mutual trust, respect and </a:t>
            </a:r>
            <a:r>
              <a:rPr lang="en-US" sz="2400" dirty="0" smtClean="0">
                <a:latin typeface="Times New Roman"/>
                <a:cs typeface="Times New Roman"/>
              </a:rPr>
              <a:t>support</a:t>
            </a:r>
          </a:p>
          <a:p>
            <a:pPr>
              <a:spcBef>
                <a:spcPct val="50000"/>
              </a:spcBef>
              <a:buFontTx/>
              <a:buChar char="•"/>
            </a:pPr>
            <a:endParaRPr lang="en-US" sz="2000" dirty="0">
              <a:latin typeface="Times New Roman"/>
              <a:cs typeface="Times New Roman"/>
            </a:endParaRPr>
          </a:p>
        </p:txBody>
      </p:sp>
      <p:sp>
        <p:nvSpPr>
          <p:cNvPr id="3" name="TextBox 2"/>
          <p:cNvSpPr txBox="1"/>
          <p:nvPr/>
        </p:nvSpPr>
        <p:spPr>
          <a:xfrm>
            <a:off x="3865363" y="5881244"/>
            <a:ext cx="4031022" cy="400110"/>
          </a:xfrm>
          <a:prstGeom prst="rect">
            <a:avLst/>
          </a:prstGeom>
          <a:noFill/>
        </p:spPr>
        <p:txBody>
          <a:bodyPr wrap="square" rtlCol="0">
            <a:spAutoFit/>
          </a:bodyPr>
          <a:lstStyle/>
          <a:p>
            <a:pPr algn="r"/>
            <a:r>
              <a:rPr lang="en-US" sz="2000" dirty="0" smtClean="0">
                <a:latin typeface="Times New Roman"/>
                <a:cs typeface="Times New Roman"/>
              </a:rPr>
              <a:t>(</a:t>
            </a:r>
            <a:r>
              <a:rPr lang="en-US" sz="2000" dirty="0" err="1" smtClean="0">
                <a:latin typeface="Times New Roman"/>
                <a:cs typeface="Times New Roman"/>
              </a:rPr>
              <a:t>Bolam</a:t>
            </a:r>
            <a:r>
              <a:rPr lang="en-US" sz="2000" dirty="0" smtClean="0">
                <a:latin typeface="Times New Roman"/>
                <a:cs typeface="Times New Roman"/>
              </a:rPr>
              <a:t> et al., 2005)</a:t>
            </a:r>
            <a:endParaRPr lang="en-US" sz="20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7974" y="1179304"/>
            <a:ext cx="7862090" cy="3077766"/>
          </a:xfrm>
          <a:prstGeom prst="rect">
            <a:avLst/>
          </a:prstGeom>
          <a:noFill/>
        </p:spPr>
        <p:txBody>
          <a:bodyPr wrap="square" rtlCol="0">
            <a:spAutoFit/>
          </a:bodyPr>
          <a:lstStyle/>
          <a:p>
            <a:pPr algn="just"/>
            <a:r>
              <a:rPr lang="en-GB" sz="2000" dirty="0" smtClean="0">
                <a:latin typeface="Times New Roman"/>
                <a:cs typeface="Times New Roman"/>
              </a:rPr>
              <a:t>“It has helped to break down barriers and hierarchies within the school.  It is uplifting to see young and less experienced staff leading the learning of those with considerable years of service and rewarding to witness the engagement of non-teaching staff.  It has brought an even greater sense of common purpose and teamwork, and extended the ownership of the school’s agenda.”  </a:t>
            </a:r>
          </a:p>
          <a:p>
            <a:pPr algn="r"/>
            <a:r>
              <a:rPr lang="en-GB" sz="1600" dirty="0" smtClean="0">
                <a:latin typeface="Times New Roman"/>
                <a:cs typeface="Times New Roman"/>
              </a:rPr>
              <a:t>(</a:t>
            </a:r>
            <a:r>
              <a:rPr lang="en-GB" sz="1600" dirty="0" err="1" smtClean="0">
                <a:latin typeface="Times New Roman"/>
                <a:cs typeface="Times New Roman"/>
              </a:rPr>
              <a:t>Headteacher</a:t>
            </a:r>
            <a:r>
              <a:rPr lang="en-GB" sz="1600" dirty="0" smtClean="0">
                <a:latin typeface="Times New Roman"/>
                <a:cs typeface="Times New Roman"/>
              </a:rPr>
              <a:t> in a </a:t>
            </a:r>
            <a:r>
              <a:rPr lang="en-GB" sz="1600" dirty="0" err="1" smtClean="0">
                <a:latin typeface="Times New Roman"/>
                <a:cs typeface="Times New Roman"/>
              </a:rPr>
              <a:t>HertsCam</a:t>
            </a:r>
            <a:r>
              <a:rPr lang="en-GB" sz="1600" dirty="0" smtClean="0">
                <a:latin typeface="Times New Roman"/>
                <a:cs typeface="Times New Roman"/>
              </a:rPr>
              <a:t> school)</a:t>
            </a:r>
          </a:p>
          <a:p>
            <a:endParaRPr lang="en-GB" sz="2000" dirty="0" smtClean="0">
              <a:latin typeface="Times New Roman"/>
              <a:cs typeface="Times New Roman"/>
            </a:endParaRPr>
          </a:p>
          <a:p>
            <a:r>
              <a:rPr lang="en-GB" sz="2000" dirty="0" smtClean="0">
                <a:latin typeface="Times New Roman"/>
                <a:cs typeface="Times New Roman"/>
              </a:rPr>
              <a:t> </a:t>
            </a:r>
          </a:p>
          <a:p>
            <a:endParaRPr lang="en-US" dirty="0"/>
          </a:p>
        </p:txBody>
      </p:sp>
      <p:sp>
        <p:nvSpPr>
          <p:cNvPr id="3" name="TextBox 2"/>
          <p:cNvSpPr txBox="1"/>
          <p:nvPr/>
        </p:nvSpPr>
        <p:spPr>
          <a:xfrm>
            <a:off x="647974" y="440640"/>
            <a:ext cx="7672017" cy="738664"/>
          </a:xfrm>
          <a:prstGeom prst="rect">
            <a:avLst/>
          </a:prstGeom>
          <a:noFill/>
        </p:spPr>
        <p:txBody>
          <a:bodyPr wrap="square" rtlCol="0">
            <a:spAutoFit/>
          </a:bodyPr>
          <a:lstStyle/>
          <a:p>
            <a:r>
              <a:rPr lang="en-GB" sz="2400" b="1" dirty="0" smtClean="0">
                <a:solidFill>
                  <a:srgbClr val="660066"/>
                </a:solidFill>
                <a:latin typeface="Times New Roman"/>
                <a:cs typeface="Times New Roman"/>
              </a:rPr>
              <a:t>Collaboration with school principals – culture building</a:t>
            </a:r>
          </a:p>
          <a:p>
            <a:endParaRPr lang="en-GB" dirty="0"/>
          </a:p>
        </p:txBody>
      </p:sp>
      <p:sp>
        <p:nvSpPr>
          <p:cNvPr id="4" name="TextBox 3"/>
          <p:cNvSpPr txBox="1"/>
          <p:nvPr/>
        </p:nvSpPr>
        <p:spPr>
          <a:xfrm>
            <a:off x="647974" y="3932512"/>
            <a:ext cx="7862090" cy="2246769"/>
          </a:xfrm>
          <a:prstGeom prst="rect">
            <a:avLst/>
          </a:prstGeom>
          <a:noFill/>
        </p:spPr>
        <p:txBody>
          <a:bodyPr wrap="square" rtlCol="0">
            <a:spAutoFit/>
          </a:bodyPr>
          <a:lstStyle/>
          <a:p>
            <a:r>
              <a:rPr lang="en-GB" sz="2000" b="1" dirty="0" smtClean="0">
                <a:solidFill>
                  <a:srgbClr val="000090"/>
                </a:solidFill>
                <a:latin typeface="Times New Roman"/>
                <a:cs typeface="Times New Roman"/>
              </a:rPr>
              <a:t>School principals build the conditions that favour teacher leadership.</a:t>
            </a:r>
          </a:p>
          <a:p>
            <a:endParaRPr lang="en-GB" sz="2000" b="1" dirty="0" smtClean="0">
              <a:solidFill>
                <a:srgbClr val="000090"/>
              </a:solidFill>
              <a:latin typeface="Times New Roman"/>
              <a:cs typeface="Times New Roman"/>
            </a:endParaRPr>
          </a:p>
          <a:p>
            <a:r>
              <a:rPr lang="en-GB" sz="2000" b="1" dirty="0" smtClean="0">
                <a:solidFill>
                  <a:srgbClr val="000090"/>
                </a:solidFill>
                <a:latin typeface="Times New Roman"/>
                <a:cs typeface="Times New Roman"/>
              </a:rPr>
              <a:t>They encourage, support and orchestrate teachers’ development work.</a:t>
            </a:r>
          </a:p>
          <a:p>
            <a:r>
              <a:rPr lang="en-GB" sz="2000" b="1" dirty="0" smtClean="0">
                <a:solidFill>
                  <a:srgbClr val="000090"/>
                </a:solidFill>
                <a:latin typeface="Times New Roman"/>
                <a:cs typeface="Times New Roman"/>
              </a:rPr>
              <a:t> </a:t>
            </a:r>
          </a:p>
          <a:p>
            <a:r>
              <a:rPr lang="en-GB" sz="2000" b="1" dirty="0" smtClean="0">
                <a:solidFill>
                  <a:srgbClr val="000090"/>
                </a:solidFill>
                <a:latin typeface="Times New Roman"/>
                <a:cs typeface="Times New Roman"/>
              </a:rPr>
              <a:t>Teacher leadership develops professional learning communities through projects that involve collaboration, inquiry, review, collective reflection etc.</a:t>
            </a:r>
            <a:endParaRPr lang="en-GB" sz="2000" b="1" dirty="0">
              <a:solidFill>
                <a:srgbClr val="000090"/>
              </a:solidFill>
              <a:latin typeface="Times New Roman"/>
              <a:cs typeface="Times New Roman"/>
            </a:endParaRPr>
          </a:p>
        </p:txBody>
      </p:sp>
    </p:spTree>
  </p:cSld>
  <p:clrMapOvr>
    <a:masterClrMapping/>
  </p:clrMapOvr>
  <p:transition xmlns:p14="http://schemas.microsoft.com/office/powerpoint/2010/main" advTm="60000"/>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1"/>
          <p:cNvSpPr txBox="1">
            <a:spLocks noChangeArrowheads="1"/>
          </p:cNvSpPr>
          <p:nvPr/>
        </p:nvSpPr>
        <p:spPr bwMode="auto">
          <a:xfrm>
            <a:off x="317500" y="206375"/>
            <a:ext cx="8572500" cy="6063197"/>
          </a:xfrm>
          <a:prstGeom prst="rect">
            <a:avLst/>
          </a:prstGeom>
          <a:noFill/>
          <a:ln w="9525">
            <a:noFill/>
            <a:miter lim="800000"/>
            <a:headEnd/>
            <a:tailEnd/>
          </a:ln>
        </p:spPr>
        <p:txBody>
          <a:bodyPr wrap="square">
            <a:prstTxWarp prst="textNoShape">
              <a:avLst/>
            </a:prstTxWarp>
            <a:spAutoFit/>
          </a:bodyPr>
          <a:lstStyle/>
          <a:p>
            <a:endParaRPr lang="en-US" sz="2400" dirty="0" smtClean="0">
              <a:latin typeface="Times" charset="0"/>
              <a:ea typeface="Times" charset="0"/>
              <a:cs typeface="Times" charset="0"/>
            </a:endParaRPr>
          </a:p>
          <a:p>
            <a:r>
              <a:rPr lang="en-US" sz="2800" b="1" dirty="0">
                <a:solidFill>
                  <a:srgbClr val="660066"/>
                </a:solidFill>
                <a:latin typeface="Times" charset="0"/>
                <a:ea typeface="Times" charset="0"/>
                <a:cs typeface="Times" charset="0"/>
              </a:rPr>
              <a:t>Supportive </a:t>
            </a:r>
            <a:r>
              <a:rPr lang="en-US" sz="2800" b="1" dirty="0" smtClean="0">
                <a:solidFill>
                  <a:srgbClr val="660066"/>
                </a:solidFill>
                <a:latin typeface="Times" charset="0"/>
                <a:ea typeface="Times" charset="0"/>
                <a:cs typeface="Times" charset="0"/>
              </a:rPr>
              <a:t>structures and strategies</a:t>
            </a:r>
          </a:p>
          <a:p>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1. A methodology focused on teachers’ development  projects</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2. </a:t>
            </a:r>
            <a:r>
              <a:rPr lang="en-US" sz="2400" dirty="0" err="1" smtClean="0">
                <a:latin typeface="Times" charset="0"/>
                <a:ea typeface="Times" charset="0"/>
                <a:cs typeface="Times" charset="0"/>
              </a:rPr>
              <a:t>Programmes</a:t>
            </a:r>
            <a:r>
              <a:rPr lang="en-US" sz="2400" dirty="0" smtClean="0">
                <a:latin typeface="Times" charset="0"/>
                <a:ea typeface="Times" charset="0"/>
                <a:cs typeface="Times" charset="0"/>
              </a:rPr>
              <a:t> </a:t>
            </a:r>
            <a:r>
              <a:rPr lang="en-US" sz="2400" dirty="0">
                <a:latin typeface="Times" charset="0"/>
                <a:ea typeface="Times" charset="0"/>
                <a:cs typeface="Times" charset="0"/>
              </a:rPr>
              <a:t>of support for reflection, planning and </a:t>
            </a:r>
            <a:r>
              <a:rPr lang="en-US" sz="2400" dirty="0" smtClean="0">
                <a:latin typeface="Times" charset="0"/>
                <a:ea typeface="Times" charset="0"/>
                <a:cs typeface="Times" charset="0"/>
              </a:rPr>
              <a:t>sharing</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3. Certification – based on a portfolio of evidence</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4. Tools to support reflection, planning and discussion</a:t>
            </a:r>
          </a:p>
          <a:p>
            <a:pPr marL="457200" indent="-457200"/>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5. Professional </a:t>
            </a:r>
            <a:r>
              <a:rPr lang="en-US" sz="2400" dirty="0">
                <a:latin typeface="Times" charset="0"/>
                <a:ea typeface="Times" charset="0"/>
                <a:cs typeface="Times" charset="0"/>
              </a:rPr>
              <a:t>cultures</a:t>
            </a:r>
            <a:r>
              <a:rPr lang="en-US" sz="2400" dirty="0" smtClean="0">
                <a:latin typeface="Times" charset="0"/>
                <a:ea typeface="Times" charset="0"/>
                <a:cs typeface="Times" charset="0"/>
              </a:rPr>
              <a:t> </a:t>
            </a:r>
            <a:r>
              <a:rPr lang="en-US" sz="2400" dirty="0" err="1" smtClean="0">
                <a:latin typeface="Times" charset="0"/>
                <a:ea typeface="Times" charset="0"/>
                <a:cs typeface="Times" charset="0"/>
              </a:rPr>
              <a:t>favourable</a:t>
            </a:r>
            <a:r>
              <a:rPr lang="en-US" sz="2400" dirty="0" smtClean="0">
                <a:latin typeface="Times" charset="0"/>
                <a:ea typeface="Times" charset="0"/>
                <a:cs typeface="Times" charset="0"/>
              </a:rPr>
              <a:t> to </a:t>
            </a:r>
            <a:r>
              <a:rPr lang="en-US" sz="2400" dirty="0">
                <a:latin typeface="Times" charset="0"/>
                <a:ea typeface="Times" charset="0"/>
                <a:cs typeface="Times" charset="0"/>
              </a:rPr>
              <a:t>innovation</a:t>
            </a:r>
            <a:r>
              <a:rPr lang="en-US" sz="2400" dirty="0" smtClean="0">
                <a:latin typeface="Times" charset="0"/>
                <a:ea typeface="Times" charset="0"/>
                <a:cs typeface="Times" charset="0"/>
              </a:rPr>
              <a:t> </a:t>
            </a:r>
          </a:p>
          <a:p>
            <a:pPr marL="457200" indent="-457200">
              <a:buFont typeface="+mj-lt"/>
              <a:buAutoNum type="arabicPeriod"/>
            </a:pPr>
            <a:endParaRPr lang="en-US" sz="2400" dirty="0" smtClean="0">
              <a:latin typeface="Times" charset="0"/>
              <a:ea typeface="Times" charset="0"/>
              <a:cs typeface="Times" charset="0"/>
            </a:endParaRPr>
          </a:p>
          <a:p>
            <a:pPr marL="457200" indent="-457200"/>
            <a:r>
              <a:rPr lang="en-US" sz="2400" dirty="0" smtClean="0">
                <a:latin typeface="Times" charset="0"/>
                <a:ea typeface="Times" charset="0"/>
                <a:cs typeface="Times" charset="0"/>
              </a:rPr>
              <a:t>6. </a:t>
            </a:r>
            <a:r>
              <a:rPr lang="en-US" sz="2400" b="1" dirty="0" smtClean="0">
                <a:solidFill>
                  <a:srgbClr val="000090"/>
                </a:solidFill>
                <a:latin typeface="Times" charset="0"/>
                <a:ea typeface="Times" charset="0"/>
                <a:cs typeface="Times" charset="0"/>
              </a:rPr>
              <a:t>Opportunities </a:t>
            </a:r>
            <a:r>
              <a:rPr lang="en-US" sz="2400" b="1" dirty="0">
                <a:solidFill>
                  <a:srgbClr val="000090"/>
                </a:solidFill>
                <a:latin typeface="Times" charset="0"/>
                <a:ea typeface="Times" charset="0"/>
                <a:cs typeface="Times" charset="0"/>
              </a:rPr>
              <a:t>for networking beyond</a:t>
            </a:r>
            <a:r>
              <a:rPr lang="en-US" sz="2400" b="1" dirty="0" smtClean="0">
                <a:solidFill>
                  <a:srgbClr val="000090"/>
                </a:solidFill>
                <a:latin typeface="Times" charset="0"/>
                <a:ea typeface="Times" charset="0"/>
                <a:cs typeface="Times" charset="0"/>
              </a:rPr>
              <a:t> teachers’ </a:t>
            </a:r>
            <a:r>
              <a:rPr lang="en-US" sz="2400" b="1" dirty="0">
                <a:solidFill>
                  <a:srgbClr val="000090"/>
                </a:solidFill>
                <a:latin typeface="Times" charset="0"/>
                <a:ea typeface="Times" charset="0"/>
                <a:cs typeface="Times" charset="0"/>
              </a:rPr>
              <a:t>immediate contexts</a:t>
            </a:r>
          </a:p>
          <a:p>
            <a:endParaRPr lang="en-US" sz="2400" dirty="0">
              <a:latin typeface="Times" charset="0"/>
              <a:ea typeface="Times" charset="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152400" y="131763"/>
            <a:ext cx="8839200" cy="5979584"/>
          </a:xfrm>
          <a:prstGeom prst="rect">
            <a:avLst/>
          </a:prstGeom>
          <a:noFill/>
          <a:ln w="9525">
            <a:noFill/>
            <a:miter lim="800000"/>
            <a:headEnd/>
            <a:tailEnd/>
          </a:ln>
        </p:spPr>
        <p:txBody>
          <a:bodyPr>
            <a:prstTxWarp prst="textNoShape">
              <a:avLst/>
            </a:prstTxWarp>
            <a:spAutoFit/>
          </a:bodyPr>
          <a:lstStyle/>
          <a:p>
            <a:pPr>
              <a:lnSpc>
                <a:spcPct val="110000"/>
              </a:lnSpc>
            </a:pPr>
            <a:r>
              <a:rPr lang="en-GB" sz="1200" b="1" dirty="0">
                <a:latin typeface="Times" charset="0"/>
                <a:ea typeface="Cambria" charset="0"/>
                <a:cs typeface="Cambria" charset="0"/>
              </a:rPr>
              <a:t>George </a:t>
            </a:r>
            <a:r>
              <a:rPr lang="en-GB" sz="1200" b="1" dirty="0" err="1">
                <a:latin typeface="Times" charset="0"/>
                <a:ea typeface="Cambria" charset="0"/>
                <a:cs typeface="Cambria" charset="0"/>
              </a:rPr>
              <a:t>Bagakis</a:t>
            </a:r>
            <a:r>
              <a:rPr lang="en-GB" sz="1200" dirty="0">
                <a:latin typeface="Times" charset="0"/>
                <a:ea typeface="Cambria" charset="0"/>
                <a:cs typeface="Cambria" charset="0"/>
              </a:rPr>
              <a:t>, </a:t>
            </a:r>
            <a:r>
              <a:rPr lang="en-GB" sz="1200" dirty="0">
                <a:solidFill>
                  <a:srgbClr val="000000"/>
                </a:solidFill>
                <a:latin typeface="Times" charset="0"/>
                <a:ea typeface="Cambria" charset="0"/>
                <a:cs typeface="Cambria" charset="0"/>
              </a:rPr>
              <a:t>The University of Peloponnese, Corinth</a:t>
            </a:r>
            <a:r>
              <a:rPr lang="en-GB" sz="1200" dirty="0">
                <a:latin typeface="Times" charset="0"/>
                <a:ea typeface="Cambria" charset="0"/>
                <a:cs typeface="Cambria" charset="0"/>
              </a:rPr>
              <a:t>, Greece. </a:t>
            </a:r>
            <a:r>
              <a:rPr lang="en-GB" sz="1200" b="1" dirty="0">
                <a:latin typeface="Times" charset="0"/>
                <a:ea typeface="Cambria" charset="0"/>
                <a:cs typeface="Cambria" charset="0"/>
              </a:rPr>
              <a:t>Sheila Ball, </a:t>
            </a:r>
            <a:r>
              <a:rPr lang="en-GB" sz="1200" dirty="0" err="1">
                <a:latin typeface="Times" charset="0"/>
                <a:ea typeface="Cambria" charset="0"/>
                <a:cs typeface="Cambria" charset="0"/>
              </a:rPr>
              <a:t>HertsCam</a:t>
            </a:r>
            <a:r>
              <a:rPr lang="en-GB" sz="1200" dirty="0">
                <a:latin typeface="Times" charset="0"/>
                <a:ea typeface="Cambria" charset="0"/>
                <a:cs typeface="Cambria" charset="0"/>
              </a:rPr>
              <a:t> Network, University of Cambridge.</a:t>
            </a:r>
            <a:r>
              <a:rPr lang="en-GB" sz="1200" b="1" dirty="0">
                <a:latin typeface="Times" charset="0"/>
                <a:ea typeface="Cambria" charset="0"/>
                <a:cs typeface="Cambria" charset="0"/>
              </a:rPr>
              <a:t> Paul Barnett</a:t>
            </a:r>
            <a:r>
              <a:rPr lang="en-GB" sz="1200" dirty="0">
                <a:latin typeface="Times" charset="0"/>
                <a:ea typeface="Cambria" charset="0"/>
                <a:cs typeface="Cambria" charset="0"/>
              </a:rPr>
              <a:t>, Barnwell School, Stevenage &amp; </a:t>
            </a:r>
            <a:r>
              <a:rPr lang="en-GB" sz="1200" dirty="0" err="1">
                <a:latin typeface="Times" charset="0"/>
                <a:ea typeface="Cambria" charset="0"/>
                <a:cs typeface="Cambria" charset="0"/>
              </a:rPr>
              <a:t>HertsCam</a:t>
            </a:r>
            <a:r>
              <a:rPr lang="en-GB" sz="1200" dirty="0">
                <a:latin typeface="Times" charset="0"/>
                <a:ea typeface="Cambria" charset="0"/>
                <a:cs typeface="Cambria" charset="0"/>
              </a:rPr>
              <a:t> Network, University of Cambridge </a:t>
            </a:r>
            <a:r>
              <a:rPr lang="sv-SE" sz="1200" b="1" dirty="0" err="1">
                <a:latin typeface="Times" charset="0"/>
                <a:ea typeface="Cambria" charset="0"/>
                <a:cs typeface="Cambria" charset="0"/>
              </a:rPr>
              <a:t>Rima</a:t>
            </a:r>
            <a:r>
              <a:rPr lang="sv-SE" sz="1200" b="1" dirty="0">
                <a:latin typeface="Times" charset="0"/>
                <a:ea typeface="Cambria" charset="0"/>
                <a:cs typeface="Cambria" charset="0"/>
              </a:rPr>
              <a:t> </a:t>
            </a:r>
            <a:r>
              <a:rPr lang="sv-SE" sz="1200" b="1" dirty="0" err="1">
                <a:latin typeface="Times" charset="0"/>
                <a:ea typeface="Cambria" charset="0"/>
                <a:cs typeface="Cambria" charset="0"/>
              </a:rPr>
              <a:t>Bezede</a:t>
            </a:r>
            <a:r>
              <a:rPr lang="sv-SE" sz="1200" dirty="0">
                <a:latin typeface="Times" charset="0"/>
                <a:ea typeface="Cambria" charset="0"/>
                <a:cs typeface="Cambria" charset="0"/>
              </a:rPr>
              <a:t>, </a:t>
            </a:r>
            <a:r>
              <a:rPr lang="en-GB" sz="1200" dirty="0">
                <a:latin typeface="Times" charset="0"/>
                <a:ea typeface="Cambria" charset="0"/>
                <a:cs typeface="Cambria" charset="0"/>
              </a:rPr>
              <a:t>Educational Centre Pro </a:t>
            </a:r>
            <a:r>
              <a:rPr lang="en-GB" sz="1200" dirty="0" err="1">
                <a:latin typeface="Times" charset="0"/>
                <a:ea typeface="Cambria" charset="0"/>
                <a:cs typeface="Cambria" charset="0"/>
              </a:rPr>
              <a:t>Didactica</a:t>
            </a:r>
            <a:r>
              <a:rPr lang="en-GB" sz="1200" dirty="0">
                <a:latin typeface="Times" charset="0"/>
                <a:ea typeface="Cambria" charset="0"/>
                <a:cs typeface="Cambria" charset="0"/>
              </a:rPr>
              <a:t>, Chisinau, Moldova.</a:t>
            </a:r>
            <a:r>
              <a:rPr lang="sv-SE" sz="1200" dirty="0">
                <a:latin typeface="Times" charset="0"/>
                <a:ea typeface="Cambria" charset="0"/>
                <a:cs typeface="Cambria" charset="0"/>
              </a:rPr>
              <a:t> </a:t>
            </a:r>
            <a:r>
              <a:rPr lang="sv-SE" sz="1200" b="1" dirty="0" err="1">
                <a:latin typeface="Times" charset="0"/>
                <a:ea typeface="Cambria" charset="0"/>
                <a:cs typeface="Cambria" charset="0"/>
              </a:rPr>
              <a:t>Lefki</a:t>
            </a:r>
            <a:r>
              <a:rPr lang="sv-SE" sz="1200" b="1" dirty="0">
                <a:latin typeface="Times" charset="0"/>
                <a:ea typeface="Cambria" charset="0"/>
                <a:cs typeface="Cambria" charset="0"/>
              </a:rPr>
              <a:t> </a:t>
            </a:r>
            <a:r>
              <a:rPr lang="sv-SE" sz="1200" b="1" dirty="0" err="1">
                <a:latin typeface="Times" charset="0"/>
                <a:ea typeface="Cambria" charset="0"/>
                <a:cs typeface="Cambria" charset="0"/>
              </a:rPr>
              <a:t>Biniari</a:t>
            </a:r>
            <a:r>
              <a:rPr lang="sv-SE" sz="1200" dirty="0">
                <a:latin typeface="Times" charset="0"/>
                <a:ea typeface="Cambria" charset="0"/>
                <a:cs typeface="Cambria" charset="0"/>
              </a:rPr>
              <a:t>, experimental Gymnasium of </a:t>
            </a:r>
            <a:r>
              <a:rPr lang="sv-SE" sz="1200" dirty="0" err="1">
                <a:latin typeface="Times" charset="0"/>
                <a:ea typeface="Cambria" charset="0"/>
                <a:cs typeface="Cambria" charset="0"/>
              </a:rPr>
              <a:t>Anavryta</a:t>
            </a:r>
            <a:r>
              <a:rPr lang="sv-SE" sz="1200" dirty="0">
                <a:latin typeface="Times" charset="0"/>
                <a:ea typeface="Cambria" charset="0"/>
                <a:cs typeface="Cambria" charset="0"/>
              </a:rPr>
              <a:t>, </a:t>
            </a:r>
            <a:r>
              <a:rPr lang="sv-SE" sz="1200" dirty="0" err="1">
                <a:latin typeface="Times" charset="0"/>
                <a:ea typeface="Cambria" charset="0"/>
                <a:cs typeface="Cambria" charset="0"/>
              </a:rPr>
              <a:t>Athens</a:t>
            </a:r>
            <a:r>
              <a:rPr lang="sv-SE" sz="1200" dirty="0">
                <a:latin typeface="Times" charset="0"/>
                <a:ea typeface="Cambria" charset="0"/>
                <a:cs typeface="Cambria" charset="0"/>
              </a:rPr>
              <a:t>, </a:t>
            </a:r>
            <a:r>
              <a:rPr lang="sv-SE" sz="1200" dirty="0" err="1">
                <a:latin typeface="Times" charset="0"/>
                <a:ea typeface="Cambria" charset="0"/>
                <a:cs typeface="Cambria" charset="0"/>
              </a:rPr>
              <a:t>Greece</a:t>
            </a:r>
            <a:r>
              <a:rPr lang="sv-SE" sz="1200" dirty="0">
                <a:latin typeface="Times" charset="0"/>
                <a:ea typeface="Cambria" charset="0"/>
                <a:cs typeface="Cambria" charset="0"/>
              </a:rPr>
              <a:t>. </a:t>
            </a:r>
            <a:r>
              <a:rPr lang="en-GB" sz="1200" b="1" dirty="0" err="1">
                <a:latin typeface="Times" charset="0"/>
                <a:ea typeface="Cambria" charset="0"/>
                <a:cs typeface="Cambria" charset="0"/>
              </a:rPr>
              <a:t>Ozgur</a:t>
            </a:r>
            <a:r>
              <a:rPr lang="en-GB" sz="1200" b="1" dirty="0">
                <a:latin typeface="Times" charset="0"/>
                <a:ea typeface="Cambria" charset="0"/>
                <a:cs typeface="Cambria" charset="0"/>
              </a:rPr>
              <a:t> </a:t>
            </a:r>
            <a:r>
              <a:rPr lang="en-GB" sz="1200" b="1" dirty="0" err="1">
                <a:latin typeface="Times" charset="0"/>
                <a:ea typeface="Cambria" charset="0"/>
                <a:cs typeface="Cambria" charset="0"/>
              </a:rPr>
              <a:t>Bolat</a:t>
            </a:r>
            <a:r>
              <a:rPr lang="en-GB" sz="1200" dirty="0">
                <a:latin typeface="Times" charset="0"/>
                <a:ea typeface="Cambria" charset="0"/>
                <a:cs typeface="Cambria" charset="0"/>
              </a:rPr>
              <a:t>, Turkish Education Foundation, Istanbul, Turkey. </a:t>
            </a:r>
            <a:r>
              <a:rPr lang="en-GB" sz="2000" b="1" dirty="0" err="1">
                <a:solidFill>
                  <a:srgbClr val="000090"/>
                </a:solidFill>
                <a:latin typeface="Times" charset="0"/>
                <a:ea typeface="Cambria" charset="0"/>
                <a:cs typeface="Cambria" charset="0"/>
              </a:rPr>
              <a:t>Ivona</a:t>
            </a:r>
            <a:r>
              <a:rPr lang="en-GB" sz="2000" b="1" dirty="0">
                <a:solidFill>
                  <a:srgbClr val="000090"/>
                </a:solidFill>
                <a:latin typeface="Times" charset="0"/>
                <a:ea typeface="Cambria" charset="0"/>
                <a:cs typeface="Cambria" charset="0"/>
              </a:rPr>
              <a:t> </a:t>
            </a:r>
            <a:r>
              <a:rPr lang="en-GB" sz="2000" b="1" dirty="0" err="1">
                <a:solidFill>
                  <a:srgbClr val="000090"/>
                </a:solidFill>
                <a:latin typeface="Times" charset="0"/>
                <a:ea typeface="Cambria" charset="0"/>
                <a:cs typeface="Cambria" charset="0"/>
              </a:rPr>
              <a:t>Celebicic</a:t>
            </a:r>
            <a:r>
              <a:rPr lang="en-GB" sz="2000" b="1" dirty="0">
                <a:solidFill>
                  <a:srgbClr val="000090"/>
                </a:solidFill>
                <a:latin typeface="Times" charset="0"/>
                <a:ea typeface="Cambria" charset="0"/>
                <a:cs typeface="Cambria" charset="0"/>
              </a:rPr>
              <a:t>, </a:t>
            </a:r>
            <a:r>
              <a:rPr lang="en-GB" sz="2000" dirty="0" err="1">
                <a:solidFill>
                  <a:srgbClr val="000090"/>
                </a:solidFill>
                <a:latin typeface="Times" charset="0"/>
                <a:ea typeface="Cambria" charset="0"/>
                <a:cs typeface="Cambria" charset="0"/>
              </a:rPr>
              <a:t>proMENTE</a:t>
            </a:r>
            <a:r>
              <a:rPr lang="en-GB" sz="2000" dirty="0">
                <a:solidFill>
                  <a:srgbClr val="000090"/>
                </a:solidFill>
                <a:latin typeface="Times" charset="0"/>
                <a:ea typeface="Cambria" charset="0"/>
                <a:cs typeface="Cambria" charset="0"/>
              </a:rPr>
              <a:t>, </a:t>
            </a:r>
            <a:r>
              <a:rPr lang="sv-SE" sz="2000" dirty="0" err="1">
                <a:solidFill>
                  <a:srgbClr val="000090"/>
                </a:solidFill>
                <a:latin typeface="Times" charset="0"/>
                <a:ea typeface="Cambria" charset="0"/>
                <a:cs typeface="Cambria" charset="0"/>
              </a:rPr>
              <a:t>Bosnia</a:t>
            </a:r>
            <a:r>
              <a:rPr lang="sv-SE" sz="2000" dirty="0">
                <a:solidFill>
                  <a:srgbClr val="000090"/>
                </a:solidFill>
                <a:latin typeface="Times" charset="0"/>
                <a:ea typeface="Cambria" charset="0"/>
                <a:cs typeface="Cambria" charset="0"/>
              </a:rPr>
              <a:t> and </a:t>
            </a:r>
            <a:r>
              <a:rPr lang="sv-SE" sz="2000" dirty="0" err="1">
                <a:solidFill>
                  <a:srgbClr val="000090"/>
                </a:solidFill>
                <a:latin typeface="Times" charset="0"/>
                <a:ea typeface="Cambria" charset="0"/>
                <a:cs typeface="Cambria" charset="0"/>
              </a:rPr>
              <a:t>Herzegovina</a:t>
            </a:r>
            <a:r>
              <a:rPr lang="en-GB" sz="1400" dirty="0">
                <a:latin typeface="Times" charset="0"/>
                <a:ea typeface="Cambria" charset="0"/>
                <a:cs typeface="Cambria" charset="0"/>
              </a:rPr>
              <a:t>. </a:t>
            </a:r>
            <a:r>
              <a:rPr lang="sv-SE" sz="1200" b="1" dirty="0" err="1">
                <a:latin typeface="Times New Roman"/>
                <a:ea typeface="Cambria" charset="0"/>
                <a:cs typeface="Times New Roman"/>
              </a:rPr>
              <a:t>Ciprian</a:t>
            </a:r>
            <a:r>
              <a:rPr lang="sv-SE" sz="1200" b="1" dirty="0">
                <a:latin typeface="Times New Roman"/>
                <a:ea typeface="Cambria" charset="0"/>
                <a:cs typeface="Times New Roman"/>
              </a:rPr>
              <a:t> </a:t>
            </a:r>
            <a:r>
              <a:rPr lang="en-GB" sz="1200" b="1" dirty="0" err="1">
                <a:latin typeface="Times New Roman"/>
                <a:ea typeface="Cambria" charset="0"/>
                <a:cs typeface="Times New Roman"/>
              </a:rPr>
              <a:t>Ceobanu</a:t>
            </a:r>
            <a:r>
              <a:rPr lang="en-GB" sz="1200" dirty="0">
                <a:latin typeface="Times New Roman"/>
                <a:ea typeface="Cambria" charset="0"/>
                <a:cs typeface="Times New Roman"/>
              </a:rPr>
              <a:t>, Faculty of Education, Iasi, Romania. </a:t>
            </a:r>
            <a:r>
              <a:rPr lang="en-GB" sz="1200" b="1" dirty="0">
                <a:latin typeface="Times New Roman"/>
                <a:ea typeface="Cambria" charset="0"/>
                <a:cs typeface="Times New Roman"/>
              </a:rPr>
              <a:t>Mona </a:t>
            </a:r>
            <a:r>
              <a:rPr lang="en-GB" sz="1200" b="1" dirty="0" err="1">
                <a:latin typeface="Times New Roman"/>
                <a:ea typeface="Cambria" charset="0"/>
                <a:cs typeface="Times New Roman"/>
              </a:rPr>
              <a:t>Chiriac</a:t>
            </a:r>
            <a:r>
              <a:rPr lang="en-GB" sz="1200" b="1" dirty="0">
                <a:latin typeface="Times New Roman"/>
                <a:ea typeface="Cambria" charset="0"/>
                <a:cs typeface="Times New Roman"/>
              </a:rPr>
              <a:t>,</a:t>
            </a:r>
            <a:r>
              <a:rPr lang="en-GB" sz="1200" dirty="0">
                <a:latin typeface="Times New Roman"/>
                <a:ea typeface="Cambria" charset="0"/>
                <a:cs typeface="Times New Roman"/>
              </a:rPr>
              <a:t> Barclay School, Stevenage &amp; </a:t>
            </a:r>
            <a:r>
              <a:rPr lang="en-GB" sz="1200" dirty="0" err="1">
                <a:latin typeface="Times New Roman"/>
                <a:ea typeface="Cambria" charset="0"/>
                <a:cs typeface="Times New Roman"/>
              </a:rPr>
              <a:t>HertsCam</a:t>
            </a:r>
            <a:r>
              <a:rPr lang="en-GB" sz="1200" dirty="0">
                <a:latin typeface="Times New Roman"/>
                <a:ea typeface="Cambria" charset="0"/>
                <a:cs typeface="Times New Roman"/>
              </a:rPr>
              <a:t> Network, Cambridge, UK. </a:t>
            </a:r>
            <a:r>
              <a:rPr lang="en-GB" sz="1200" b="1" dirty="0">
                <a:latin typeface="Times New Roman"/>
                <a:ea typeface="Cambria" charset="0"/>
                <a:cs typeface="Times New Roman"/>
              </a:rPr>
              <a:t>Kiki </a:t>
            </a:r>
            <a:r>
              <a:rPr lang="en-GB" sz="1200" b="1" dirty="0" err="1">
                <a:latin typeface="Times New Roman"/>
                <a:ea typeface="Cambria" charset="0"/>
                <a:cs typeface="Times New Roman"/>
              </a:rPr>
              <a:t>Demertzi</a:t>
            </a:r>
            <a:r>
              <a:rPr lang="en-GB" sz="1200" dirty="0">
                <a:latin typeface="Times New Roman"/>
                <a:ea typeface="Cambria" charset="0"/>
                <a:cs typeface="Times New Roman"/>
              </a:rPr>
              <a:t>, 3</a:t>
            </a:r>
            <a:r>
              <a:rPr lang="en-GB" sz="1200" baseline="30000" dirty="0">
                <a:latin typeface="Times New Roman"/>
                <a:ea typeface="Cambria" charset="0"/>
                <a:cs typeface="Times New Roman"/>
              </a:rPr>
              <a:t>rd</a:t>
            </a:r>
            <a:r>
              <a:rPr lang="en-GB" sz="1200" dirty="0">
                <a:latin typeface="Times New Roman"/>
                <a:ea typeface="Cambria" charset="0"/>
                <a:cs typeface="Times New Roman"/>
              </a:rPr>
              <a:t> Directorate of Secondary Education of Athens, Greece. </a:t>
            </a:r>
            <a:r>
              <a:rPr lang="en-GB" sz="1200" b="1" dirty="0">
                <a:latin typeface="Times New Roman"/>
                <a:ea typeface="Cambria" charset="0"/>
                <a:cs typeface="Times New Roman"/>
              </a:rPr>
              <a:t>Judy </a:t>
            </a:r>
            <a:r>
              <a:rPr lang="en-GB" sz="1200" b="1" dirty="0" err="1">
                <a:latin typeface="Times New Roman"/>
                <a:ea typeface="Cambria" charset="0"/>
                <a:cs typeface="Times New Roman"/>
              </a:rPr>
              <a:t>Durrant</a:t>
            </a:r>
            <a:r>
              <a:rPr lang="en-GB" sz="1200" dirty="0">
                <a:latin typeface="Times New Roman"/>
                <a:ea typeface="Cambria" charset="0"/>
                <a:cs typeface="Times New Roman"/>
              </a:rPr>
              <a:t>, Canterbury Christ Church University, Canterbury, UK. </a:t>
            </a:r>
            <a:r>
              <a:rPr lang="en-US" sz="1200" b="1" dirty="0">
                <a:latin typeface="Times New Roman"/>
                <a:ea typeface="Cambria" charset="0"/>
                <a:cs typeface="Times New Roman"/>
              </a:rPr>
              <a:t>Maria Flores</a:t>
            </a:r>
            <a:r>
              <a:rPr lang="en-US" sz="1200" dirty="0">
                <a:latin typeface="Times New Roman"/>
                <a:ea typeface="Cambria" charset="0"/>
                <a:cs typeface="Times New Roman"/>
              </a:rPr>
              <a:t>, University of Minho, Portugal. </a:t>
            </a:r>
            <a:r>
              <a:rPr lang="en-GB" sz="1200" b="1" dirty="0">
                <a:latin typeface="Times New Roman"/>
                <a:ea typeface="Cambria" charset="0"/>
                <a:cs typeface="Times New Roman"/>
              </a:rPr>
              <a:t>Sofia </a:t>
            </a:r>
            <a:r>
              <a:rPr lang="en-GB" sz="1200" b="1" dirty="0" err="1">
                <a:latin typeface="Times New Roman"/>
                <a:ea typeface="Cambria" charset="0"/>
                <a:cs typeface="Times New Roman"/>
              </a:rPr>
              <a:t>Georgiadou</a:t>
            </a:r>
            <a:r>
              <a:rPr lang="en-GB" sz="1200" dirty="0">
                <a:latin typeface="Times New Roman"/>
                <a:ea typeface="Cambria" charset="0"/>
                <a:cs typeface="Times New Roman"/>
              </a:rPr>
              <a:t>, Education Research Centre of Greece, Athens, Greece. </a:t>
            </a:r>
            <a:r>
              <a:rPr lang="en-GB" sz="1200" b="1" dirty="0">
                <a:latin typeface="Times New Roman"/>
                <a:ea typeface="Cambria" charset="0"/>
                <a:cs typeface="Times New Roman"/>
              </a:rPr>
              <a:t>Colin Gladstone, </a:t>
            </a:r>
            <a:r>
              <a:rPr lang="en-GB" sz="1200" dirty="0">
                <a:latin typeface="Times New Roman"/>
                <a:ea typeface="Cambria" charset="0"/>
                <a:cs typeface="Times New Roman"/>
              </a:rPr>
              <a:t>Schools Transition Service, Christ Church, New Zealand, </a:t>
            </a:r>
            <a:r>
              <a:rPr lang="en-GB" sz="1200" b="1" dirty="0" err="1">
                <a:latin typeface="Times New Roman"/>
                <a:ea typeface="Cambria" charset="0"/>
                <a:cs typeface="Times New Roman"/>
              </a:rPr>
              <a:t>Aytac</a:t>
            </a:r>
            <a:r>
              <a:rPr lang="en-GB" sz="1200" b="1" dirty="0">
                <a:latin typeface="Times New Roman"/>
                <a:ea typeface="Cambria" charset="0"/>
                <a:cs typeface="Times New Roman"/>
              </a:rPr>
              <a:t> </a:t>
            </a:r>
            <a:r>
              <a:rPr lang="en-GB" sz="1200" b="1" dirty="0" err="1">
                <a:latin typeface="Times New Roman"/>
                <a:ea typeface="Cambria" charset="0"/>
                <a:cs typeface="Times New Roman"/>
              </a:rPr>
              <a:t>Gogus</a:t>
            </a:r>
            <a:r>
              <a:rPr lang="en-GB" sz="1200" dirty="0">
                <a:latin typeface="Times New Roman"/>
                <a:ea typeface="Cambria" charset="0"/>
                <a:cs typeface="Times New Roman"/>
              </a:rPr>
              <a:t> </a:t>
            </a:r>
            <a:r>
              <a:rPr lang="en-GB" sz="1200" dirty="0" err="1">
                <a:latin typeface="Times New Roman"/>
                <a:ea typeface="Cambria" charset="0"/>
                <a:cs typeface="Times New Roman"/>
              </a:rPr>
              <a:t>Sabanci</a:t>
            </a:r>
            <a:r>
              <a:rPr lang="en-GB" sz="1200" dirty="0">
                <a:latin typeface="Times New Roman"/>
                <a:ea typeface="Cambria" charset="0"/>
                <a:cs typeface="Times New Roman"/>
              </a:rPr>
              <a:t> University, Istanbul. </a:t>
            </a:r>
            <a:r>
              <a:rPr lang="en-GB" sz="1200" b="1" dirty="0">
                <a:latin typeface="Times New Roman"/>
                <a:ea typeface="Cambria" charset="0"/>
                <a:cs typeface="Times New Roman"/>
              </a:rPr>
              <a:t>Val Hill</a:t>
            </a:r>
            <a:r>
              <a:rPr lang="en-GB" sz="1200" dirty="0">
                <a:latin typeface="Times New Roman"/>
                <a:ea typeface="Cambria" charset="0"/>
                <a:cs typeface="Times New Roman"/>
              </a:rPr>
              <a:t>, Birchwood High School, Bishop Stortford &amp; </a:t>
            </a:r>
            <a:r>
              <a:rPr lang="en-GB" sz="1200" dirty="0" err="1">
                <a:latin typeface="Times New Roman"/>
                <a:ea typeface="Cambria" charset="0"/>
                <a:cs typeface="Times New Roman"/>
              </a:rPr>
              <a:t>HertsCam</a:t>
            </a:r>
            <a:r>
              <a:rPr lang="en-GB" sz="1200" dirty="0">
                <a:latin typeface="Times New Roman"/>
                <a:ea typeface="Cambria" charset="0"/>
                <a:cs typeface="Times New Roman"/>
              </a:rPr>
              <a:t> Network, University of Cambridge. </a:t>
            </a:r>
            <a:r>
              <a:rPr lang="en-US" sz="1200" b="1" dirty="0" err="1">
                <a:latin typeface="Times New Roman"/>
                <a:ea typeface="Cambria" charset="0"/>
                <a:cs typeface="Times New Roman"/>
              </a:rPr>
              <a:t>Petya</a:t>
            </a:r>
            <a:r>
              <a:rPr lang="en-US" sz="1200" b="1" dirty="0">
                <a:latin typeface="Times New Roman"/>
                <a:ea typeface="Cambria" charset="0"/>
                <a:cs typeface="Times New Roman"/>
              </a:rPr>
              <a:t> </a:t>
            </a:r>
            <a:r>
              <a:rPr lang="en-US" sz="1200" b="1" dirty="0" err="1">
                <a:latin typeface="Times New Roman"/>
                <a:ea typeface="Cambria" charset="0"/>
                <a:cs typeface="Times New Roman"/>
              </a:rPr>
              <a:t>Kabakchieva</a:t>
            </a:r>
            <a:r>
              <a:rPr lang="en-US" sz="1200" dirty="0">
                <a:latin typeface="Times New Roman"/>
                <a:ea typeface="Cambria" charset="0"/>
                <a:cs typeface="Times New Roman"/>
              </a:rPr>
              <a:t>, Sofia University, Bulgaria. </a:t>
            </a:r>
            <a:r>
              <a:rPr lang="sv-SE" sz="1200" b="1" dirty="0">
                <a:latin typeface="Times New Roman"/>
                <a:ea typeface="Cambria" charset="0"/>
                <a:cs typeface="Times New Roman"/>
              </a:rPr>
              <a:t>Alma Kadi</a:t>
            </a:r>
            <a:r>
              <a:rPr lang="en-GB" sz="1200" b="1" dirty="0" err="1">
                <a:latin typeface="Times New Roman"/>
                <a:ea typeface="Cambria" charset="0"/>
                <a:cs typeface="Times New Roman"/>
              </a:rPr>
              <a:t>ć</a:t>
            </a:r>
            <a:r>
              <a:rPr lang="en-GB" sz="1200" dirty="0">
                <a:latin typeface="Times New Roman"/>
                <a:ea typeface="Cambria" charset="0"/>
                <a:cs typeface="Times New Roman"/>
              </a:rPr>
              <a:t>, </a:t>
            </a:r>
            <a:r>
              <a:rPr lang="en-GB" sz="1200" dirty="0" err="1">
                <a:latin typeface="Times New Roman"/>
                <a:ea typeface="Cambria" charset="0"/>
                <a:cs typeface="Times New Roman"/>
              </a:rPr>
              <a:t>proMENTE</a:t>
            </a:r>
            <a:r>
              <a:rPr lang="en-GB" sz="1200" dirty="0">
                <a:latin typeface="Times New Roman"/>
                <a:ea typeface="Cambria" charset="0"/>
                <a:cs typeface="Times New Roman"/>
              </a:rPr>
              <a:t>, </a:t>
            </a:r>
            <a:r>
              <a:rPr lang="sv-SE" sz="1200" dirty="0" err="1">
                <a:latin typeface="Times New Roman"/>
                <a:ea typeface="Cambria" charset="0"/>
                <a:cs typeface="Times New Roman"/>
              </a:rPr>
              <a:t>Bosnia</a:t>
            </a:r>
            <a:r>
              <a:rPr lang="sv-SE" sz="1200" dirty="0">
                <a:latin typeface="Times New Roman"/>
                <a:ea typeface="Cambria" charset="0"/>
                <a:cs typeface="Times New Roman"/>
              </a:rPr>
              <a:t> and </a:t>
            </a:r>
            <a:r>
              <a:rPr lang="sv-SE" sz="1200" dirty="0" err="1">
                <a:latin typeface="Times New Roman"/>
                <a:ea typeface="Cambria" charset="0"/>
                <a:cs typeface="Times New Roman"/>
              </a:rPr>
              <a:t>Herzegovina</a:t>
            </a:r>
            <a:r>
              <a:rPr lang="en-GB" sz="1200" dirty="0">
                <a:latin typeface="Times New Roman"/>
                <a:ea typeface="Cambria" charset="0"/>
                <a:cs typeface="Times New Roman"/>
              </a:rPr>
              <a:t>. </a:t>
            </a:r>
            <a:r>
              <a:rPr lang="sv-SE" sz="1200" b="1" dirty="0" err="1">
                <a:latin typeface="Times New Roman"/>
                <a:ea typeface="Cambria" charset="0"/>
                <a:cs typeface="Times New Roman"/>
              </a:rPr>
              <a:t>Stavroula</a:t>
            </a:r>
            <a:r>
              <a:rPr lang="sv-SE" sz="1200" b="1" dirty="0">
                <a:latin typeface="Times New Roman"/>
                <a:ea typeface="Cambria" charset="0"/>
                <a:cs typeface="Times New Roman"/>
              </a:rPr>
              <a:t> </a:t>
            </a:r>
            <a:r>
              <a:rPr lang="sv-SE" sz="1200" b="1" dirty="0" err="1">
                <a:latin typeface="Times New Roman"/>
                <a:ea typeface="Cambria" charset="0"/>
                <a:cs typeface="Times New Roman"/>
              </a:rPr>
              <a:t>Kaissari</a:t>
            </a:r>
            <a:r>
              <a:rPr lang="sv-SE" sz="1200" dirty="0">
                <a:latin typeface="Times New Roman"/>
                <a:ea typeface="Cambria" charset="0"/>
                <a:cs typeface="Times New Roman"/>
              </a:rPr>
              <a:t>, </a:t>
            </a:r>
            <a:r>
              <a:rPr lang="sv-SE" sz="1200" dirty="0" err="1">
                <a:latin typeface="Times New Roman"/>
                <a:ea typeface="Cambria" charset="0"/>
                <a:cs typeface="Times New Roman"/>
              </a:rPr>
              <a:t>Petroupolis</a:t>
            </a:r>
            <a:r>
              <a:rPr lang="sv-SE" sz="1200" dirty="0">
                <a:latin typeface="Times New Roman"/>
                <a:ea typeface="Cambria" charset="0"/>
                <a:cs typeface="Times New Roman"/>
              </a:rPr>
              <a:t> 2nd Gymnasium, </a:t>
            </a:r>
            <a:r>
              <a:rPr lang="sv-SE" sz="1200" dirty="0" err="1">
                <a:latin typeface="Times New Roman"/>
                <a:ea typeface="Cambria" charset="0"/>
                <a:cs typeface="Times New Roman"/>
              </a:rPr>
              <a:t>Athens</a:t>
            </a:r>
            <a:r>
              <a:rPr lang="sv-SE" sz="1200" dirty="0">
                <a:latin typeface="Times New Roman"/>
                <a:ea typeface="Cambria" charset="0"/>
                <a:cs typeface="Times New Roman"/>
              </a:rPr>
              <a:t>, </a:t>
            </a:r>
            <a:r>
              <a:rPr lang="sv-SE" sz="1200" dirty="0" err="1" smtClean="0">
                <a:latin typeface="Times New Roman"/>
                <a:ea typeface="Cambria" charset="0"/>
                <a:cs typeface="Times New Roman"/>
              </a:rPr>
              <a:t>Greece</a:t>
            </a:r>
            <a:r>
              <a:rPr lang="sv-SE" sz="1200" dirty="0" smtClean="0">
                <a:latin typeface="Times New Roman"/>
                <a:ea typeface="Cambria" charset="0"/>
                <a:cs typeface="Times New Roman"/>
              </a:rPr>
              <a:t>.</a:t>
            </a:r>
            <a:r>
              <a:rPr lang="en-GB" sz="1200" b="1" dirty="0" err="1" smtClean="0">
                <a:latin typeface="Times New Roman"/>
                <a:ea typeface="Cambria" charset="0"/>
                <a:cs typeface="Times New Roman"/>
              </a:rPr>
              <a:t>Suzana</a:t>
            </a:r>
            <a:r>
              <a:rPr lang="en-GB" sz="1200" b="1" dirty="0" smtClean="0">
                <a:latin typeface="Times New Roman"/>
                <a:ea typeface="Cambria" charset="0"/>
                <a:cs typeface="Times New Roman"/>
              </a:rPr>
              <a:t> </a:t>
            </a:r>
            <a:r>
              <a:rPr lang="en-GB" sz="1200" b="1" dirty="0" err="1">
                <a:latin typeface="Times New Roman"/>
                <a:ea typeface="Cambria" charset="0"/>
                <a:cs typeface="Times New Roman"/>
              </a:rPr>
              <a:t>Kirandziska</a:t>
            </a:r>
            <a:r>
              <a:rPr lang="en-GB" sz="1200" dirty="0">
                <a:latin typeface="Times New Roman"/>
                <a:ea typeface="Cambria" charset="0"/>
                <a:cs typeface="Times New Roman"/>
              </a:rPr>
              <a:t>, Foundation for Educational and Cultural Initiatives Macedonia. </a:t>
            </a:r>
            <a:r>
              <a:rPr lang="en-GB" sz="1200" b="1" dirty="0" err="1">
                <a:latin typeface="Times New Roman"/>
                <a:ea typeface="Cambria" charset="0"/>
                <a:cs typeface="Times New Roman"/>
              </a:rPr>
              <a:t>Pavlos</a:t>
            </a:r>
            <a:r>
              <a:rPr lang="en-GB" sz="1200" b="1" dirty="0">
                <a:latin typeface="Times New Roman"/>
                <a:ea typeface="Cambria" charset="0"/>
                <a:cs typeface="Times New Roman"/>
              </a:rPr>
              <a:t> </a:t>
            </a:r>
            <a:r>
              <a:rPr lang="en-GB" sz="1200" b="1" dirty="0" err="1">
                <a:latin typeface="Times New Roman"/>
                <a:ea typeface="Cambria" charset="0"/>
                <a:cs typeface="Times New Roman"/>
              </a:rPr>
              <a:t>Kosmidis</a:t>
            </a:r>
            <a:r>
              <a:rPr lang="en-GB" sz="1200" dirty="0">
                <a:latin typeface="Times New Roman"/>
                <a:ea typeface="Cambria" charset="0"/>
                <a:cs typeface="Times New Roman"/>
              </a:rPr>
              <a:t>, Directorate of Secondary Education of East Attica, Greece. </a:t>
            </a:r>
            <a:r>
              <a:rPr lang="en-GB" sz="1200" b="1" dirty="0" err="1">
                <a:latin typeface="Times New Roman"/>
                <a:ea typeface="Cambria" charset="0"/>
                <a:cs typeface="Times New Roman"/>
              </a:rPr>
              <a:t>Milica</a:t>
            </a:r>
            <a:r>
              <a:rPr lang="en-GB" sz="1200" b="1" dirty="0">
                <a:latin typeface="Times New Roman"/>
                <a:ea typeface="Cambria" charset="0"/>
                <a:cs typeface="Times New Roman"/>
              </a:rPr>
              <a:t> </a:t>
            </a:r>
            <a:r>
              <a:rPr lang="en-GB" sz="1200" b="1" dirty="0" err="1">
                <a:latin typeface="Times New Roman"/>
                <a:ea typeface="Cambria" charset="0"/>
                <a:cs typeface="Times New Roman"/>
              </a:rPr>
              <a:t>Krulanovic</a:t>
            </a:r>
            <a:r>
              <a:rPr lang="sr-Latn-CS" sz="1200" dirty="0">
                <a:latin typeface="Times New Roman"/>
                <a:ea typeface="Cambria" charset="0"/>
                <a:cs typeface="Times New Roman"/>
              </a:rPr>
              <a:t>, Ratko Zaric Primary School, Niksic &amp; </a:t>
            </a:r>
            <a:r>
              <a:rPr lang="en-GB" sz="1200" dirty="0">
                <a:latin typeface="Times New Roman"/>
                <a:ea typeface="Cambria" charset="0"/>
                <a:cs typeface="Times New Roman"/>
              </a:rPr>
              <a:t>Pedagogical </a:t>
            </a:r>
            <a:r>
              <a:rPr lang="en-GB" sz="1200" dirty="0" err="1">
                <a:latin typeface="Times New Roman"/>
                <a:ea typeface="Cambria" charset="0"/>
                <a:cs typeface="Times New Roman"/>
              </a:rPr>
              <a:t>Center</a:t>
            </a:r>
            <a:r>
              <a:rPr lang="en-GB" sz="1200" dirty="0">
                <a:latin typeface="Times New Roman"/>
                <a:ea typeface="Cambria" charset="0"/>
                <a:cs typeface="Times New Roman"/>
              </a:rPr>
              <a:t> of Montenegro. </a:t>
            </a:r>
            <a:r>
              <a:rPr lang="sv-SE" sz="1200" b="1" dirty="0" err="1">
                <a:latin typeface="Times New Roman"/>
                <a:ea typeface="Cambria" charset="0"/>
                <a:cs typeface="Times New Roman"/>
              </a:rPr>
              <a:t>Ljiljana</a:t>
            </a:r>
            <a:r>
              <a:rPr lang="sv-SE" sz="1200" b="1" dirty="0">
                <a:latin typeface="Times New Roman"/>
                <a:ea typeface="Cambria" charset="0"/>
                <a:cs typeface="Times New Roman"/>
              </a:rPr>
              <a:t> </a:t>
            </a:r>
            <a:r>
              <a:rPr lang="sv-SE" sz="1200" b="1" dirty="0" err="1">
                <a:latin typeface="Times New Roman"/>
                <a:ea typeface="Cambria" charset="0"/>
                <a:cs typeface="Times New Roman"/>
              </a:rPr>
              <a:t>Levkov</a:t>
            </a:r>
            <a:r>
              <a:rPr lang="sv-SE" sz="1200" dirty="0">
                <a:latin typeface="Times New Roman"/>
                <a:ea typeface="Cambria" charset="0"/>
                <a:cs typeface="Times New Roman"/>
              </a:rPr>
              <a:t>, </a:t>
            </a:r>
            <a:r>
              <a:rPr lang="en-US" sz="1200" dirty="0">
                <a:latin typeface="Times New Roman"/>
                <a:ea typeface="Times New Roman" charset="0"/>
                <a:cs typeface="Times New Roman"/>
              </a:rPr>
              <a:t>University of Belgrade &amp; Ministry of Education, Serbia</a:t>
            </a:r>
            <a:r>
              <a:rPr lang="en-GB" sz="1200" dirty="0">
                <a:solidFill>
                  <a:srgbClr val="000090"/>
                </a:solidFill>
                <a:latin typeface="Times New Roman"/>
                <a:ea typeface="Cambria" charset="0"/>
                <a:cs typeface="Times New Roman"/>
              </a:rPr>
              <a:t>.</a:t>
            </a:r>
            <a:r>
              <a:rPr lang="en-GB" sz="2000" dirty="0">
                <a:solidFill>
                  <a:srgbClr val="000090"/>
                </a:solidFill>
                <a:latin typeface="Times" charset="0"/>
                <a:ea typeface="Cambria" charset="0"/>
                <a:cs typeface="Cambria" charset="0"/>
              </a:rPr>
              <a:t> </a:t>
            </a:r>
            <a:r>
              <a:rPr lang="en-GB" sz="2000" b="1" dirty="0">
                <a:solidFill>
                  <a:srgbClr val="000090"/>
                </a:solidFill>
                <a:latin typeface="Times" charset="0"/>
                <a:ea typeface="Cambria" charset="0"/>
                <a:cs typeface="Cambria" charset="0"/>
              </a:rPr>
              <a:t>Iris </a:t>
            </a:r>
            <a:r>
              <a:rPr lang="en-GB" sz="2000" b="1" dirty="0" err="1">
                <a:solidFill>
                  <a:srgbClr val="000090"/>
                </a:solidFill>
                <a:latin typeface="Times" charset="0"/>
                <a:ea typeface="Cambria" charset="0"/>
                <a:cs typeface="Cambria" charset="0"/>
              </a:rPr>
              <a:t>Marusic</a:t>
            </a:r>
            <a:r>
              <a:rPr lang="en-GB" sz="2000" b="1" dirty="0">
                <a:solidFill>
                  <a:srgbClr val="000090"/>
                </a:solidFill>
                <a:latin typeface="Times" charset="0"/>
                <a:ea typeface="Cambria" charset="0"/>
                <a:cs typeface="Cambria" charset="0"/>
              </a:rPr>
              <a:t>, </a:t>
            </a:r>
            <a:r>
              <a:rPr lang="en-GB" sz="2000" dirty="0">
                <a:solidFill>
                  <a:srgbClr val="000090"/>
                </a:solidFill>
                <a:latin typeface="Times" charset="0"/>
                <a:ea typeface="Cambria" charset="0"/>
                <a:cs typeface="Cambria" charset="0"/>
              </a:rPr>
              <a:t>Centre for Educational Research and Development, University of Zagreb. </a:t>
            </a:r>
            <a:r>
              <a:rPr lang="sv-SE" sz="2000" b="1" dirty="0" err="1">
                <a:solidFill>
                  <a:srgbClr val="000090"/>
                </a:solidFill>
                <a:latin typeface="Times" charset="0"/>
                <a:ea typeface="Cambria" charset="0"/>
                <a:cs typeface="Cambria" charset="0"/>
              </a:rPr>
              <a:t>Gordana</a:t>
            </a:r>
            <a:r>
              <a:rPr lang="sv-SE" sz="2000" b="1" dirty="0">
                <a:solidFill>
                  <a:srgbClr val="000090"/>
                </a:solidFill>
                <a:latin typeface="Times" charset="0"/>
                <a:ea typeface="Cambria" charset="0"/>
                <a:cs typeface="Cambria" charset="0"/>
              </a:rPr>
              <a:t> </a:t>
            </a:r>
            <a:r>
              <a:rPr lang="sv-SE" sz="2000" b="1" dirty="0" err="1">
                <a:solidFill>
                  <a:srgbClr val="000090"/>
                </a:solidFill>
                <a:latin typeface="Times" charset="0"/>
                <a:ea typeface="Cambria" charset="0"/>
                <a:cs typeface="Cambria" charset="0"/>
              </a:rPr>
              <a:t>Miljevic</a:t>
            </a:r>
            <a:r>
              <a:rPr lang="sv-SE" sz="2000" b="1" dirty="0">
                <a:solidFill>
                  <a:srgbClr val="000090"/>
                </a:solidFill>
                <a:latin typeface="Times" charset="0"/>
                <a:ea typeface="Cambria" charset="0"/>
                <a:cs typeface="Cambria" charset="0"/>
              </a:rPr>
              <a:t>, </a:t>
            </a:r>
            <a:r>
              <a:rPr lang="sv-SE" sz="2000" dirty="0">
                <a:solidFill>
                  <a:srgbClr val="000090"/>
                </a:solidFill>
                <a:latin typeface="Times" charset="0"/>
                <a:ea typeface="Cambria" charset="0"/>
                <a:cs typeface="Cambria" charset="0"/>
              </a:rPr>
              <a:t>Open Society </a:t>
            </a:r>
            <a:r>
              <a:rPr lang="sv-SE" sz="2000" dirty="0" err="1">
                <a:solidFill>
                  <a:srgbClr val="000090"/>
                </a:solidFill>
                <a:latin typeface="Times" charset="0"/>
                <a:ea typeface="Cambria" charset="0"/>
                <a:cs typeface="Cambria" charset="0"/>
              </a:rPr>
              <a:t>Institute</a:t>
            </a:r>
            <a:r>
              <a:rPr lang="sv-SE" sz="2000" dirty="0">
                <a:solidFill>
                  <a:srgbClr val="000090"/>
                </a:solidFill>
                <a:latin typeface="Times" charset="0"/>
                <a:ea typeface="Cambria" charset="0"/>
                <a:cs typeface="Cambria" charset="0"/>
              </a:rPr>
              <a:t> </a:t>
            </a:r>
            <a:r>
              <a:rPr lang="sv-SE" sz="2000" dirty="0" err="1">
                <a:solidFill>
                  <a:srgbClr val="000090"/>
                </a:solidFill>
                <a:latin typeface="Times" charset="0"/>
                <a:ea typeface="Cambria" charset="0"/>
                <a:cs typeface="Cambria" charset="0"/>
              </a:rPr>
              <a:t>Education</a:t>
            </a:r>
            <a:r>
              <a:rPr lang="sv-SE" sz="2000" dirty="0">
                <a:solidFill>
                  <a:srgbClr val="000090"/>
                </a:solidFill>
                <a:latin typeface="Times" charset="0"/>
                <a:ea typeface="Cambria" charset="0"/>
                <a:cs typeface="Cambria" charset="0"/>
              </a:rPr>
              <a:t> Support </a:t>
            </a:r>
            <a:r>
              <a:rPr lang="sv-SE" sz="2000" b="1" dirty="0" err="1">
                <a:solidFill>
                  <a:srgbClr val="000090"/>
                </a:solidFill>
                <a:latin typeface="Times" charset="0"/>
                <a:ea typeface="Cambria" charset="0"/>
                <a:cs typeface="Cambria" charset="0"/>
              </a:rPr>
              <a:t>Programme</a:t>
            </a:r>
            <a:r>
              <a:rPr lang="sv-SE" sz="2000" b="1" dirty="0">
                <a:solidFill>
                  <a:srgbClr val="000090"/>
                </a:solidFill>
                <a:latin typeface="Times" charset="0"/>
                <a:ea typeface="Cambria" charset="0"/>
                <a:cs typeface="Cambria" charset="0"/>
              </a:rPr>
              <a:t>, </a:t>
            </a:r>
            <a:r>
              <a:rPr lang="sv-SE" sz="2000" b="1" dirty="0" err="1">
                <a:solidFill>
                  <a:srgbClr val="000090"/>
                </a:solidFill>
                <a:latin typeface="Times" charset="0"/>
                <a:ea typeface="Cambria" charset="0"/>
                <a:cs typeface="Cambria" charset="0"/>
              </a:rPr>
              <a:t>Belgrade</a:t>
            </a:r>
            <a:r>
              <a:rPr lang="sv-SE" sz="2000" b="1" dirty="0">
                <a:solidFill>
                  <a:srgbClr val="000090"/>
                </a:solidFill>
                <a:latin typeface="Times" charset="0"/>
                <a:ea typeface="Cambria" charset="0"/>
                <a:cs typeface="Cambria" charset="0"/>
              </a:rPr>
              <a:t>.</a:t>
            </a:r>
            <a:r>
              <a:rPr lang="sv-SE" sz="1400" b="1" dirty="0">
                <a:latin typeface="Times" charset="0"/>
                <a:ea typeface="Cambria" charset="0"/>
                <a:cs typeface="Cambria" charset="0"/>
              </a:rPr>
              <a:t> </a:t>
            </a:r>
            <a:r>
              <a:rPr lang="sv-SE" sz="1200" b="1" dirty="0">
                <a:latin typeface="Times New Roman"/>
                <a:ea typeface="Cambria" charset="0"/>
                <a:cs typeface="Times New Roman"/>
              </a:rPr>
              <a:t>Melinda Mula</a:t>
            </a:r>
            <a:r>
              <a:rPr lang="sv-SE" sz="1200" dirty="0">
                <a:latin typeface="Times New Roman"/>
                <a:ea typeface="Cambria" charset="0"/>
                <a:cs typeface="Times New Roman"/>
              </a:rPr>
              <a:t>, Kosovo </a:t>
            </a:r>
            <a:r>
              <a:rPr lang="sv-SE" sz="1200" dirty="0" err="1">
                <a:latin typeface="Times New Roman"/>
                <a:ea typeface="Cambria" charset="0"/>
                <a:cs typeface="Times New Roman"/>
              </a:rPr>
              <a:t>Education</a:t>
            </a:r>
            <a:r>
              <a:rPr lang="sv-SE" sz="1200" dirty="0">
                <a:latin typeface="Times New Roman"/>
                <a:ea typeface="Cambria" charset="0"/>
                <a:cs typeface="Times New Roman"/>
              </a:rPr>
              <a:t> Centre, Pristina. </a:t>
            </a:r>
            <a:r>
              <a:rPr lang="en-GB" sz="1200" b="1" dirty="0">
                <a:latin typeface="Times New Roman"/>
                <a:ea typeface="Cambria" charset="0"/>
                <a:cs typeface="Times New Roman"/>
              </a:rPr>
              <a:t>Jo </a:t>
            </a:r>
            <a:r>
              <a:rPr lang="en-GB" sz="1200" b="1" dirty="0" err="1">
                <a:latin typeface="Times New Roman"/>
                <a:ea typeface="Cambria" charset="0"/>
                <a:cs typeface="Times New Roman"/>
              </a:rPr>
              <a:t>Mylles</a:t>
            </a:r>
            <a:r>
              <a:rPr lang="en-GB" sz="1200" dirty="0">
                <a:latin typeface="Times New Roman"/>
                <a:ea typeface="Cambria" charset="0"/>
                <a:cs typeface="Times New Roman"/>
              </a:rPr>
              <a:t>, Sir John </a:t>
            </a:r>
            <a:r>
              <a:rPr lang="en-GB" sz="1200" dirty="0" err="1">
                <a:latin typeface="Times New Roman"/>
                <a:ea typeface="Cambria" charset="0"/>
                <a:cs typeface="Times New Roman"/>
              </a:rPr>
              <a:t>Lawes</a:t>
            </a:r>
            <a:r>
              <a:rPr lang="en-GB" sz="1200" dirty="0">
                <a:latin typeface="Times New Roman"/>
                <a:ea typeface="Cambria" charset="0"/>
                <a:cs typeface="Times New Roman"/>
              </a:rPr>
              <a:t> School, Harpenden &amp; </a:t>
            </a:r>
            <a:r>
              <a:rPr lang="en-GB" sz="1200" dirty="0" err="1">
                <a:latin typeface="Times New Roman"/>
                <a:ea typeface="Cambria" charset="0"/>
                <a:cs typeface="Times New Roman"/>
              </a:rPr>
              <a:t>HertsCam</a:t>
            </a:r>
            <a:r>
              <a:rPr lang="en-GB" sz="1200" dirty="0">
                <a:latin typeface="Times New Roman"/>
                <a:ea typeface="Cambria" charset="0"/>
                <a:cs typeface="Times New Roman"/>
              </a:rPr>
              <a:t> Network, University of Cambridge. </a:t>
            </a:r>
            <a:r>
              <a:rPr lang="sv-SE" sz="1200" b="1" dirty="0">
                <a:latin typeface="Times New Roman"/>
                <a:ea typeface="Cambria" charset="0"/>
                <a:cs typeface="Times New Roman"/>
              </a:rPr>
              <a:t>Eugen P</a:t>
            </a:r>
            <a:r>
              <a:rPr lang="en-GB" sz="1200" b="1" dirty="0" err="1">
                <a:latin typeface="Times New Roman"/>
                <a:ea typeface="Cambria" charset="0"/>
                <a:cs typeface="Times New Roman"/>
              </a:rPr>
              <a:t>alade</a:t>
            </a:r>
            <a:r>
              <a:rPr lang="en-GB" sz="1200" dirty="0">
                <a:latin typeface="Times New Roman"/>
                <a:ea typeface="Cambria" charset="0"/>
                <a:cs typeface="Times New Roman"/>
              </a:rPr>
              <a:t>, Centre Education 2000+ (CEDU), Romania. </a:t>
            </a:r>
            <a:r>
              <a:rPr lang="en-GB" sz="1200" b="1" dirty="0" err="1">
                <a:latin typeface="Times New Roman"/>
                <a:ea typeface="Cambria" charset="0"/>
                <a:cs typeface="Times New Roman"/>
              </a:rPr>
              <a:t>Anca</a:t>
            </a:r>
            <a:r>
              <a:rPr lang="en-GB" sz="1200" b="1" dirty="0">
                <a:latin typeface="Times New Roman"/>
                <a:ea typeface="Cambria" charset="0"/>
                <a:cs typeface="Times New Roman"/>
              </a:rPr>
              <a:t> </a:t>
            </a:r>
            <a:r>
              <a:rPr lang="en-GB" sz="1200" b="1" dirty="0" err="1">
                <a:latin typeface="Times New Roman"/>
                <a:ea typeface="Cambria" charset="0"/>
                <a:cs typeface="Times New Roman"/>
              </a:rPr>
              <a:t>Nedelcu</a:t>
            </a:r>
            <a:r>
              <a:rPr lang="en-GB" sz="1200" dirty="0">
                <a:latin typeface="Times New Roman"/>
                <a:ea typeface="Cambria" charset="0"/>
                <a:cs typeface="Times New Roman"/>
              </a:rPr>
              <a:t>, University of Bucharest, Romania. </a:t>
            </a:r>
            <a:r>
              <a:rPr lang="en-GB" sz="1200" b="1" dirty="0" err="1">
                <a:latin typeface="Times New Roman"/>
                <a:ea typeface="Cambria" charset="0"/>
                <a:cs typeface="Times New Roman"/>
              </a:rPr>
              <a:t>Ljubica</a:t>
            </a:r>
            <a:r>
              <a:rPr lang="en-GB" sz="1200" b="1" dirty="0">
                <a:latin typeface="Times New Roman"/>
                <a:ea typeface="Cambria" charset="0"/>
                <a:cs typeface="Times New Roman"/>
              </a:rPr>
              <a:t> </a:t>
            </a:r>
            <a:r>
              <a:rPr lang="en-GB" sz="1200" b="1" dirty="0" err="1">
                <a:latin typeface="Times New Roman"/>
                <a:ea typeface="Cambria" charset="0"/>
                <a:cs typeface="Times New Roman"/>
              </a:rPr>
              <a:t>Petrovic</a:t>
            </a:r>
            <a:r>
              <a:rPr lang="en-GB" sz="1200" dirty="0">
                <a:latin typeface="Times New Roman"/>
                <a:ea typeface="Cambria" charset="0"/>
                <a:cs typeface="Times New Roman"/>
              </a:rPr>
              <a:t>, Agency for Mobility and EU Programmes, Zagreb, Croatia. </a:t>
            </a:r>
            <a:r>
              <a:rPr lang="en-GB" sz="1200" b="1" dirty="0" err="1">
                <a:latin typeface="Times New Roman"/>
                <a:ea typeface="Cambria" charset="0"/>
                <a:cs typeface="Times New Roman"/>
              </a:rPr>
              <a:t>Viorica</a:t>
            </a:r>
            <a:r>
              <a:rPr lang="en-GB" sz="1200" b="1" dirty="0">
                <a:latin typeface="Times New Roman"/>
                <a:ea typeface="Cambria" charset="0"/>
                <a:cs typeface="Times New Roman"/>
              </a:rPr>
              <a:t> </a:t>
            </a:r>
            <a:r>
              <a:rPr lang="en-GB" sz="1200" b="1" dirty="0" err="1">
                <a:latin typeface="Times New Roman"/>
                <a:ea typeface="Cambria" charset="0"/>
                <a:cs typeface="Times New Roman"/>
              </a:rPr>
              <a:t>Postica</a:t>
            </a:r>
            <a:r>
              <a:rPr lang="en-GB" sz="1200" dirty="0">
                <a:latin typeface="Times New Roman"/>
                <a:ea typeface="Cambria" charset="0"/>
                <a:cs typeface="Times New Roman"/>
              </a:rPr>
              <a:t>, Educational Centre Pro </a:t>
            </a:r>
            <a:r>
              <a:rPr lang="en-GB" sz="1200" dirty="0" err="1">
                <a:latin typeface="Times New Roman"/>
                <a:ea typeface="Cambria" charset="0"/>
                <a:cs typeface="Times New Roman"/>
              </a:rPr>
              <a:t>Didactica</a:t>
            </a:r>
            <a:r>
              <a:rPr lang="en-GB" sz="1200" dirty="0">
                <a:latin typeface="Times New Roman"/>
                <a:ea typeface="Cambria" charset="0"/>
                <a:cs typeface="Times New Roman"/>
              </a:rPr>
              <a:t>, Chisinau, Moldova. </a:t>
            </a:r>
            <a:r>
              <a:rPr lang="en-GB" sz="1200" b="1" dirty="0">
                <a:latin typeface="Times New Roman"/>
                <a:ea typeface="Cambria" charset="0"/>
                <a:cs typeface="Times New Roman"/>
              </a:rPr>
              <a:t>Amanda Roberts</a:t>
            </a:r>
            <a:r>
              <a:rPr lang="en-GB" sz="1200" dirty="0">
                <a:latin typeface="Times New Roman"/>
                <a:ea typeface="Cambria" charset="0"/>
                <a:cs typeface="Times New Roman"/>
              </a:rPr>
              <a:t>, University of Hertfordshire &amp; </a:t>
            </a:r>
            <a:r>
              <a:rPr lang="en-GB" sz="1200" dirty="0" err="1">
                <a:latin typeface="Times New Roman"/>
                <a:ea typeface="Cambria" charset="0"/>
                <a:cs typeface="Times New Roman"/>
              </a:rPr>
              <a:t>HertsCam</a:t>
            </a:r>
            <a:r>
              <a:rPr lang="en-GB" sz="1200" dirty="0">
                <a:latin typeface="Times New Roman"/>
                <a:ea typeface="Cambria" charset="0"/>
                <a:cs typeface="Times New Roman"/>
              </a:rPr>
              <a:t> Network, University of Cambridge. </a:t>
            </a:r>
            <a:r>
              <a:rPr lang="sv-SE" sz="1200" b="1" dirty="0" err="1">
                <a:latin typeface="Times New Roman"/>
                <a:ea typeface="Cambria" charset="0"/>
                <a:cs typeface="Times New Roman"/>
              </a:rPr>
              <a:t>Ljilana</a:t>
            </a:r>
            <a:r>
              <a:rPr lang="sv-SE" sz="1200" b="1" dirty="0">
                <a:latin typeface="Times New Roman"/>
                <a:ea typeface="Cambria" charset="0"/>
                <a:cs typeface="Times New Roman"/>
              </a:rPr>
              <a:t> </a:t>
            </a:r>
            <a:r>
              <a:rPr lang="sv-SE" sz="1200" b="1" dirty="0" err="1">
                <a:latin typeface="Times New Roman"/>
                <a:ea typeface="Cambria" charset="0"/>
                <a:cs typeface="Times New Roman"/>
              </a:rPr>
              <a:t>Sahardtska-Panova</a:t>
            </a:r>
            <a:r>
              <a:rPr lang="sv-SE" sz="1200" dirty="0">
                <a:latin typeface="Times New Roman"/>
                <a:ea typeface="Cambria" charset="0"/>
                <a:cs typeface="Times New Roman"/>
              </a:rPr>
              <a:t>, </a:t>
            </a:r>
            <a:r>
              <a:rPr lang="en-GB" sz="1200" dirty="0">
                <a:latin typeface="Times New Roman"/>
                <a:ea typeface="Cambria" charset="0"/>
                <a:cs typeface="Times New Roman"/>
              </a:rPr>
              <a:t>Foundation for Educational and Cultural Initiatives Macedonia. </a:t>
            </a:r>
            <a:r>
              <a:rPr lang="sv-SE" sz="1200" b="1" dirty="0" err="1">
                <a:latin typeface="Times New Roman"/>
                <a:ea typeface="Cambria" charset="0"/>
                <a:cs typeface="Times New Roman"/>
              </a:rPr>
              <a:t>Jehona</a:t>
            </a:r>
            <a:r>
              <a:rPr lang="sv-SE" sz="1200" b="1" dirty="0">
                <a:latin typeface="Times New Roman"/>
                <a:ea typeface="Cambria" charset="0"/>
                <a:cs typeface="Times New Roman"/>
              </a:rPr>
              <a:t> </a:t>
            </a:r>
            <a:r>
              <a:rPr lang="sv-SE" sz="1200" b="1" dirty="0" err="1">
                <a:latin typeface="Times New Roman"/>
                <a:ea typeface="Cambria" charset="0"/>
                <a:cs typeface="Times New Roman"/>
              </a:rPr>
              <a:t>Shala</a:t>
            </a:r>
            <a:r>
              <a:rPr lang="sv-SE" sz="1200" b="1" dirty="0">
                <a:latin typeface="Times New Roman"/>
                <a:ea typeface="Cambria" charset="0"/>
                <a:cs typeface="Times New Roman"/>
              </a:rPr>
              <a:t>,</a:t>
            </a:r>
            <a:r>
              <a:rPr lang="sv-SE" sz="1200" dirty="0">
                <a:latin typeface="Times New Roman"/>
                <a:ea typeface="Cambria" charset="0"/>
                <a:cs typeface="Times New Roman"/>
              </a:rPr>
              <a:t> Kosovo </a:t>
            </a:r>
            <a:r>
              <a:rPr lang="sv-SE" sz="1200" dirty="0" err="1">
                <a:latin typeface="Times New Roman"/>
                <a:ea typeface="Cambria" charset="0"/>
                <a:cs typeface="Times New Roman"/>
              </a:rPr>
              <a:t>Education</a:t>
            </a:r>
            <a:r>
              <a:rPr lang="sv-SE" sz="1200" dirty="0">
                <a:latin typeface="Times New Roman"/>
                <a:ea typeface="Cambria" charset="0"/>
                <a:cs typeface="Times New Roman"/>
              </a:rPr>
              <a:t> Centre, Pristina. </a:t>
            </a:r>
            <a:r>
              <a:rPr lang="en-US" sz="1200" b="1" dirty="0" err="1">
                <a:latin typeface="Times New Roman"/>
                <a:ea typeface="Cambria" charset="0"/>
                <a:cs typeface="Times New Roman"/>
              </a:rPr>
              <a:t>Thanasis</a:t>
            </a:r>
            <a:r>
              <a:rPr lang="en-US" sz="1200" b="1" dirty="0">
                <a:latin typeface="Times New Roman"/>
                <a:ea typeface="Cambria" charset="0"/>
                <a:cs typeface="Times New Roman"/>
              </a:rPr>
              <a:t> </a:t>
            </a:r>
            <a:r>
              <a:rPr lang="en-US" sz="1200" b="1" dirty="0" err="1">
                <a:latin typeface="Times New Roman"/>
                <a:ea typeface="Cambria" charset="0"/>
                <a:cs typeface="Times New Roman"/>
              </a:rPr>
              <a:t>Stamatis</a:t>
            </a:r>
            <a:r>
              <a:rPr lang="en-US" sz="1200" dirty="0">
                <a:latin typeface="Times New Roman"/>
                <a:ea typeface="Cambria" charset="0"/>
                <a:cs typeface="Times New Roman"/>
              </a:rPr>
              <a:t>, </a:t>
            </a:r>
            <a:r>
              <a:rPr lang="en-GB" sz="1200" dirty="0">
                <a:latin typeface="Times New Roman"/>
                <a:ea typeface="Cambria" charset="0"/>
                <a:cs typeface="Times New Roman"/>
              </a:rPr>
              <a:t>Ex-</a:t>
            </a:r>
            <a:r>
              <a:rPr lang="en-GB" sz="1200" dirty="0" err="1">
                <a:latin typeface="Times New Roman"/>
                <a:ea typeface="Cambria" charset="0"/>
                <a:cs typeface="Times New Roman"/>
              </a:rPr>
              <a:t>Headteacher</a:t>
            </a:r>
            <a:r>
              <a:rPr lang="en-GB" sz="1200" dirty="0">
                <a:latin typeface="Times New Roman"/>
                <a:ea typeface="Cambria" charset="0"/>
                <a:cs typeface="Times New Roman"/>
              </a:rPr>
              <a:t> of Petropolis 2nd Gymnasium, Athens, Greece. </a:t>
            </a:r>
            <a:r>
              <a:rPr lang="en-US" sz="1200" b="1" dirty="0">
                <a:latin typeface="Times New Roman"/>
                <a:ea typeface="Cambria" charset="0"/>
                <a:cs typeface="Times New Roman"/>
              </a:rPr>
              <a:t>Marianna </a:t>
            </a:r>
            <a:r>
              <a:rPr lang="en-US" sz="1200" b="1" dirty="0" err="1">
                <a:latin typeface="Times New Roman"/>
                <a:ea typeface="Cambria" charset="0"/>
                <a:cs typeface="Times New Roman"/>
              </a:rPr>
              <a:t>Tsemperlidou</a:t>
            </a:r>
            <a:r>
              <a:rPr lang="en-US" sz="1200" dirty="0">
                <a:latin typeface="Times New Roman"/>
                <a:ea typeface="Cambria" charset="0"/>
                <a:cs typeface="Times New Roman"/>
              </a:rPr>
              <a:t>, 3</a:t>
            </a:r>
            <a:r>
              <a:rPr lang="en-US" sz="1200" baseline="30000" dirty="0">
                <a:latin typeface="Times New Roman"/>
                <a:ea typeface="Cambria" charset="0"/>
                <a:cs typeface="Times New Roman"/>
              </a:rPr>
              <a:t>rd</a:t>
            </a:r>
            <a:r>
              <a:rPr lang="en-US" sz="1200" dirty="0">
                <a:latin typeface="Times New Roman"/>
                <a:ea typeface="Cambria" charset="0"/>
                <a:cs typeface="Times New Roman"/>
              </a:rPr>
              <a:t> Directorate of Secondary Education of Athens, Athens, Greece</a:t>
            </a:r>
            <a:r>
              <a:rPr lang="en-US" sz="1400" dirty="0">
                <a:latin typeface="Times" charset="0"/>
                <a:ea typeface="Cambria" charset="0"/>
                <a:cs typeface="Cambria" charset="0"/>
              </a:rPr>
              <a:t>. </a:t>
            </a:r>
            <a:r>
              <a:rPr lang="sv-SE" sz="2000" b="1" dirty="0" err="1">
                <a:solidFill>
                  <a:srgbClr val="000090"/>
                </a:solidFill>
                <a:latin typeface="Times New Roman"/>
                <a:ea typeface="Cambria" charset="0"/>
                <a:cs typeface="Times New Roman"/>
              </a:rPr>
              <a:t>Vlasta</a:t>
            </a:r>
            <a:r>
              <a:rPr lang="sv-SE" sz="2000" b="1" dirty="0">
                <a:solidFill>
                  <a:srgbClr val="000090"/>
                </a:solidFill>
                <a:latin typeface="Times New Roman"/>
                <a:ea typeface="Cambria" charset="0"/>
                <a:cs typeface="Times New Roman"/>
              </a:rPr>
              <a:t> </a:t>
            </a:r>
            <a:r>
              <a:rPr lang="sv-SE" sz="2000" b="1" dirty="0" err="1">
                <a:solidFill>
                  <a:srgbClr val="000090"/>
                </a:solidFill>
                <a:latin typeface="Times New Roman"/>
                <a:ea typeface="Cambria" charset="0"/>
                <a:cs typeface="Times New Roman"/>
              </a:rPr>
              <a:t>Vizek</a:t>
            </a:r>
            <a:r>
              <a:rPr lang="sv-SE" sz="2000" b="1" dirty="0">
                <a:solidFill>
                  <a:srgbClr val="000090"/>
                </a:solidFill>
                <a:latin typeface="Times New Roman"/>
                <a:ea typeface="Cambria" charset="0"/>
                <a:cs typeface="Times New Roman"/>
              </a:rPr>
              <a:t> </a:t>
            </a:r>
            <a:r>
              <a:rPr lang="sv-SE" sz="2000" b="1" dirty="0" err="1">
                <a:solidFill>
                  <a:srgbClr val="000090"/>
                </a:solidFill>
                <a:latin typeface="Times New Roman"/>
                <a:ea typeface="Cambria" charset="0"/>
                <a:cs typeface="Times New Roman"/>
              </a:rPr>
              <a:t>Vidovic</a:t>
            </a:r>
            <a:r>
              <a:rPr lang="sv-SE" sz="2000" dirty="0">
                <a:solidFill>
                  <a:srgbClr val="000090"/>
                </a:solidFill>
                <a:latin typeface="Times New Roman"/>
                <a:ea typeface="Cambria" charset="0"/>
                <a:cs typeface="Times New Roman"/>
              </a:rPr>
              <a:t>, University of Zagreb and </a:t>
            </a:r>
            <a:r>
              <a:rPr lang="en-GB" sz="2000" dirty="0">
                <a:solidFill>
                  <a:srgbClr val="000090"/>
                </a:solidFill>
                <a:latin typeface="Times New Roman"/>
                <a:ea typeface="Cambria" charset="0"/>
                <a:cs typeface="Times New Roman"/>
              </a:rPr>
              <a:t>Institute for Social Research</a:t>
            </a:r>
            <a:r>
              <a:rPr lang="sv-SE" sz="2000" dirty="0">
                <a:solidFill>
                  <a:srgbClr val="000090"/>
                </a:solidFill>
                <a:latin typeface="Times New Roman"/>
                <a:ea typeface="Cambria" charset="0"/>
                <a:cs typeface="Times New Roman"/>
              </a:rPr>
              <a:t>. </a:t>
            </a:r>
            <a:r>
              <a:rPr lang="sv-SE" sz="2000" b="1" dirty="0">
                <a:solidFill>
                  <a:srgbClr val="000090"/>
                </a:solidFill>
                <a:latin typeface="Times New Roman"/>
                <a:ea typeface="Cambria" charset="0"/>
                <a:cs typeface="Times New Roman"/>
              </a:rPr>
              <a:t>Jelena </a:t>
            </a:r>
            <a:r>
              <a:rPr lang="sv-SE" sz="2000" b="1" dirty="0" err="1">
                <a:solidFill>
                  <a:srgbClr val="000090"/>
                </a:solidFill>
                <a:latin typeface="Times New Roman"/>
                <a:ea typeface="Cambria" charset="0"/>
                <a:cs typeface="Times New Roman"/>
              </a:rPr>
              <a:t>Vranjesevic</a:t>
            </a:r>
            <a:r>
              <a:rPr lang="sv-SE" sz="2000" dirty="0">
                <a:solidFill>
                  <a:srgbClr val="000090"/>
                </a:solidFill>
                <a:latin typeface="Times New Roman"/>
                <a:ea typeface="Cambria" charset="0"/>
                <a:cs typeface="Times New Roman"/>
              </a:rPr>
              <a:t>, </a:t>
            </a:r>
            <a:r>
              <a:rPr lang="en-US" sz="2000" dirty="0">
                <a:solidFill>
                  <a:srgbClr val="000090"/>
                </a:solidFill>
                <a:latin typeface="Times New Roman"/>
                <a:ea typeface="Times New Roman" charset="0"/>
                <a:cs typeface="Times New Roman"/>
              </a:rPr>
              <a:t>University of Belgrade, Serbia</a:t>
            </a:r>
            <a:r>
              <a:rPr lang="sv-SE" sz="2000" dirty="0">
                <a:solidFill>
                  <a:srgbClr val="000090"/>
                </a:solidFill>
                <a:latin typeface="Times New Roman"/>
                <a:ea typeface="Cambria" charset="0"/>
                <a:cs typeface="Times New Roman"/>
              </a:rPr>
              <a:t>. </a:t>
            </a:r>
            <a:r>
              <a:rPr lang="en-GB" sz="1400" b="1" dirty="0" err="1">
                <a:latin typeface="Times" charset="0"/>
                <a:ea typeface="Cambria" charset="0"/>
                <a:cs typeface="Cambria" charset="0"/>
              </a:rPr>
              <a:t>Milica</a:t>
            </a:r>
            <a:r>
              <a:rPr lang="en-GB" sz="1400" b="1" dirty="0">
                <a:latin typeface="Times" charset="0"/>
                <a:ea typeface="Cambria" charset="0"/>
                <a:cs typeface="Cambria" charset="0"/>
              </a:rPr>
              <a:t> </a:t>
            </a:r>
            <a:r>
              <a:rPr lang="en-GB" sz="1400" b="1" dirty="0" err="1">
                <a:latin typeface="Times" charset="0"/>
                <a:ea typeface="Cambria" charset="0"/>
                <a:cs typeface="Cambria" charset="0"/>
              </a:rPr>
              <a:t>Vukcevic</a:t>
            </a:r>
            <a:r>
              <a:rPr lang="en-GB" sz="1400" b="1" dirty="0">
                <a:latin typeface="Times" charset="0"/>
                <a:ea typeface="Cambria" charset="0"/>
                <a:cs typeface="Cambria" charset="0"/>
              </a:rPr>
              <a:t>,</a:t>
            </a:r>
            <a:r>
              <a:rPr lang="en-GB" sz="1400" dirty="0">
                <a:latin typeface="Times" charset="0"/>
                <a:ea typeface="Cambria" charset="0"/>
                <a:cs typeface="Cambria" charset="0"/>
              </a:rPr>
              <a:t> </a:t>
            </a:r>
            <a:r>
              <a:rPr lang="sr-Latn-CS" sz="1400" dirty="0">
                <a:latin typeface="Times" charset="0"/>
                <a:ea typeface="Cambria" charset="0"/>
                <a:cs typeface="Cambria" charset="0"/>
              </a:rPr>
              <a:t>Luka Simonovic Primary School, Niksic &amp; </a:t>
            </a:r>
            <a:r>
              <a:rPr lang="en-GB" sz="1400" dirty="0">
                <a:latin typeface="Times" charset="0"/>
                <a:ea typeface="Cambria" charset="0"/>
                <a:cs typeface="Cambria" charset="0"/>
              </a:rPr>
              <a:t>Pedagogical </a:t>
            </a:r>
            <a:r>
              <a:rPr lang="en-GB" sz="1400" dirty="0" err="1">
                <a:latin typeface="Times" charset="0"/>
                <a:ea typeface="Cambria" charset="0"/>
                <a:cs typeface="Cambria" charset="0"/>
              </a:rPr>
              <a:t>Center</a:t>
            </a:r>
            <a:r>
              <a:rPr lang="en-GB" sz="1400" dirty="0">
                <a:latin typeface="Times" charset="0"/>
                <a:ea typeface="Cambria" charset="0"/>
                <a:cs typeface="Cambria" charset="0"/>
              </a:rPr>
              <a:t> of Montenegro</a:t>
            </a:r>
            <a:r>
              <a:rPr lang="sr-Latn-CS" sz="1400" dirty="0">
                <a:latin typeface="Times" charset="0"/>
                <a:ea typeface="Cambria" charset="0"/>
                <a:cs typeface="Cambria" charset="0"/>
              </a:rPr>
              <a:t>. </a:t>
            </a:r>
            <a:r>
              <a:rPr lang="en-GB" sz="1400" b="1" dirty="0">
                <a:latin typeface="Times" charset="0"/>
                <a:ea typeface="Cambria" charset="0"/>
                <a:cs typeface="Cambria" charset="0"/>
              </a:rPr>
              <a:t>Vivien Wearing</a:t>
            </a:r>
            <a:r>
              <a:rPr lang="en-GB" sz="1400" dirty="0">
                <a:latin typeface="Times" charset="0"/>
                <a:ea typeface="Cambria" charset="0"/>
                <a:cs typeface="Cambria" charset="0"/>
              </a:rPr>
              <a:t>, </a:t>
            </a:r>
            <a:r>
              <a:rPr lang="en-GB" sz="1400" dirty="0" err="1">
                <a:latin typeface="Times" charset="0"/>
                <a:ea typeface="Cambria" charset="0"/>
                <a:cs typeface="Cambria" charset="0"/>
              </a:rPr>
              <a:t>HertsCam</a:t>
            </a:r>
            <a:r>
              <a:rPr lang="en-GB" sz="1400" dirty="0">
                <a:latin typeface="Times" charset="0"/>
                <a:ea typeface="Cambria" charset="0"/>
                <a:cs typeface="Cambria" charset="0"/>
              </a:rPr>
              <a:t> Network, University of Cambridge</a:t>
            </a:r>
            <a:r>
              <a:rPr lang="en-US" sz="1400" dirty="0">
                <a:latin typeface="Times" charset="0"/>
                <a:ea typeface="Cambria" charset="0"/>
                <a:cs typeface="Cambria" charset="0"/>
              </a:rPr>
              <a:t>. </a:t>
            </a:r>
            <a:r>
              <a:rPr lang="en-US" sz="1400" b="1" dirty="0" err="1">
                <a:latin typeface="Times" charset="0"/>
                <a:ea typeface="Cambria" charset="0"/>
                <a:cs typeface="Cambria" charset="0"/>
              </a:rPr>
              <a:t>Boyan</a:t>
            </a:r>
            <a:r>
              <a:rPr lang="en-US" sz="1400" b="1" dirty="0">
                <a:latin typeface="Times" charset="0"/>
                <a:ea typeface="Cambria" charset="0"/>
                <a:cs typeface="Cambria" charset="0"/>
              </a:rPr>
              <a:t> </a:t>
            </a:r>
            <a:r>
              <a:rPr lang="en-US" sz="1400" b="1" dirty="0" err="1">
                <a:latin typeface="Times" charset="0"/>
                <a:ea typeface="Cambria" charset="0"/>
                <a:cs typeface="Cambria" charset="0"/>
              </a:rPr>
              <a:t>Zahariev</a:t>
            </a:r>
            <a:r>
              <a:rPr lang="en-US" sz="1400" b="1" dirty="0">
                <a:latin typeface="Times" charset="0"/>
                <a:ea typeface="Cambria" charset="0"/>
                <a:cs typeface="Cambria" charset="0"/>
              </a:rPr>
              <a:t>,</a:t>
            </a:r>
            <a:r>
              <a:rPr lang="en-US" sz="1400" dirty="0">
                <a:latin typeface="Times" charset="0"/>
                <a:ea typeface="Cambria" charset="0"/>
                <a:cs typeface="Cambria" charset="0"/>
              </a:rPr>
              <a:t> Open Society Institute, Sofia, Bulgaria</a:t>
            </a: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6216" y="846582"/>
            <a:ext cx="8597783" cy="1231106"/>
          </a:xfrm>
          <a:prstGeom prst="rect">
            <a:avLst/>
          </a:prstGeom>
          <a:noFill/>
        </p:spPr>
        <p:txBody>
          <a:bodyPr wrap="square" rtlCol="0">
            <a:spAutoFit/>
          </a:bodyPr>
          <a:lstStyle/>
          <a:p>
            <a:r>
              <a:rPr lang="en-US" sz="2800" b="1" dirty="0" smtClean="0">
                <a:solidFill>
                  <a:srgbClr val="660066"/>
                </a:solidFill>
                <a:latin typeface="Times New Roman"/>
                <a:ea typeface="Times" charset="0"/>
                <a:cs typeface="Times New Roman"/>
              </a:rPr>
              <a:t>6. Opportunities for networking beyond teachers’ immediate contexts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658" y="469395"/>
            <a:ext cx="8048767" cy="5262979"/>
          </a:xfrm>
          <a:prstGeom prst="rect">
            <a:avLst/>
          </a:prstGeom>
          <a:noFill/>
        </p:spPr>
        <p:txBody>
          <a:bodyPr wrap="square" rtlCol="0">
            <a:spAutoFit/>
          </a:bodyPr>
          <a:lstStyle/>
          <a:p>
            <a:endParaRPr lang="en-GB" sz="2000" dirty="0" smtClean="0">
              <a:latin typeface="Times New Roman"/>
              <a:cs typeface="Times New Roman"/>
            </a:endParaRPr>
          </a:p>
          <a:p>
            <a:pPr algn="ctr"/>
            <a:r>
              <a:rPr lang="en-GB" sz="2800" b="1" dirty="0" smtClean="0">
                <a:solidFill>
                  <a:srgbClr val="660066"/>
                </a:solidFill>
                <a:latin typeface="Times New Roman"/>
                <a:cs typeface="Times New Roman"/>
              </a:rPr>
              <a:t>Impact of teacher-led development projects</a:t>
            </a:r>
          </a:p>
          <a:p>
            <a:endParaRPr lang="en-GB" sz="2400" dirty="0" smtClean="0">
              <a:latin typeface="Times New Roman"/>
              <a:cs typeface="Times New Roman"/>
            </a:endParaRPr>
          </a:p>
          <a:p>
            <a:r>
              <a:rPr lang="en-GB" sz="2400" dirty="0" smtClean="0">
                <a:latin typeface="Times New Roman"/>
                <a:cs typeface="Times New Roman"/>
              </a:rPr>
              <a:t>Professional development for the teacher concerned</a:t>
            </a:r>
          </a:p>
          <a:p>
            <a:r>
              <a:rPr lang="en-GB" sz="2400" dirty="0" smtClean="0">
                <a:latin typeface="Times New Roman"/>
                <a:cs typeface="Times New Roman"/>
              </a:rPr>
              <a:t> </a:t>
            </a:r>
          </a:p>
          <a:p>
            <a:r>
              <a:rPr lang="en-GB" sz="2400" dirty="0" smtClean="0">
                <a:latin typeface="Times New Roman"/>
                <a:cs typeface="Times New Roman"/>
              </a:rPr>
              <a:t>Good projects embed new practices and change the professional culture</a:t>
            </a:r>
          </a:p>
          <a:p>
            <a:r>
              <a:rPr lang="en-GB" sz="2400" dirty="0" smtClean="0">
                <a:latin typeface="Times New Roman"/>
                <a:cs typeface="Times New Roman"/>
              </a:rPr>
              <a:t> </a:t>
            </a:r>
          </a:p>
          <a:p>
            <a:r>
              <a:rPr lang="en-GB" sz="2400" dirty="0" smtClean="0">
                <a:latin typeface="Times New Roman"/>
                <a:cs typeface="Times New Roman"/>
              </a:rPr>
              <a:t>But – networks enable teachers to improve the system</a:t>
            </a:r>
          </a:p>
          <a:p>
            <a:endParaRPr lang="en-GB" sz="2400" dirty="0" smtClean="0">
              <a:latin typeface="Times New Roman"/>
              <a:cs typeface="Times New Roman"/>
            </a:endParaRPr>
          </a:p>
          <a:p>
            <a:pPr>
              <a:buFont typeface="Wingdings" charset="2"/>
              <a:buChar char="Ø"/>
            </a:pPr>
            <a:r>
              <a:rPr lang="en-GB" sz="2400" dirty="0" smtClean="0">
                <a:latin typeface="Times New Roman"/>
                <a:cs typeface="Times New Roman"/>
              </a:rPr>
              <a:t>  building knowledge that is shared and trusted</a:t>
            </a:r>
          </a:p>
          <a:p>
            <a:pPr>
              <a:buFont typeface="Wingdings" charset="2"/>
              <a:buChar char="Ø"/>
            </a:pPr>
            <a:endParaRPr lang="en-GB" sz="2400" dirty="0" smtClean="0">
              <a:latin typeface="Times New Roman"/>
              <a:cs typeface="Times New Roman"/>
            </a:endParaRPr>
          </a:p>
          <a:p>
            <a:pPr>
              <a:buFont typeface="Wingdings" charset="2"/>
              <a:buChar char="Ø"/>
            </a:pPr>
            <a:r>
              <a:rPr lang="en-GB" sz="2400" dirty="0" smtClean="0">
                <a:latin typeface="Times New Roman"/>
                <a:cs typeface="Times New Roman"/>
              </a:rPr>
              <a:t>  spreading the virus of moral purpose</a:t>
            </a:r>
          </a:p>
          <a:p>
            <a:endParaRPr lang="en-US" sz="24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0009" y="320024"/>
            <a:ext cx="8260225" cy="6001643"/>
          </a:xfrm>
          <a:prstGeom prst="rect">
            <a:avLst/>
          </a:prstGeom>
          <a:noFill/>
        </p:spPr>
        <p:txBody>
          <a:bodyPr wrap="square" rtlCol="0">
            <a:spAutoFit/>
          </a:bodyPr>
          <a:lstStyle/>
          <a:p>
            <a:pPr algn="ctr"/>
            <a:r>
              <a:rPr lang="en-GB" sz="2400" b="1" dirty="0" smtClean="0">
                <a:solidFill>
                  <a:srgbClr val="660066"/>
                </a:solidFill>
                <a:latin typeface="Times New Roman"/>
                <a:cs typeface="Times New Roman"/>
              </a:rPr>
              <a:t>Mutual encouragement in Sarajevo</a:t>
            </a:r>
          </a:p>
          <a:p>
            <a:endParaRPr lang="en-GB" sz="2000" dirty="0">
              <a:latin typeface="Times New Roman"/>
              <a:cs typeface="Times New Roman"/>
            </a:endParaRPr>
          </a:p>
          <a:p>
            <a:pPr algn="just"/>
            <a:r>
              <a:rPr lang="en-GB" sz="2400" dirty="0" smtClean="0">
                <a:latin typeface="Times New Roman"/>
                <a:cs typeface="Times New Roman"/>
              </a:rPr>
              <a:t>I </a:t>
            </a:r>
            <a:r>
              <a:rPr lang="en-GB" sz="2400" dirty="0">
                <a:latin typeface="Times New Roman"/>
                <a:cs typeface="Times New Roman"/>
              </a:rPr>
              <a:t>caught myself participating in discussions with all my heart, getting excited about the most ordinary talk between colleagues from our school and the colleagues from </a:t>
            </a:r>
            <a:r>
              <a:rPr lang="en-GB" sz="2400" dirty="0" err="1">
                <a:latin typeface="Times New Roman"/>
                <a:cs typeface="Times New Roman"/>
              </a:rPr>
              <a:t>Hrasno</a:t>
            </a:r>
            <a:r>
              <a:rPr lang="en-GB" sz="2400" dirty="0">
                <a:latin typeface="Times New Roman"/>
                <a:cs typeface="Times New Roman"/>
              </a:rPr>
              <a:t>. Exchanging ideas, listening to each other with respect, giving support to each other, one gets tremendous self-esteem, and that is all I need. So I managed to go beyond the limits of my previous work, I set my goals on a higher level. Having seen the results of what I </a:t>
            </a:r>
            <a:r>
              <a:rPr lang="en-GB" sz="2400" dirty="0" smtClean="0">
                <a:latin typeface="Times New Roman"/>
                <a:cs typeface="Times New Roman"/>
              </a:rPr>
              <a:t>initiated, in </a:t>
            </a:r>
            <a:r>
              <a:rPr lang="en-GB" sz="2400" dirty="0">
                <a:latin typeface="Times New Roman"/>
                <a:cs typeface="Times New Roman"/>
              </a:rPr>
              <a:t>cooperation with my colleagues, I am encouraged to make new ways to continue something that improves the quality of work with children, which encourages me personally, thereby making me happier</a:t>
            </a:r>
            <a:r>
              <a:rPr lang="en-GB" sz="2000" dirty="0" smtClean="0">
                <a:latin typeface="Times New Roman"/>
                <a:cs typeface="Times New Roman"/>
              </a:rPr>
              <a:t>. </a:t>
            </a:r>
          </a:p>
          <a:p>
            <a:endParaRPr lang="en-GB" sz="2000" dirty="0" smtClean="0">
              <a:latin typeface="Times New Roman"/>
              <a:cs typeface="Times New Roman"/>
            </a:endParaRPr>
          </a:p>
          <a:p>
            <a:pPr algn="r"/>
            <a:r>
              <a:rPr lang="en-GB" sz="1600" dirty="0" smtClean="0">
                <a:latin typeface="Times New Roman"/>
                <a:cs typeface="Times New Roman"/>
              </a:rPr>
              <a:t>(ITL Report from Bosnia and Herzegovina)</a:t>
            </a:r>
          </a:p>
          <a:p>
            <a:r>
              <a:rPr lang="en-GB" sz="2000" dirty="0">
                <a:latin typeface="Times New Roman"/>
                <a:cs typeface="Times New Roman"/>
              </a:rPr>
              <a:t> </a:t>
            </a:r>
            <a:endParaRPr lang="en-GB" sz="2000" dirty="0" smtClean="0">
              <a:latin typeface="Times New Roman"/>
              <a:cs typeface="Times New Roman"/>
            </a:endParaRPr>
          </a:p>
          <a:p>
            <a:endParaRPr lang="en-US" sz="2000" dirty="0"/>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658" y="469395"/>
            <a:ext cx="8048767" cy="5262979"/>
          </a:xfrm>
          <a:prstGeom prst="rect">
            <a:avLst/>
          </a:prstGeom>
          <a:noFill/>
        </p:spPr>
        <p:txBody>
          <a:bodyPr wrap="square" rtlCol="0">
            <a:spAutoFit/>
          </a:bodyPr>
          <a:lstStyle/>
          <a:p>
            <a:endParaRPr lang="en-GB" sz="2000" dirty="0" smtClean="0">
              <a:latin typeface="Times New Roman"/>
              <a:cs typeface="Times New Roman"/>
            </a:endParaRPr>
          </a:p>
          <a:p>
            <a:pPr algn="ctr"/>
            <a:r>
              <a:rPr lang="en-GB" sz="2800" b="1" dirty="0" smtClean="0">
                <a:solidFill>
                  <a:srgbClr val="660066"/>
                </a:solidFill>
                <a:latin typeface="Times New Roman"/>
                <a:cs typeface="Times New Roman"/>
              </a:rPr>
              <a:t>Impact of teacher-led development projects</a:t>
            </a:r>
          </a:p>
          <a:p>
            <a:endParaRPr lang="en-GB" sz="2400" dirty="0" smtClean="0">
              <a:latin typeface="Times New Roman"/>
              <a:cs typeface="Times New Roman"/>
            </a:endParaRPr>
          </a:p>
          <a:p>
            <a:r>
              <a:rPr lang="en-GB" sz="2400" dirty="0" smtClean="0">
                <a:latin typeface="Times New Roman"/>
                <a:cs typeface="Times New Roman"/>
              </a:rPr>
              <a:t>Professional development for the teacher concerned</a:t>
            </a:r>
          </a:p>
          <a:p>
            <a:r>
              <a:rPr lang="en-GB" sz="2400" dirty="0" smtClean="0">
                <a:latin typeface="Times New Roman"/>
                <a:cs typeface="Times New Roman"/>
              </a:rPr>
              <a:t> </a:t>
            </a:r>
          </a:p>
          <a:p>
            <a:r>
              <a:rPr lang="en-GB" sz="2400" dirty="0" smtClean="0">
                <a:latin typeface="Times New Roman"/>
                <a:cs typeface="Times New Roman"/>
              </a:rPr>
              <a:t>Good projects embed new practices and change the professional culture</a:t>
            </a:r>
          </a:p>
          <a:p>
            <a:r>
              <a:rPr lang="en-GB" sz="2400" dirty="0" smtClean="0">
                <a:latin typeface="Times New Roman"/>
                <a:cs typeface="Times New Roman"/>
              </a:rPr>
              <a:t> </a:t>
            </a:r>
          </a:p>
          <a:p>
            <a:r>
              <a:rPr lang="en-GB" sz="2400" dirty="0" smtClean="0">
                <a:latin typeface="Times New Roman"/>
                <a:cs typeface="Times New Roman"/>
              </a:rPr>
              <a:t>But – networks enable teachers to improve the system</a:t>
            </a:r>
          </a:p>
          <a:p>
            <a:endParaRPr lang="en-GB" sz="2400" dirty="0" smtClean="0">
              <a:latin typeface="Times New Roman"/>
              <a:cs typeface="Times New Roman"/>
            </a:endParaRPr>
          </a:p>
          <a:p>
            <a:pPr>
              <a:buFont typeface="Wingdings" charset="2"/>
              <a:buChar char="Ø"/>
            </a:pPr>
            <a:r>
              <a:rPr lang="en-GB" sz="2400" dirty="0" smtClean="0">
                <a:latin typeface="Times New Roman"/>
                <a:cs typeface="Times New Roman"/>
              </a:rPr>
              <a:t>  building knowledge that is shared and trusted</a:t>
            </a:r>
          </a:p>
          <a:p>
            <a:pPr>
              <a:buFont typeface="Wingdings" charset="2"/>
              <a:buChar char="Ø"/>
            </a:pPr>
            <a:endParaRPr lang="en-GB" sz="2400" dirty="0" smtClean="0">
              <a:latin typeface="Times New Roman"/>
              <a:cs typeface="Times New Roman"/>
            </a:endParaRPr>
          </a:p>
          <a:p>
            <a:pPr>
              <a:buFont typeface="Wingdings" charset="2"/>
              <a:buChar char="Ø"/>
            </a:pPr>
            <a:r>
              <a:rPr lang="en-GB" sz="2400" dirty="0" smtClean="0">
                <a:latin typeface="Times New Roman"/>
                <a:cs typeface="Times New Roman"/>
              </a:rPr>
              <a:t>  spreading the virus of moral purpose</a:t>
            </a:r>
          </a:p>
          <a:p>
            <a:endParaRPr lang="en-US" sz="24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33380" y="2120169"/>
            <a:ext cx="2329793" cy="954107"/>
          </a:xfrm>
          <a:prstGeom prst="rect">
            <a:avLst/>
          </a:prstGeom>
          <a:noFill/>
          <a:ln>
            <a:noFill/>
          </a:ln>
        </p:spPr>
        <p:txBody>
          <a:bodyPr wrap="square" rtlCol="0">
            <a:spAutoFit/>
          </a:bodyPr>
          <a:lstStyle/>
          <a:p>
            <a:r>
              <a:rPr lang="en-US" sz="2000" b="1" dirty="0" smtClean="0">
                <a:solidFill>
                  <a:srgbClr val="660066"/>
                </a:solidFill>
                <a:latin typeface="Times New Roman"/>
                <a:cs typeface="Times New Roman"/>
              </a:rPr>
              <a:t>  What works</a:t>
            </a:r>
          </a:p>
          <a:p>
            <a:r>
              <a:rPr lang="en-US" dirty="0" smtClean="0">
                <a:latin typeface="Times New Roman"/>
                <a:cs typeface="Times New Roman"/>
              </a:rPr>
              <a:t>Skills, information, tips</a:t>
            </a:r>
            <a:endParaRPr lang="en-US" dirty="0">
              <a:latin typeface="Times New Roman"/>
              <a:cs typeface="Times New Roman"/>
            </a:endParaRPr>
          </a:p>
        </p:txBody>
      </p:sp>
      <p:sp>
        <p:nvSpPr>
          <p:cNvPr id="5" name="TextBox 4"/>
          <p:cNvSpPr txBox="1"/>
          <p:nvPr/>
        </p:nvSpPr>
        <p:spPr>
          <a:xfrm>
            <a:off x="1462691" y="3880069"/>
            <a:ext cx="2864069" cy="954107"/>
          </a:xfrm>
          <a:prstGeom prst="rect">
            <a:avLst/>
          </a:prstGeom>
          <a:noFill/>
          <a:ln>
            <a:noFill/>
          </a:ln>
        </p:spPr>
        <p:txBody>
          <a:bodyPr wrap="square" rtlCol="0">
            <a:spAutoFit/>
          </a:bodyPr>
          <a:lstStyle/>
          <a:p>
            <a:r>
              <a:rPr lang="en-US" sz="2000" b="1" dirty="0" smtClean="0">
                <a:solidFill>
                  <a:srgbClr val="660066"/>
                </a:solidFill>
                <a:latin typeface="Times New Roman"/>
                <a:cs typeface="Times New Roman"/>
              </a:rPr>
              <a:t>Mutual encouragement</a:t>
            </a:r>
          </a:p>
          <a:p>
            <a:r>
              <a:rPr lang="en-US" dirty="0" smtClean="0">
                <a:latin typeface="Times New Roman"/>
                <a:cs typeface="Times New Roman"/>
              </a:rPr>
              <a:t>Common cause, collective self-efficacy</a:t>
            </a:r>
            <a:endParaRPr lang="en-US" dirty="0">
              <a:latin typeface="Times New Roman"/>
              <a:cs typeface="Times New Roman"/>
            </a:endParaRPr>
          </a:p>
        </p:txBody>
      </p:sp>
      <p:sp>
        <p:nvSpPr>
          <p:cNvPr id="6" name="TextBox 5"/>
          <p:cNvSpPr txBox="1"/>
          <p:nvPr/>
        </p:nvSpPr>
        <p:spPr>
          <a:xfrm>
            <a:off x="4326760" y="4073080"/>
            <a:ext cx="2680137" cy="954107"/>
          </a:xfrm>
          <a:prstGeom prst="rect">
            <a:avLst/>
          </a:prstGeom>
          <a:noFill/>
        </p:spPr>
        <p:txBody>
          <a:bodyPr wrap="square" rtlCol="0">
            <a:spAutoFit/>
          </a:bodyPr>
          <a:lstStyle/>
          <a:p>
            <a:r>
              <a:rPr lang="en-US" sz="2000" b="1" dirty="0" smtClean="0">
                <a:solidFill>
                  <a:srgbClr val="660066"/>
                </a:solidFill>
                <a:latin typeface="Times New Roman"/>
                <a:cs typeface="Times New Roman"/>
              </a:rPr>
              <a:t>Moral purpose virus</a:t>
            </a:r>
          </a:p>
          <a:p>
            <a:r>
              <a:rPr lang="en-US" dirty="0" smtClean="0">
                <a:latin typeface="Times New Roman"/>
                <a:cs typeface="Times New Roman"/>
              </a:rPr>
              <a:t>Parables, inspiration, values</a:t>
            </a:r>
            <a:endParaRPr lang="en-US" dirty="0">
              <a:latin typeface="Times New Roman"/>
              <a:cs typeface="Times New Roman"/>
            </a:endParaRPr>
          </a:p>
        </p:txBody>
      </p:sp>
      <p:sp>
        <p:nvSpPr>
          <p:cNvPr id="7" name="Oval 6"/>
          <p:cNvSpPr/>
          <p:nvPr/>
        </p:nvSpPr>
        <p:spPr>
          <a:xfrm>
            <a:off x="2837793" y="1655379"/>
            <a:ext cx="3056759" cy="222469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243724" y="3319517"/>
            <a:ext cx="3056759" cy="2277242"/>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037725" y="3319517"/>
            <a:ext cx="2969172" cy="2277242"/>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805793" y="908599"/>
            <a:ext cx="7646276" cy="523220"/>
          </a:xfrm>
          <a:prstGeom prst="rect">
            <a:avLst/>
          </a:prstGeom>
          <a:noFill/>
        </p:spPr>
        <p:txBody>
          <a:bodyPr wrap="square" rtlCol="0">
            <a:spAutoFit/>
          </a:bodyPr>
          <a:lstStyle/>
          <a:p>
            <a:r>
              <a:rPr lang="en-US" sz="2800" b="1" dirty="0" smtClean="0">
                <a:solidFill>
                  <a:srgbClr val="000090"/>
                </a:solidFill>
                <a:latin typeface="Times New Roman"/>
                <a:cs typeface="Times New Roman"/>
              </a:rPr>
              <a:t>What are we transferring through networking?</a:t>
            </a:r>
            <a:endParaRPr lang="en-US" sz="2800" b="1" dirty="0">
              <a:solidFill>
                <a:srgbClr val="000090"/>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Box 3"/>
          <p:cNvSpPr txBox="1">
            <a:spLocks noChangeArrowheads="1"/>
          </p:cNvSpPr>
          <p:nvPr/>
        </p:nvSpPr>
        <p:spPr bwMode="auto">
          <a:xfrm>
            <a:off x="276225" y="344488"/>
            <a:ext cx="8528050" cy="6218237"/>
          </a:xfrm>
          <a:prstGeom prst="rect">
            <a:avLst/>
          </a:prstGeom>
          <a:noFill/>
          <a:ln w="9525">
            <a:noFill/>
            <a:miter lim="800000"/>
            <a:headEnd/>
            <a:tailEnd/>
          </a:ln>
        </p:spPr>
        <p:txBody>
          <a:bodyPr>
            <a:prstTxWarp prst="textNoShape">
              <a:avLst/>
            </a:prstTxWarp>
            <a:spAutoFit/>
          </a:bodyPr>
          <a:lstStyle/>
          <a:p>
            <a:pPr algn="ctr"/>
            <a:r>
              <a:rPr lang="en-GB" sz="2800" b="1">
                <a:solidFill>
                  <a:srgbClr val="000090"/>
                </a:solidFill>
                <a:latin typeface="Times New Roman" charset="0"/>
                <a:ea typeface="Times New Roman" charset="0"/>
                <a:cs typeface="Times New Roman" charset="0"/>
              </a:rPr>
              <a:t>The virus of moral purpose</a:t>
            </a:r>
          </a:p>
          <a:p>
            <a:pPr algn="just"/>
            <a:endParaRPr lang="en-GB" sz="2400">
              <a:latin typeface="Times New Roman" charset="0"/>
              <a:ea typeface="Times New Roman" charset="0"/>
              <a:cs typeface="Times New Roman" charset="0"/>
            </a:endParaRPr>
          </a:p>
          <a:p>
            <a:pPr algn="just"/>
            <a:r>
              <a:rPr lang="en-GB" sz="2400">
                <a:latin typeface="Times New Roman" charset="0"/>
                <a:ea typeface="Times New Roman" charset="0"/>
                <a:cs typeface="Times New Roman" charset="0"/>
              </a:rPr>
              <a:t>At a network event in Veliko Tarnovo, an elementary teacher spoke about her project.  She had been faced with a challenge when a nearby school closed and the students were re-distributed to other schools in the city.  A group of six Roma children were transferred to her school.  The teacher explained that the children lacked basic literacy and it was obvious to her that they had not received even a basic education in the past. She said that they had been effectively excluded from education and she expressed her sense of injustice about this.  She explained that she had consulted her colleagues who agreed to meet to discuss what could be done. Together they devised a strategy which included an initial programme of intensive work on basic skills followed by gradual integration into the mainstream class. </a:t>
            </a:r>
          </a:p>
          <a:p>
            <a:pPr algn="r"/>
            <a:r>
              <a:rPr lang="en-GB" sz="1600">
                <a:latin typeface="Times New Roman" charset="0"/>
                <a:ea typeface="Times New Roman" charset="0"/>
                <a:cs typeface="Times New Roman" charset="0"/>
              </a:rPr>
              <a:t>(Observation by DF, June 2011) </a:t>
            </a:r>
          </a:p>
          <a:p>
            <a:endParaRPr lang="en-US">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2634" y="952596"/>
            <a:ext cx="8269116" cy="4370427"/>
          </a:xfrm>
          <a:prstGeom prst="rect">
            <a:avLst/>
          </a:prstGeom>
          <a:noFill/>
        </p:spPr>
        <p:txBody>
          <a:bodyPr wrap="square" rtlCol="0">
            <a:spAutoFit/>
          </a:bodyPr>
          <a:lstStyle/>
          <a:p>
            <a:endParaRPr lang="en-GB" dirty="0" smtClean="0">
              <a:latin typeface="Times New Roman"/>
              <a:cs typeface="Times New Roman"/>
            </a:endParaRPr>
          </a:p>
          <a:p>
            <a:r>
              <a:rPr lang="en-GB" sz="2800" b="1" dirty="0" smtClean="0">
                <a:solidFill>
                  <a:srgbClr val="660066"/>
                </a:solidFill>
                <a:latin typeface="Times New Roman"/>
                <a:cs typeface="Times New Roman"/>
              </a:rPr>
              <a:t>Changing the system through teacher-led projects</a:t>
            </a:r>
          </a:p>
          <a:p>
            <a:endParaRPr lang="en-GB" sz="2800" b="1" dirty="0" smtClean="0">
              <a:solidFill>
                <a:srgbClr val="660066"/>
              </a:solidFill>
              <a:latin typeface="Times New Roman"/>
              <a:cs typeface="Times New Roman"/>
            </a:endParaRPr>
          </a:p>
          <a:p>
            <a:endParaRPr lang="en-GB" dirty="0" smtClean="0">
              <a:latin typeface="Times New Roman"/>
              <a:cs typeface="Times New Roman"/>
            </a:endParaRPr>
          </a:p>
          <a:p>
            <a:r>
              <a:rPr lang="en-GB" sz="2400" dirty="0" smtClean="0">
                <a:latin typeface="Times New Roman"/>
                <a:cs typeface="Times New Roman"/>
              </a:rPr>
              <a:t>By building networking arrangements</a:t>
            </a:r>
          </a:p>
          <a:p>
            <a:endParaRPr lang="en-GB" sz="2400" dirty="0" smtClean="0">
              <a:latin typeface="Times New Roman"/>
              <a:cs typeface="Times New Roman"/>
            </a:endParaRPr>
          </a:p>
          <a:p>
            <a:r>
              <a:rPr lang="en-GB" sz="2400" dirty="0" smtClean="0">
                <a:latin typeface="Times New Roman"/>
                <a:cs typeface="Times New Roman"/>
              </a:rPr>
              <a:t> </a:t>
            </a:r>
          </a:p>
          <a:p>
            <a:r>
              <a:rPr lang="en-GB" sz="2400" dirty="0" smtClean="0">
                <a:latin typeface="Times New Roman"/>
                <a:cs typeface="Times New Roman"/>
              </a:rPr>
              <a:t>This builds knowledge that is shared and trusted</a:t>
            </a:r>
          </a:p>
          <a:p>
            <a:endParaRPr lang="en-GB" sz="2400" dirty="0" smtClean="0">
              <a:latin typeface="Times New Roman"/>
              <a:cs typeface="Times New Roman"/>
            </a:endParaRPr>
          </a:p>
          <a:p>
            <a:r>
              <a:rPr lang="en-GB" sz="2400" dirty="0" smtClean="0">
                <a:latin typeface="Times New Roman"/>
                <a:cs typeface="Times New Roman"/>
              </a:rPr>
              <a:t> </a:t>
            </a:r>
          </a:p>
          <a:p>
            <a:r>
              <a:rPr lang="en-GB" sz="2400" dirty="0" smtClean="0">
                <a:latin typeface="Times New Roman"/>
                <a:cs typeface="Times New Roman"/>
              </a:rPr>
              <a:t>Most importantly networking spreads the virus of moral purpose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ChangeArrowheads="1"/>
          </p:cNvSpPr>
          <p:nvPr/>
        </p:nvSpPr>
        <p:spPr bwMode="auto">
          <a:xfrm>
            <a:off x="685800" y="57150"/>
            <a:ext cx="7772400" cy="1295400"/>
          </a:xfrm>
          <a:prstGeom prst="rect">
            <a:avLst/>
          </a:prstGeom>
          <a:noFill/>
          <a:ln w="9525">
            <a:noFill/>
            <a:miter lim="800000"/>
            <a:headEnd/>
            <a:tailEnd/>
          </a:ln>
        </p:spPr>
        <p:txBody>
          <a:bodyPr anchor="ctr">
            <a:prstTxWarp prst="textNoShape">
              <a:avLst/>
            </a:prstTxWarp>
          </a:bodyPr>
          <a:lstStyle/>
          <a:p>
            <a:pPr algn="ctr"/>
            <a:r>
              <a:rPr lang="en-GB" sz="3600" b="1">
                <a:solidFill>
                  <a:srgbClr val="660066"/>
                </a:solidFill>
                <a:latin typeface="Times New Roman" charset="0"/>
              </a:rPr>
              <a:t>HertsCam Network</a:t>
            </a:r>
            <a:br>
              <a:rPr lang="en-GB" sz="3600" b="1">
                <a:solidFill>
                  <a:srgbClr val="660066"/>
                </a:solidFill>
                <a:latin typeface="Times New Roman" charset="0"/>
              </a:rPr>
            </a:br>
            <a:r>
              <a:rPr lang="en-GB" sz="3200">
                <a:solidFill>
                  <a:srgbClr val="660066"/>
                </a:solidFill>
                <a:latin typeface="Times New Roman" charset="0"/>
              </a:rPr>
              <a:t>2012-2013</a:t>
            </a:r>
            <a:endParaRPr lang="en-US" sz="4400" b="1">
              <a:solidFill>
                <a:srgbClr val="660066"/>
              </a:solidFill>
              <a:latin typeface="Times New Roman" charset="0"/>
            </a:endParaRPr>
          </a:p>
        </p:txBody>
      </p:sp>
      <p:sp>
        <p:nvSpPr>
          <p:cNvPr id="63491" name="Oval 8"/>
          <p:cNvSpPr>
            <a:spLocks noChangeArrowheads="1"/>
          </p:cNvSpPr>
          <p:nvPr/>
        </p:nvSpPr>
        <p:spPr bwMode="auto">
          <a:xfrm>
            <a:off x="2987675" y="1700213"/>
            <a:ext cx="3024188" cy="2779712"/>
          </a:xfrm>
          <a:prstGeom prst="ellipse">
            <a:avLst/>
          </a:prstGeom>
          <a:noFill/>
          <a:ln w="9525">
            <a:solidFill>
              <a:schemeClr val="tx1"/>
            </a:solidFill>
            <a:round/>
            <a:headEnd/>
            <a:tailEnd/>
          </a:ln>
        </p:spPr>
        <p:txBody>
          <a:bodyPr wrap="none" anchor="ctr">
            <a:prstTxWarp prst="textNoShape">
              <a:avLst/>
            </a:prstTxWarp>
          </a:bodyPr>
          <a:lstStyle/>
          <a:p>
            <a:endParaRPr lang="en-GB">
              <a:latin typeface="Calibri" charset="0"/>
            </a:endParaRPr>
          </a:p>
        </p:txBody>
      </p:sp>
      <p:sp>
        <p:nvSpPr>
          <p:cNvPr id="63492" name="Text Box 16"/>
          <p:cNvSpPr txBox="1">
            <a:spLocks noChangeArrowheads="1"/>
          </p:cNvSpPr>
          <p:nvPr/>
        </p:nvSpPr>
        <p:spPr bwMode="auto">
          <a:xfrm>
            <a:off x="819150" y="523875"/>
            <a:ext cx="1427163" cy="461963"/>
          </a:xfrm>
          <a:prstGeom prst="rect">
            <a:avLst/>
          </a:prstGeom>
          <a:noFill/>
          <a:ln w="9525">
            <a:solidFill>
              <a:schemeClr val="tx1"/>
            </a:solidFill>
            <a:miter lim="800000"/>
            <a:headEnd/>
            <a:tailEnd/>
          </a:ln>
        </p:spPr>
        <p:txBody>
          <a:bodyPr>
            <a:prstTxWarp prst="textNoShape">
              <a:avLst/>
            </a:prstTxWarp>
            <a:spAutoFit/>
          </a:bodyPr>
          <a:lstStyle/>
          <a:p>
            <a:r>
              <a:rPr lang="en-GB" sz="1200">
                <a:solidFill>
                  <a:srgbClr val="660066"/>
                </a:solidFill>
                <a:latin typeface="Times New Roman" charset="0"/>
              </a:rPr>
              <a:t>Sir John Lawes School,  Harpenden</a:t>
            </a:r>
            <a:endParaRPr lang="en-US" sz="1200">
              <a:solidFill>
                <a:srgbClr val="660066"/>
              </a:solidFill>
              <a:latin typeface="Times New Roman" charset="0"/>
            </a:endParaRPr>
          </a:p>
        </p:txBody>
      </p:sp>
      <p:sp>
        <p:nvSpPr>
          <p:cNvPr id="63493" name="Text Box 21"/>
          <p:cNvSpPr txBox="1">
            <a:spLocks noChangeArrowheads="1"/>
          </p:cNvSpPr>
          <p:nvPr/>
        </p:nvSpPr>
        <p:spPr bwMode="auto">
          <a:xfrm>
            <a:off x="7273925" y="3022600"/>
            <a:ext cx="1436688" cy="384175"/>
          </a:xfrm>
          <a:prstGeom prst="rect">
            <a:avLst/>
          </a:prstGeom>
          <a:noFill/>
          <a:ln w="9525">
            <a:solidFill>
              <a:schemeClr val="tx1"/>
            </a:solidFill>
            <a:miter lim="800000"/>
            <a:headEnd/>
            <a:tailEnd/>
          </a:ln>
        </p:spPr>
        <p:txBody>
          <a:bodyPr>
            <a:prstTxWarp prst="textNoShape">
              <a:avLst/>
            </a:prstTxWarp>
            <a:spAutoFit/>
          </a:bodyPr>
          <a:lstStyle/>
          <a:p>
            <a:pPr>
              <a:lnSpc>
                <a:spcPct val="50000"/>
              </a:lnSpc>
              <a:spcBef>
                <a:spcPct val="50000"/>
              </a:spcBef>
            </a:pPr>
            <a:r>
              <a:rPr lang="en-US" sz="1200">
                <a:solidFill>
                  <a:srgbClr val="660066"/>
                </a:solidFill>
                <a:latin typeface="Times New Roman" charset="0"/>
                <a:ea typeface="Times" charset="0"/>
                <a:cs typeface="Times" charset="0"/>
              </a:rPr>
              <a:t>Birchwood School,  </a:t>
            </a:r>
          </a:p>
          <a:p>
            <a:pPr>
              <a:lnSpc>
                <a:spcPct val="50000"/>
              </a:lnSpc>
              <a:spcBef>
                <a:spcPct val="50000"/>
              </a:spcBef>
            </a:pPr>
            <a:r>
              <a:rPr lang="en-US" sz="1200">
                <a:solidFill>
                  <a:srgbClr val="660066"/>
                </a:solidFill>
                <a:latin typeface="Times New Roman" charset="0"/>
                <a:ea typeface="Times" charset="0"/>
                <a:cs typeface="Times" charset="0"/>
              </a:rPr>
              <a:t>Bishop’s Stortford</a:t>
            </a:r>
          </a:p>
        </p:txBody>
      </p:sp>
      <p:sp>
        <p:nvSpPr>
          <p:cNvPr id="63494" name="Rectangle 25"/>
          <p:cNvSpPr>
            <a:spLocks noChangeArrowheads="1"/>
          </p:cNvSpPr>
          <p:nvPr/>
        </p:nvSpPr>
        <p:spPr bwMode="auto">
          <a:xfrm>
            <a:off x="6713538" y="633413"/>
            <a:ext cx="1646237" cy="427037"/>
          </a:xfrm>
          <a:prstGeom prst="rect">
            <a:avLst/>
          </a:prstGeom>
          <a:noFill/>
          <a:ln w="9525">
            <a:solidFill>
              <a:schemeClr val="tx1"/>
            </a:solidFill>
            <a:miter lim="800000"/>
            <a:headEnd/>
            <a:tailEnd/>
          </a:ln>
        </p:spPr>
        <p:txBody>
          <a:bodyPr>
            <a:prstTxWarp prst="textNoShape">
              <a:avLst/>
            </a:prstTxWarp>
            <a:spAutoFit/>
          </a:bodyPr>
          <a:lstStyle/>
          <a:p>
            <a:pPr>
              <a:lnSpc>
                <a:spcPct val="90000"/>
              </a:lnSpc>
            </a:pPr>
            <a:r>
              <a:rPr lang="en-US" sz="1200">
                <a:solidFill>
                  <a:srgbClr val="660066"/>
                </a:solidFill>
                <a:latin typeface="Times New Roman" charset="0"/>
                <a:ea typeface="Times" charset="0"/>
                <a:cs typeface="Times" charset="0"/>
              </a:rPr>
              <a:t>John Henry Newman School,  Stevenage</a:t>
            </a:r>
          </a:p>
        </p:txBody>
      </p:sp>
      <p:sp>
        <p:nvSpPr>
          <p:cNvPr id="63495" name="Text Box 27"/>
          <p:cNvSpPr txBox="1">
            <a:spLocks noChangeArrowheads="1"/>
          </p:cNvSpPr>
          <p:nvPr/>
        </p:nvSpPr>
        <p:spPr bwMode="auto">
          <a:xfrm>
            <a:off x="36513" y="3956050"/>
            <a:ext cx="1741487" cy="428625"/>
          </a:xfrm>
          <a:prstGeom prst="rect">
            <a:avLst/>
          </a:prstGeom>
          <a:noFill/>
          <a:ln w="9525">
            <a:solidFill>
              <a:schemeClr val="tx1"/>
            </a:solidFill>
            <a:miter lim="800000"/>
            <a:headEnd/>
            <a:tailEnd/>
          </a:ln>
        </p:spPr>
        <p:txBody>
          <a:bodyPr>
            <a:prstTxWarp prst="textNoShape">
              <a:avLst/>
            </a:prstTxWarp>
            <a:spAutoFit/>
          </a:bodyPr>
          <a:lstStyle/>
          <a:p>
            <a:pPr>
              <a:lnSpc>
                <a:spcPct val="90000"/>
              </a:lnSpc>
            </a:pPr>
            <a:r>
              <a:rPr lang="en-US" sz="1200">
                <a:solidFill>
                  <a:srgbClr val="660066"/>
                </a:solidFill>
                <a:latin typeface="Times New Roman" charset="0"/>
                <a:ea typeface="Times" charset="0"/>
                <a:cs typeface="Times" charset="0"/>
              </a:rPr>
              <a:t>Sandringham School,</a:t>
            </a:r>
          </a:p>
          <a:p>
            <a:pPr>
              <a:lnSpc>
                <a:spcPct val="90000"/>
              </a:lnSpc>
            </a:pPr>
            <a:r>
              <a:rPr lang="en-US" sz="1200">
                <a:solidFill>
                  <a:srgbClr val="660066"/>
                </a:solidFill>
                <a:latin typeface="Times New Roman" charset="0"/>
                <a:ea typeface="Times" charset="0"/>
                <a:cs typeface="Times" charset="0"/>
              </a:rPr>
              <a:t> St Albans</a:t>
            </a:r>
          </a:p>
        </p:txBody>
      </p:sp>
      <p:sp>
        <p:nvSpPr>
          <p:cNvPr id="63496" name="Text Box 34"/>
          <p:cNvSpPr txBox="1">
            <a:spLocks noChangeArrowheads="1"/>
          </p:cNvSpPr>
          <p:nvPr/>
        </p:nvSpPr>
        <p:spPr bwMode="auto">
          <a:xfrm>
            <a:off x="3048000" y="2209800"/>
            <a:ext cx="2779713" cy="581025"/>
          </a:xfrm>
          <a:prstGeom prst="rect">
            <a:avLst/>
          </a:prstGeom>
          <a:noFill/>
          <a:ln w="9525">
            <a:noFill/>
            <a:miter lim="800000"/>
            <a:headEnd/>
            <a:tailEnd/>
          </a:ln>
        </p:spPr>
        <p:txBody>
          <a:bodyPr>
            <a:prstTxWarp prst="textNoShape">
              <a:avLst/>
            </a:prstTxWarp>
            <a:spAutoFit/>
          </a:bodyPr>
          <a:lstStyle/>
          <a:p>
            <a:pPr algn="ctr">
              <a:spcBef>
                <a:spcPct val="50000"/>
              </a:spcBef>
            </a:pPr>
            <a:r>
              <a:rPr lang="en-US" sz="1600" b="1">
                <a:solidFill>
                  <a:srgbClr val="660066"/>
                </a:solidFill>
                <a:latin typeface="Times New Roman" charset="0"/>
              </a:rPr>
              <a:t>The MEd in Leading Teaching and Learning</a:t>
            </a:r>
          </a:p>
        </p:txBody>
      </p:sp>
      <p:sp>
        <p:nvSpPr>
          <p:cNvPr id="63497" name="Text Box 38"/>
          <p:cNvSpPr txBox="1">
            <a:spLocks noChangeArrowheads="1"/>
          </p:cNvSpPr>
          <p:nvPr/>
        </p:nvSpPr>
        <p:spPr bwMode="auto">
          <a:xfrm>
            <a:off x="3429000" y="3048000"/>
            <a:ext cx="2247900" cy="830263"/>
          </a:xfrm>
          <a:prstGeom prst="rect">
            <a:avLst/>
          </a:prstGeom>
          <a:noFill/>
          <a:ln w="9525">
            <a:solidFill>
              <a:srgbClr val="660066"/>
            </a:solidFill>
            <a:miter lim="800000"/>
            <a:headEnd/>
            <a:tailEnd/>
          </a:ln>
        </p:spPr>
        <p:txBody>
          <a:bodyPr>
            <a:prstTxWarp prst="textNoShape">
              <a:avLst/>
            </a:prstTxWarp>
            <a:spAutoFit/>
          </a:bodyPr>
          <a:lstStyle/>
          <a:p>
            <a:pPr algn="ctr">
              <a:spcBef>
                <a:spcPct val="50000"/>
              </a:spcBef>
            </a:pPr>
            <a:r>
              <a:rPr lang="en-US" sz="1200" b="1" dirty="0" err="1">
                <a:solidFill>
                  <a:srgbClr val="0000FF"/>
                </a:solidFill>
                <a:latin typeface="Times New Roman" charset="0"/>
              </a:rPr>
              <a:t>HertsCam</a:t>
            </a:r>
            <a:r>
              <a:rPr lang="en-US" sz="1200" b="1" dirty="0">
                <a:solidFill>
                  <a:srgbClr val="0000FF"/>
                </a:solidFill>
                <a:latin typeface="Times New Roman" charset="0"/>
              </a:rPr>
              <a:t> Annual Conference </a:t>
            </a:r>
            <a:endParaRPr lang="en-US" sz="1200" b="1" dirty="0" smtClean="0">
              <a:solidFill>
                <a:srgbClr val="0000FF"/>
              </a:solidFill>
              <a:latin typeface="Times New Roman" charset="0"/>
            </a:endParaRPr>
          </a:p>
          <a:p>
            <a:pPr algn="ctr">
              <a:spcBef>
                <a:spcPct val="50000"/>
              </a:spcBef>
            </a:pPr>
            <a:r>
              <a:rPr lang="en-US" sz="1200" b="1" dirty="0" smtClean="0">
                <a:solidFill>
                  <a:srgbClr val="0000FF"/>
                </a:solidFill>
                <a:latin typeface="Times New Roman" charset="0"/>
              </a:rPr>
              <a:t>27</a:t>
            </a:r>
            <a:r>
              <a:rPr lang="en-US" sz="1200" b="1" baseline="30000" dirty="0" smtClean="0">
                <a:solidFill>
                  <a:srgbClr val="0000FF"/>
                </a:solidFill>
                <a:latin typeface="Times New Roman" charset="0"/>
              </a:rPr>
              <a:t>th</a:t>
            </a:r>
            <a:r>
              <a:rPr lang="en-US" sz="1200" b="1" dirty="0" smtClean="0">
                <a:solidFill>
                  <a:srgbClr val="0000FF"/>
                </a:solidFill>
                <a:latin typeface="Times New Roman" charset="0"/>
              </a:rPr>
              <a:t> April </a:t>
            </a:r>
          </a:p>
          <a:p>
            <a:pPr algn="ctr">
              <a:spcBef>
                <a:spcPct val="50000"/>
              </a:spcBef>
            </a:pPr>
            <a:r>
              <a:rPr lang="en-US" sz="1200" b="1" dirty="0" smtClean="0">
                <a:solidFill>
                  <a:srgbClr val="0000FF"/>
                </a:solidFill>
                <a:latin typeface="Times New Roman" charset="0"/>
              </a:rPr>
              <a:t>University of Cambridge</a:t>
            </a:r>
            <a:endParaRPr lang="en-US" sz="1200" b="1" dirty="0">
              <a:solidFill>
                <a:srgbClr val="0000FF"/>
              </a:solidFill>
              <a:latin typeface="Times New Roman" charset="0"/>
            </a:endParaRPr>
          </a:p>
        </p:txBody>
      </p:sp>
      <p:sp>
        <p:nvSpPr>
          <p:cNvPr id="63498" name="Text Box 41"/>
          <p:cNvSpPr txBox="1">
            <a:spLocks noChangeArrowheads="1"/>
          </p:cNvSpPr>
          <p:nvPr/>
        </p:nvSpPr>
        <p:spPr bwMode="auto">
          <a:xfrm>
            <a:off x="7273925" y="1903413"/>
            <a:ext cx="1477963" cy="460375"/>
          </a:xfrm>
          <a:prstGeom prst="rect">
            <a:avLst/>
          </a:prstGeom>
          <a:noFill/>
          <a:ln w="9525">
            <a:solidFill>
              <a:schemeClr val="tx1"/>
            </a:solidFill>
            <a:miter lim="800000"/>
            <a:headEnd/>
            <a:tailEnd/>
          </a:ln>
        </p:spPr>
        <p:txBody>
          <a:bodyPr>
            <a:prstTxWarp prst="textNoShape">
              <a:avLst/>
            </a:prstTxWarp>
            <a:spAutoFit/>
          </a:bodyPr>
          <a:lstStyle/>
          <a:p>
            <a:r>
              <a:rPr lang="en-US" sz="1200">
                <a:solidFill>
                  <a:srgbClr val="660066"/>
                </a:solidFill>
                <a:latin typeface="Times New Roman" charset="0"/>
              </a:rPr>
              <a:t>R A Butler  Infant School, Essex</a:t>
            </a:r>
            <a:endParaRPr lang="en-US" sz="1200">
              <a:solidFill>
                <a:srgbClr val="953735"/>
              </a:solidFill>
              <a:latin typeface="Times New Roman" charset="0"/>
            </a:endParaRPr>
          </a:p>
        </p:txBody>
      </p:sp>
      <p:sp>
        <p:nvSpPr>
          <p:cNvPr id="63499" name="Text Box 43"/>
          <p:cNvSpPr txBox="1">
            <a:spLocks noChangeArrowheads="1"/>
          </p:cNvSpPr>
          <p:nvPr/>
        </p:nvSpPr>
        <p:spPr bwMode="auto">
          <a:xfrm>
            <a:off x="6961188" y="5273675"/>
            <a:ext cx="1497012" cy="460375"/>
          </a:xfrm>
          <a:prstGeom prst="rect">
            <a:avLst/>
          </a:prstGeom>
          <a:noFill/>
          <a:ln w="9525">
            <a:solidFill>
              <a:schemeClr val="tx1"/>
            </a:solidFill>
            <a:miter lim="800000"/>
            <a:headEnd/>
            <a:tailEnd/>
          </a:ln>
        </p:spPr>
        <p:txBody>
          <a:bodyPr>
            <a:prstTxWarp prst="textNoShape">
              <a:avLst/>
            </a:prstTxWarp>
            <a:spAutoFit/>
          </a:bodyPr>
          <a:lstStyle/>
          <a:p>
            <a:pPr>
              <a:spcBef>
                <a:spcPct val="50000"/>
              </a:spcBef>
            </a:pPr>
            <a:r>
              <a:rPr lang="en-US" sz="1200">
                <a:solidFill>
                  <a:srgbClr val="660066"/>
                </a:solidFill>
                <a:latin typeface="Times New Roman" charset="0"/>
              </a:rPr>
              <a:t>Simon Balle School, Hertford</a:t>
            </a:r>
          </a:p>
        </p:txBody>
      </p:sp>
      <p:sp>
        <p:nvSpPr>
          <p:cNvPr id="63500" name="Text Box 46"/>
          <p:cNvSpPr txBox="1">
            <a:spLocks noChangeArrowheads="1"/>
          </p:cNvSpPr>
          <p:nvPr/>
        </p:nvSpPr>
        <p:spPr bwMode="auto">
          <a:xfrm>
            <a:off x="95250" y="1263650"/>
            <a:ext cx="1511300" cy="460375"/>
          </a:xfrm>
          <a:prstGeom prst="rect">
            <a:avLst/>
          </a:prstGeom>
          <a:noFill/>
          <a:ln w="9525">
            <a:solidFill>
              <a:schemeClr val="tx1"/>
            </a:solidFill>
            <a:miter lim="800000"/>
            <a:headEnd/>
            <a:tailEnd/>
          </a:ln>
        </p:spPr>
        <p:txBody>
          <a:bodyPr>
            <a:prstTxWarp prst="textNoShape">
              <a:avLst/>
            </a:prstTxWarp>
            <a:spAutoFit/>
          </a:bodyPr>
          <a:lstStyle/>
          <a:p>
            <a:r>
              <a:rPr lang="en-US" sz="1200">
                <a:solidFill>
                  <a:srgbClr val="660066"/>
                </a:solidFill>
                <a:latin typeface="Times New Roman" charset="0"/>
              </a:rPr>
              <a:t>Samuel Ryder Academy, St Albans</a:t>
            </a:r>
          </a:p>
        </p:txBody>
      </p:sp>
      <p:sp>
        <p:nvSpPr>
          <p:cNvPr id="63501" name="TextBox 62"/>
          <p:cNvSpPr txBox="1">
            <a:spLocks noChangeArrowheads="1"/>
          </p:cNvSpPr>
          <p:nvPr/>
        </p:nvSpPr>
        <p:spPr bwMode="auto">
          <a:xfrm>
            <a:off x="8915400" y="1447800"/>
            <a:ext cx="184150" cy="366713"/>
          </a:xfrm>
          <a:prstGeom prst="rect">
            <a:avLst/>
          </a:prstGeom>
          <a:noFill/>
          <a:ln w="9525">
            <a:noFill/>
            <a:miter lim="800000"/>
            <a:headEnd/>
            <a:tailEnd/>
          </a:ln>
        </p:spPr>
        <p:txBody>
          <a:bodyPr wrap="none">
            <a:prstTxWarp prst="textNoShape">
              <a:avLst/>
            </a:prstTxWarp>
            <a:spAutoFit/>
          </a:bodyPr>
          <a:lstStyle/>
          <a:p>
            <a:endParaRPr lang="en-GB">
              <a:latin typeface="Calibri" charset="0"/>
            </a:endParaRPr>
          </a:p>
        </p:txBody>
      </p:sp>
      <p:sp>
        <p:nvSpPr>
          <p:cNvPr id="63502" name="Text Box 52"/>
          <p:cNvSpPr txBox="1">
            <a:spLocks noChangeArrowheads="1"/>
          </p:cNvSpPr>
          <p:nvPr/>
        </p:nvSpPr>
        <p:spPr bwMode="auto">
          <a:xfrm>
            <a:off x="5211763" y="5468938"/>
            <a:ext cx="1501775" cy="427037"/>
          </a:xfrm>
          <a:prstGeom prst="rect">
            <a:avLst/>
          </a:prstGeom>
          <a:noFill/>
          <a:ln w="9525">
            <a:solidFill>
              <a:schemeClr val="tx1"/>
            </a:solidFill>
            <a:miter lim="800000"/>
            <a:headEnd/>
            <a:tailEnd/>
          </a:ln>
        </p:spPr>
        <p:txBody>
          <a:bodyPr>
            <a:prstTxWarp prst="textNoShape">
              <a:avLst/>
            </a:prstTxWarp>
            <a:spAutoFit/>
          </a:bodyPr>
          <a:lstStyle/>
          <a:p>
            <a:pPr>
              <a:lnSpc>
                <a:spcPct val="90000"/>
              </a:lnSpc>
              <a:spcBef>
                <a:spcPct val="50000"/>
              </a:spcBef>
            </a:pPr>
            <a:r>
              <a:rPr lang="en-US" sz="1200">
                <a:solidFill>
                  <a:srgbClr val="660066"/>
                </a:solidFill>
                <a:latin typeface="Times New Roman" charset="0"/>
              </a:rPr>
              <a:t>Broxbourne School, Broxbourne</a:t>
            </a:r>
            <a:endParaRPr lang="en-GB" sz="1200">
              <a:solidFill>
                <a:srgbClr val="660066"/>
              </a:solidFill>
              <a:latin typeface="Times New Roman" charset="0"/>
            </a:endParaRPr>
          </a:p>
        </p:txBody>
      </p:sp>
      <p:sp>
        <p:nvSpPr>
          <p:cNvPr id="63504" name="Text Box 68"/>
          <p:cNvSpPr txBox="1">
            <a:spLocks noChangeArrowheads="1"/>
          </p:cNvSpPr>
          <p:nvPr/>
        </p:nvSpPr>
        <p:spPr bwMode="auto">
          <a:xfrm>
            <a:off x="7318375" y="3708400"/>
            <a:ext cx="1697038" cy="461963"/>
          </a:xfrm>
          <a:prstGeom prst="rect">
            <a:avLst/>
          </a:prstGeom>
          <a:noFill/>
          <a:ln w="9525">
            <a:solidFill>
              <a:schemeClr val="tx1"/>
            </a:solidFill>
            <a:miter lim="800000"/>
            <a:headEnd/>
            <a:tailEnd/>
          </a:ln>
        </p:spPr>
        <p:txBody>
          <a:bodyPr>
            <a:prstTxWarp prst="textNoShape">
              <a:avLst/>
            </a:prstTxWarp>
            <a:spAutoFit/>
          </a:bodyPr>
          <a:lstStyle/>
          <a:p>
            <a:r>
              <a:rPr lang="en-GB" sz="1200">
                <a:solidFill>
                  <a:srgbClr val="660066"/>
                </a:solidFill>
                <a:latin typeface="Times New Roman" charset="0"/>
              </a:rPr>
              <a:t>Herts &amp; Essex  School</a:t>
            </a:r>
          </a:p>
          <a:p>
            <a:r>
              <a:rPr lang="en-GB" sz="1200">
                <a:solidFill>
                  <a:srgbClr val="660066"/>
                </a:solidFill>
                <a:latin typeface="Times New Roman" charset="0"/>
              </a:rPr>
              <a:t>Bishop’s Stortford</a:t>
            </a:r>
          </a:p>
        </p:txBody>
      </p:sp>
      <p:sp>
        <p:nvSpPr>
          <p:cNvPr id="63505" name="TextBox 43"/>
          <p:cNvSpPr txBox="1">
            <a:spLocks noChangeArrowheads="1"/>
          </p:cNvSpPr>
          <p:nvPr/>
        </p:nvSpPr>
        <p:spPr bwMode="auto">
          <a:xfrm>
            <a:off x="7589838" y="1217613"/>
            <a:ext cx="1162050" cy="460375"/>
          </a:xfrm>
          <a:prstGeom prst="rect">
            <a:avLst/>
          </a:prstGeom>
          <a:noFill/>
          <a:ln w="9525">
            <a:solidFill>
              <a:schemeClr val="tx1"/>
            </a:solidFill>
            <a:miter lim="800000"/>
            <a:headEnd/>
            <a:tailEnd/>
          </a:ln>
        </p:spPr>
        <p:txBody>
          <a:bodyPr>
            <a:prstTxWarp prst="textNoShape">
              <a:avLst/>
            </a:prstTxWarp>
            <a:spAutoFit/>
          </a:bodyPr>
          <a:lstStyle/>
          <a:p>
            <a:r>
              <a:rPr lang="en-US" sz="1200">
                <a:solidFill>
                  <a:srgbClr val="660066"/>
                </a:solidFill>
                <a:latin typeface="Times New Roman" charset="0"/>
                <a:ea typeface="Times New Roman" charset="0"/>
                <a:cs typeface="Times New Roman" charset="0"/>
              </a:rPr>
              <a:t>Stevenage Schools’ Group</a:t>
            </a:r>
          </a:p>
        </p:txBody>
      </p:sp>
      <p:cxnSp>
        <p:nvCxnSpPr>
          <p:cNvPr id="63506" name="Straight Arrow Connector 34"/>
          <p:cNvCxnSpPr>
            <a:cxnSpLocks noChangeShapeType="1"/>
            <a:stCxn id="63527" idx="1"/>
          </p:cNvCxnSpPr>
          <p:nvPr/>
        </p:nvCxnSpPr>
        <p:spPr bwMode="auto">
          <a:xfrm rot="10800000" flipV="1">
            <a:off x="6072188" y="2670175"/>
            <a:ext cx="1465262" cy="346075"/>
          </a:xfrm>
          <a:prstGeom prst="straightConnector1">
            <a:avLst/>
          </a:prstGeom>
          <a:noFill/>
          <a:ln w="6350">
            <a:solidFill>
              <a:schemeClr val="tx1"/>
            </a:solidFill>
            <a:round/>
            <a:headEnd type="arrow" w="med" len="med"/>
            <a:tailEnd type="arrow" w="med" len="med"/>
          </a:ln>
        </p:spPr>
      </p:cxnSp>
      <p:cxnSp>
        <p:nvCxnSpPr>
          <p:cNvPr id="63507" name="Straight Arrow Connector 36"/>
          <p:cNvCxnSpPr>
            <a:cxnSpLocks noChangeShapeType="1"/>
            <a:stCxn id="63494" idx="1"/>
          </p:cNvCxnSpPr>
          <p:nvPr/>
        </p:nvCxnSpPr>
        <p:spPr bwMode="auto">
          <a:xfrm rot="10800000" flipV="1">
            <a:off x="5130800" y="846138"/>
            <a:ext cx="1582738" cy="931862"/>
          </a:xfrm>
          <a:prstGeom prst="straightConnector1">
            <a:avLst/>
          </a:prstGeom>
          <a:noFill/>
          <a:ln w="6350">
            <a:solidFill>
              <a:schemeClr val="tx1"/>
            </a:solidFill>
            <a:round/>
            <a:headEnd type="arrow" w="med" len="med"/>
            <a:tailEnd type="arrow" w="med" len="med"/>
          </a:ln>
        </p:spPr>
      </p:cxnSp>
      <p:cxnSp>
        <p:nvCxnSpPr>
          <p:cNvPr id="63508" name="Straight Arrow Connector 38"/>
          <p:cNvCxnSpPr>
            <a:cxnSpLocks noChangeShapeType="1"/>
          </p:cNvCxnSpPr>
          <p:nvPr/>
        </p:nvCxnSpPr>
        <p:spPr bwMode="auto">
          <a:xfrm rot="10800000" flipV="1">
            <a:off x="5895975" y="1676400"/>
            <a:ext cx="1647825" cy="763588"/>
          </a:xfrm>
          <a:prstGeom prst="straightConnector1">
            <a:avLst/>
          </a:prstGeom>
          <a:noFill/>
          <a:ln w="6350">
            <a:solidFill>
              <a:schemeClr val="tx1"/>
            </a:solidFill>
            <a:round/>
            <a:headEnd type="arrow" w="med" len="med"/>
            <a:tailEnd type="arrow" w="med" len="med"/>
          </a:ln>
        </p:spPr>
      </p:cxnSp>
      <p:cxnSp>
        <p:nvCxnSpPr>
          <p:cNvPr id="63509" name="Straight Arrow Connector 41"/>
          <p:cNvCxnSpPr>
            <a:cxnSpLocks noChangeShapeType="1"/>
          </p:cNvCxnSpPr>
          <p:nvPr/>
        </p:nvCxnSpPr>
        <p:spPr bwMode="auto">
          <a:xfrm flipV="1">
            <a:off x="6111875" y="3276600"/>
            <a:ext cx="1127125" cy="30163"/>
          </a:xfrm>
          <a:prstGeom prst="straightConnector1">
            <a:avLst/>
          </a:prstGeom>
          <a:noFill/>
          <a:ln w="6350">
            <a:solidFill>
              <a:schemeClr val="tx1"/>
            </a:solidFill>
            <a:round/>
            <a:headEnd type="arrow" w="med" len="med"/>
            <a:tailEnd type="arrow" w="med" len="med"/>
          </a:ln>
        </p:spPr>
      </p:cxnSp>
      <p:cxnSp>
        <p:nvCxnSpPr>
          <p:cNvPr id="63510" name="Straight Arrow Connector 44"/>
          <p:cNvCxnSpPr>
            <a:cxnSpLocks noChangeShapeType="1"/>
            <a:stCxn id="63491" idx="4"/>
          </p:cNvCxnSpPr>
          <p:nvPr/>
        </p:nvCxnSpPr>
        <p:spPr bwMode="auto">
          <a:xfrm rot="16200000" flipH="1">
            <a:off x="4380706" y="4599782"/>
            <a:ext cx="277813" cy="38100"/>
          </a:xfrm>
          <a:prstGeom prst="straightConnector1">
            <a:avLst/>
          </a:prstGeom>
          <a:noFill/>
          <a:ln w="6350">
            <a:solidFill>
              <a:schemeClr val="tx1"/>
            </a:solidFill>
            <a:round/>
            <a:headEnd type="arrow" w="med" len="med"/>
            <a:tailEnd type="arrow" w="med" len="med"/>
          </a:ln>
        </p:spPr>
      </p:cxnSp>
      <p:cxnSp>
        <p:nvCxnSpPr>
          <p:cNvPr id="63511" name="Straight Arrow Connector 46"/>
          <p:cNvCxnSpPr>
            <a:cxnSpLocks noChangeShapeType="1"/>
          </p:cNvCxnSpPr>
          <p:nvPr/>
        </p:nvCxnSpPr>
        <p:spPr bwMode="auto">
          <a:xfrm>
            <a:off x="5984875" y="3517900"/>
            <a:ext cx="1254125" cy="368300"/>
          </a:xfrm>
          <a:prstGeom prst="straightConnector1">
            <a:avLst/>
          </a:prstGeom>
          <a:noFill/>
          <a:ln w="6350">
            <a:solidFill>
              <a:schemeClr val="tx1"/>
            </a:solidFill>
            <a:round/>
            <a:headEnd type="arrow" w="med" len="med"/>
            <a:tailEnd type="arrow" w="med" len="med"/>
          </a:ln>
        </p:spPr>
      </p:cxnSp>
      <p:cxnSp>
        <p:nvCxnSpPr>
          <p:cNvPr id="63512" name="Straight Arrow Connector 48"/>
          <p:cNvCxnSpPr>
            <a:cxnSpLocks noChangeShapeType="1"/>
          </p:cNvCxnSpPr>
          <p:nvPr/>
        </p:nvCxnSpPr>
        <p:spPr bwMode="auto">
          <a:xfrm rot="10800000" flipV="1">
            <a:off x="2246313" y="4349750"/>
            <a:ext cx="1574800" cy="855663"/>
          </a:xfrm>
          <a:prstGeom prst="straightConnector1">
            <a:avLst/>
          </a:prstGeom>
          <a:noFill/>
          <a:ln w="6350">
            <a:solidFill>
              <a:schemeClr val="tx1"/>
            </a:solidFill>
            <a:round/>
            <a:headEnd type="arrow" w="med" len="med"/>
            <a:tailEnd type="arrow" w="med" len="med"/>
          </a:ln>
        </p:spPr>
      </p:cxnSp>
      <p:cxnSp>
        <p:nvCxnSpPr>
          <p:cNvPr id="63513" name="Straight Arrow Connector 56"/>
          <p:cNvCxnSpPr>
            <a:cxnSpLocks noChangeShapeType="1"/>
          </p:cNvCxnSpPr>
          <p:nvPr/>
        </p:nvCxnSpPr>
        <p:spPr bwMode="auto">
          <a:xfrm>
            <a:off x="5238750" y="4386263"/>
            <a:ext cx="1665288" cy="1103312"/>
          </a:xfrm>
          <a:prstGeom prst="straightConnector1">
            <a:avLst/>
          </a:prstGeom>
          <a:noFill/>
          <a:ln w="6350">
            <a:solidFill>
              <a:schemeClr val="tx1"/>
            </a:solidFill>
            <a:round/>
            <a:headEnd type="arrow" w="med" len="med"/>
            <a:tailEnd type="arrow" w="med" len="med"/>
          </a:ln>
        </p:spPr>
      </p:cxnSp>
      <p:cxnSp>
        <p:nvCxnSpPr>
          <p:cNvPr id="63514" name="Straight Arrow Connector 58"/>
          <p:cNvCxnSpPr>
            <a:cxnSpLocks noChangeShapeType="1"/>
          </p:cNvCxnSpPr>
          <p:nvPr/>
        </p:nvCxnSpPr>
        <p:spPr bwMode="auto">
          <a:xfrm>
            <a:off x="2246313" y="936625"/>
            <a:ext cx="1890712" cy="763588"/>
          </a:xfrm>
          <a:prstGeom prst="straightConnector1">
            <a:avLst/>
          </a:prstGeom>
          <a:noFill/>
          <a:ln w="6350">
            <a:solidFill>
              <a:schemeClr val="tx1"/>
            </a:solidFill>
            <a:round/>
            <a:headEnd type="arrow" w="med" len="med"/>
            <a:tailEnd type="arrow" w="med" len="med"/>
          </a:ln>
        </p:spPr>
      </p:cxnSp>
      <p:cxnSp>
        <p:nvCxnSpPr>
          <p:cNvPr id="63515" name="Straight Arrow Connector 60"/>
          <p:cNvCxnSpPr>
            <a:cxnSpLocks noChangeShapeType="1"/>
          </p:cNvCxnSpPr>
          <p:nvPr/>
        </p:nvCxnSpPr>
        <p:spPr bwMode="auto">
          <a:xfrm>
            <a:off x="1606550" y="2363788"/>
            <a:ext cx="1381125" cy="417512"/>
          </a:xfrm>
          <a:prstGeom prst="straightConnector1">
            <a:avLst/>
          </a:prstGeom>
          <a:noFill/>
          <a:ln w="6350">
            <a:solidFill>
              <a:schemeClr val="tx1"/>
            </a:solidFill>
            <a:round/>
            <a:headEnd type="arrow" w="med" len="med"/>
            <a:tailEnd type="arrow" w="med" len="med"/>
          </a:ln>
        </p:spPr>
      </p:cxnSp>
      <p:cxnSp>
        <p:nvCxnSpPr>
          <p:cNvPr id="63516" name="Straight Arrow Connector 62"/>
          <p:cNvCxnSpPr>
            <a:cxnSpLocks noChangeShapeType="1"/>
          </p:cNvCxnSpPr>
          <p:nvPr/>
        </p:nvCxnSpPr>
        <p:spPr bwMode="auto">
          <a:xfrm>
            <a:off x="1704975" y="2836863"/>
            <a:ext cx="1258888" cy="128587"/>
          </a:xfrm>
          <a:prstGeom prst="straightConnector1">
            <a:avLst/>
          </a:prstGeom>
          <a:noFill/>
          <a:ln w="6350">
            <a:solidFill>
              <a:schemeClr val="tx1"/>
            </a:solidFill>
            <a:round/>
            <a:headEnd type="arrow" w="med" len="med"/>
            <a:tailEnd type="arrow" w="med" len="med"/>
          </a:ln>
        </p:spPr>
      </p:cxnSp>
      <p:cxnSp>
        <p:nvCxnSpPr>
          <p:cNvPr id="63517" name="Straight Arrow Connector 64"/>
          <p:cNvCxnSpPr>
            <a:cxnSpLocks noChangeShapeType="1"/>
          </p:cNvCxnSpPr>
          <p:nvPr/>
        </p:nvCxnSpPr>
        <p:spPr bwMode="auto">
          <a:xfrm flipV="1">
            <a:off x="1928813" y="4038600"/>
            <a:ext cx="1423987" cy="677863"/>
          </a:xfrm>
          <a:prstGeom prst="straightConnector1">
            <a:avLst/>
          </a:prstGeom>
          <a:noFill/>
          <a:ln w="6350">
            <a:solidFill>
              <a:schemeClr val="tx1"/>
            </a:solidFill>
            <a:round/>
            <a:headEnd type="arrow" w="med" len="med"/>
            <a:tailEnd type="arrow" w="med" len="med"/>
          </a:ln>
        </p:spPr>
      </p:cxnSp>
      <p:cxnSp>
        <p:nvCxnSpPr>
          <p:cNvPr id="63518" name="Straight Arrow Connector 66"/>
          <p:cNvCxnSpPr>
            <a:cxnSpLocks noChangeShapeType="1"/>
          </p:cNvCxnSpPr>
          <p:nvPr/>
        </p:nvCxnSpPr>
        <p:spPr bwMode="auto">
          <a:xfrm flipV="1">
            <a:off x="2667000" y="3429000"/>
            <a:ext cx="381000" cy="184150"/>
          </a:xfrm>
          <a:prstGeom prst="straightConnector1">
            <a:avLst/>
          </a:prstGeom>
          <a:noFill/>
          <a:ln w="6350">
            <a:solidFill>
              <a:schemeClr val="tx1"/>
            </a:solidFill>
            <a:round/>
            <a:headEnd type="arrow" w="med" len="med"/>
            <a:tailEnd type="arrow" w="med" len="med"/>
          </a:ln>
        </p:spPr>
      </p:cxnSp>
      <p:cxnSp>
        <p:nvCxnSpPr>
          <p:cNvPr id="63519" name="Straight Arrow Connector 62"/>
          <p:cNvCxnSpPr>
            <a:cxnSpLocks noChangeShapeType="1"/>
            <a:endCxn id="63491" idx="1"/>
          </p:cNvCxnSpPr>
          <p:nvPr/>
        </p:nvCxnSpPr>
        <p:spPr bwMode="auto">
          <a:xfrm>
            <a:off x="3124200" y="1905000"/>
            <a:ext cx="306388" cy="201613"/>
          </a:xfrm>
          <a:prstGeom prst="straightConnector1">
            <a:avLst/>
          </a:prstGeom>
          <a:noFill/>
          <a:ln w="6350">
            <a:solidFill>
              <a:schemeClr val="tx1"/>
            </a:solidFill>
            <a:round/>
            <a:headEnd type="arrow" w="med" len="med"/>
            <a:tailEnd type="arrow" w="med" len="med"/>
          </a:ln>
        </p:spPr>
      </p:cxnSp>
      <p:cxnSp>
        <p:nvCxnSpPr>
          <p:cNvPr id="63520" name="Straight Arrow Connector 64"/>
          <p:cNvCxnSpPr>
            <a:cxnSpLocks noChangeShapeType="1"/>
          </p:cNvCxnSpPr>
          <p:nvPr/>
        </p:nvCxnSpPr>
        <p:spPr bwMode="auto">
          <a:xfrm flipV="1">
            <a:off x="1778000" y="3886200"/>
            <a:ext cx="1346200" cy="393700"/>
          </a:xfrm>
          <a:prstGeom prst="straightConnector1">
            <a:avLst/>
          </a:prstGeom>
          <a:noFill/>
          <a:ln w="6350">
            <a:solidFill>
              <a:schemeClr val="tx1"/>
            </a:solidFill>
            <a:round/>
            <a:headEnd type="arrow" w="med" len="med"/>
            <a:tailEnd type="arrow" w="med" len="med"/>
          </a:ln>
        </p:spPr>
      </p:cxnSp>
      <p:sp>
        <p:nvSpPr>
          <p:cNvPr id="63521" name="TextBox 7"/>
          <p:cNvSpPr txBox="1">
            <a:spLocks noChangeArrowheads="1"/>
          </p:cNvSpPr>
          <p:nvPr/>
        </p:nvSpPr>
        <p:spPr bwMode="auto">
          <a:xfrm>
            <a:off x="7635875" y="4476750"/>
            <a:ext cx="1379538" cy="461963"/>
          </a:xfrm>
          <a:prstGeom prst="rect">
            <a:avLst/>
          </a:prstGeom>
          <a:noFill/>
          <a:ln w="9525">
            <a:solidFill>
              <a:schemeClr val="tx1"/>
            </a:solidFill>
            <a:miter lim="800000"/>
            <a:headEnd/>
            <a:tailEnd/>
          </a:ln>
        </p:spPr>
        <p:txBody>
          <a:bodyPr>
            <a:prstTxWarp prst="textNoShape">
              <a:avLst/>
            </a:prstTxWarp>
            <a:spAutoFit/>
          </a:bodyPr>
          <a:lstStyle/>
          <a:p>
            <a:r>
              <a:rPr lang="en-GB" sz="1200">
                <a:solidFill>
                  <a:srgbClr val="660066"/>
                </a:solidFill>
                <a:latin typeface="Times New Roman" charset="0"/>
                <a:ea typeface="Times New Roman" charset="0"/>
                <a:cs typeface="Times New Roman" charset="0"/>
              </a:rPr>
              <a:t>Turnford School,</a:t>
            </a:r>
          </a:p>
          <a:p>
            <a:r>
              <a:rPr lang="en-GB" sz="1200">
                <a:solidFill>
                  <a:srgbClr val="660066"/>
                </a:solidFill>
                <a:latin typeface="Times New Roman" charset="0"/>
                <a:ea typeface="Times New Roman" charset="0"/>
                <a:cs typeface="Times New Roman" charset="0"/>
              </a:rPr>
              <a:t>Cheshunt</a:t>
            </a:r>
          </a:p>
        </p:txBody>
      </p:sp>
      <p:cxnSp>
        <p:nvCxnSpPr>
          <p:cNvPr id="63522" name="Straight Arrow Connector 46"/>
          <p:cNvCxnSpPr>
            <a:cxnSpLocks noChangeShapeType="1"/>
          </p:cNvCxnSpPr>
          <p:nvPr/>
        </p:nvCxnSpPr>
        <p:spPr bwMode="auto">
          <a:xfrm rot="16200000" flipH="1">
            <a:off x="4906963" y="4449762"/>
            <a:ext cx="1060450" cy="860425"/>
          </a:xfrm>
          <a:prstGeom prst="straightConnector1">
            <a:avLst/>
          </a:prstGeom>
          <a:noFill/>
          <a:ln w="6350">
            <a:solidFill>
              <a:schemeClr val="tx1"/>
            </a:solidFill>
            <a:round/>
            <a:headEnd type="arrow" w="med" len="med"/>
            <a:tailEnd type="arrow" w="med" len="med"/>
          </a:ln>
        </p:spPr>
      </p:cxnSp>
      <p:sp>
        <p:nvSpPr>
          <p:cNvPr id="63523" name="TextBox 13"/>
          <p:cNvSpPr txBox="1">
            <a:spLocks noChangeArrowheads="1"/>
          </p:cNvSpPr>
          <p:nvPr/>
        </p:nvSpPr>
        <p:spPr bwMode="auto">
          <a:xfrm>
            <a:off x="2395538" y="5434013"/>
            <a:ext cx="1665287" cy="461962"/>
          </a:xfrm>
          <a:prstGeom prst="rect">
            <a:avLst/>
          </a:prstGeom>
          <a:noFill/>
          <a:ln w="9525">
            <a:solidFill>
              <a:schemeClr val="tx1"/>
            </a:solidFill>
            <a:miter lim="800000"/>
            <a:headEnd/>
            <a:tailEnd/>
          </a:ln>
        </p:spPr>
        <p:txBody>
          <a:bodyPr>
            <a:prstTxWarp prst="textNoShape">
              <a:avLst/>
            </a:prstTxWarp>
            <a:spAutoFit/>
          </a:bodyPr>
          <a:lstStyle/>
          <a:p>
            <a:r>
              <a:rPr lang="en-GB" sz="1200">
                <a:solidFill>
                  <a:srgbClr val="660066"/>
                </a:solidFill>
                <a:latin typeface="Times New Roman" charset="0"/>
                <a:ea typeface="Times New Roman" charset="0"/>
                <a:cs typeface="Times New Roman" charset="0"/>
              </a:rPr>
              <a:t>Westfield Community College, Watford</a:t>
            </a:r>
          </a:p>
        </p:txBody>
      </p:sp>
      <p:sp>
        <p:nvSpPr>
          <p:cNvPr id="63524" name="Text Box 16"/>
          <p:cNvSpPr txBox="1">
            <a:spLocks noChangeArrowheads="1"/>
          </p:cNvSpPr>
          <p:nvPr/>
        </p:nvSpPr>
        <p:spPr bwMode="auto">
          <a:xfrm>
            <a:off x="193675" y="2058988"/>
            <a:ext cx="1427163" cy="461962"/>
          </a:xfrm>
          <a:prstGeom prst="rect">
            <a:avLst/>
          </a:prstGeom>
          <a:noFill/>
          <a:ln w="9525">
            <a:solidFill>
              <a:schemeClr val="tx1"/>
            </a:solidFill>
            <a:miter lim="800000"/>
            <a:headEnd/>
            <a:tailEnd/>
          </a:ln>
        </p:spPr>
        <p:txBody>
          <a:bodyPr>
            <a:prstTxWarp prst="textNoShape">
              <a:avLst/>
            </a:prstTxWarp>
            <a:spAutoFit/>
          </a:bodyPr>
          <a:lstStyle/>
          <a:p>
            <a:r>
              <a:rPr lang="en-GB" sz="1200">
                <a:solidFill>
                  <a:srgbClr val="660066"/>
                </a:solidFill>
                <a:latin typeface="Times New Roman" charset="0"/>
              </a:rPr>
              <a:t>St George’s</a:t>
            </a:r>
            <a:r>
              <a:rPr lang="en-US" sz="1200">
                <a:solidFill>
                  <a:srgbClr val="660066"/>
                </a:solidFill>
                <a:latin typeface="Times New Roman" charset="0"/>
              </a:rPr>
              <a:t> School,</a:t>
            </a:r>
          </a:p>
          <a:p>
            <a:r>
              <a:rPr lang="en-US" sz="1200">
                <a:solidFill>
                  <a:srgbClr val="660066"/>
                </a:solidFill>
                <a:latin typeface="Times New Roman" charset="0"/>
              </a:rPr>
              <a:t>Harpenden</a:t>
            </a:r>
          </a:p>
        </p:txBody>
      </p:sp>
      <p:sp>
        <p:nvSpPr>
          <p:cNvPr id="63525" name="Text Box 27"/>
          <p:cNvSpPr txBox="1">
            <a:spLocks noChangeArrowheads="1"/>
          </p:cNvSpPr>
          <p:nvPr/>
        </p:nvSpPr>
        <p:spPr bwMode="auto">
          <a:xfrm>
            <a:off x="504825" y="5254626"/>
            <a:ext cx="1741487" cy="428625"/>
          </a:xfrm>
          <a:prstGeom prst="rect">
            <a:avLst/>
          </a:prstGeom>
          <a:noFill/>
          <a:ln w="9525">
            <a:solidFill>
              <a:schemeClr val="tx1"/>
            </a:solidFill>
            <a:miter lim="800000"/>
            <a:headEnd/>
            <a:tailEnd/>
          </a:ln>
        </p:spPr>
        <p:txBody>
          <a:bodyPr>
            <a:prstTxWarp prst="textNoShape">
              <a:avLst/>
            </a:prstTxWarp>
            <a:spAutoFit/>
          </a:bodyPr>
          <a:lstStyle/>
          <a:p>
            <a:pPr>
              <a:lnSpc>
                <a:spcPct val="90000"/>
              </a:lnSpc>
            </a:pPr>
            <a:r>
              <a:rPr lang="en-US" sz="1200">
                <a:solidFill>
                  <a:srgbClr val="660066"/>
                </a:solidFill>
                <a:latin typeface="Times New Roman" charset="0"/>
                <a:ea typeface="Times" charset="0"/>
                <a:cs typeface="Times" charset="0"/>
              </a:rPr>
              <a:t>Mount Grace School,</a:t>
            </a:r>
          </a:p>
          <a:p>
            <a:pPr>
              <a:lnSpc>
                <a:spcPct val="90000"/>
              </a:lnSpc>
            </a:pPr>
            <a:r>
              <a:rPr lang="en-US" sz="1200">
                <a:solidFill>
                  <a:srgbClr val="660066"/>
                </a:solidFill>
                <a:latin typeface="Times New Roman" charset="0"/>
                <a:ea typeface="Times" charset="0"/>
                <a:cs typeface="Times" charset="0"/>
              </a:rPr>
              <a:t>Potters Bar</a:t>
            </a:r>
          </a:p>
        </p:txBody>
      </p:sp>
      <p:sp>
        <p:nvSpPr>
          <p:cNvPr id="63526" name="Text Box 46"/>
          <p:cNvSpPr txBox="1">
            <a:spLocks noChangeArrowheads="1"/>
          </p:cNvSpPr>
          <p:nvPr/>
        </p:nvSpPr>
        <p:spPr bwMode="auto">
          <a:xfrm>
            <a:off x="193675" y="2682875"/>
            <a:ext cx="1511300" cy="461963"/>
          </a:xfrm>
          <a:prstGeom prst="rect">
            <a:avLst/>
          </a:prstGeom>
          <a:noFill/>
          <a:ln w="9525">
            <a:solidFill>
              <a:schemeClr val="tx1"/>
            </a:solidFill>
            <a:miter lim="800000"/>
            <a:headEnd/>
            <a:tailEnd/>
          </a:ln>
        </p:spPr>
        <p:txBody>
          <a:bodyPr>
            <a:prstTxWarp prst="textNoShape">
              <a:avLst/>
            </a:prstTxWarp>
            <a:spAutoFit/>
          </a:bodyPr>
          <a:lstStyle/>
          <a:p>
            <a:r>
              <a:rPr lang="en-US" sz="1200">
                <a:solidFill>
                  <a:srgbClr val="660066"/>
                </a:solidFill>
                <a:latin typeface="Times New Roman" charset="0"/>
              </a:rPr>
              <a:t>Roundwood Park School,  Harpenden</a:t>
            </a:r>
          </a:p>
        </p:txBody>
      </p:sp>
      <p:sp>
        <p:nvSpPr>
          <p:cNvPr id="63527" name="Text Box 41"/>
          <p:cNvSpPr txBox="1">
            <a:spLocks noChangeArrowheads="1"/>
          </p:cNvSpPr>
          <p:nvPr/>
        </p:nvSpPr>
        <p:spPr bwMode="auto">
          <a:xfrm>
            <a:off x="7537450" y="2439988"/>
            <a:ext cx="1477963" cy="461962"/>
          </a:xfrm>
          <a:prstGeom prst="rect">
            <a:avLst/>
          </a:prstGeom>
          <a:noFill/>
          <a:ln w="9525">
            <a:solidFill>
              <a:schemeClr val="tx1"/>
            </a:solidFill>
            <a:miter lim="800000"/>
            <a:headEnd/>
            <a:tailEnd/>
          </a:ln>
        </p:spPr>
        <p:txBody>
          <a:bodyPr>
            <a:prstTxWarp prst="textNoShape">
              <a:avLst/>
            </a:prstTxWarp>
            <a:spAutoFit/>
          </a:bodyPr>
          <a:lstStyle/>
          <a:p>
            <a:r>
              <a:rPr lang="en-US" sz="1200">
                <a:solidFill>
                  <a:srgbClr val="660066"/>
                </a:solidFill>
                <a:latin typeface="Times New Roman" charset="0"/>
              </a:rPr>
              <a:t>Leventhorpe School, Essex</a:t>
            </a:r>
            <a:endParaRPr lang="en-US" sz="1200">
              <a:solidFill>
                <a:srgbClr val="953735"/>
              </a:solidFill>
              <a:latin typeface="Times New Roman" charset="0"/>
            </a:endParaRPr>
          </a:p>
        </p:txBody>
      </p:sp>
      <p:sp>
        <p:nvSpPr>
          <p:cNvPr id="76" name="Text Box 27"/>
          <p:cNvSpPr txBox="1">
            <a:spLocks noChangeArrowheads="1"/>
          </p:cNvSpPr>
          <p:nvPr/>
        </p:nvSpPr>
        <p:spPr bwMode="auto">
          <a:xfrm>
            <a:off x="5895975" y="1352550"/>
            <a:ext cx="1160463" cy="760413"/>
          </a:xfrm>
          <a:prstGeom prst="rect">
            <a:avLst/>
          </a:prstGeom>
          <a:solidFill>
            <a:schemeClr val="accent1">
              <a:lumMod val="20000"/>
              <a:lumOff val="80000"/>
            </a:schemeClr>
          </a:solidFill>
          <a:ln w="9525">
            <a:solidFill>
              <a:srgbClr val="0000FF"/>
            </a:solidFill>
            <a:miter lim="800000"/>
            <a:headEnd/>
            <a:tailEnd/>
          </a:ln>
        </p:spPr>
        <p:txBody>
          <a:bodyPr>
            <a:spAutoFit/>
          </a:bodyPr>
          <a:lstStyle/>
          <a:p>
            <a:pPr>
              <a:lnSpc>
                <a:spcPct val="90000"/>
              </a:lnSpc>
              <a:spcBef>
                <a:spcPts val="0"/>
              </a:spcBef>
              <a:defRPr/>
            </a:pPr>
            <a:r>
              <a:rPr lang="en-US" sz="1200" dirty="0">
                <a:latin typeface="Times New Roman" pitchFamily="18" charset="0"/>
                <a:cs typeface="Times" pitchFamily="18" charset="0"/>
              </a:rPr>
              <a:t>Network Event: 19 November, Sir John Lawes School</a:t>
            </a:r>
          </a:p>
        </p:txBody>
      </p:sp>
      <p:sp>
        <p:nvSpPr>
          <p:cNvPr id="77" name="Text Box 27"/>
          <p:cNvSpPr txBox="1">
            <a:spLocks noChangeArrowheads="1"/>
          </p:cNvSpPr>
          <p:nvPr/>
        </p:nvSpPr>
        <p:spPr bwMode="auto">
          <a:xfrm>
            <a:off x="6072188" y="4279900"/>
            <a:ext cx="1158875" cy="760413"/>
          </a:xfrm>
          <a:prstGeom prst="rect">
            <a:avLst/>
          </a:prstGeom>
          <a:solidFill>
            <a:schemeClr val="accent1">
              <a:lumMod val="20000"/>
              <a:lumOff val="80000"/>
            </a:schemeClr>
          </a:solidFill>
          <a:ln w="9525">
            <a:solidFill>
              <a:srgbClr val="0000FF"/>
            </a:solidFill>
            <a:miter lim="800000"/>
            <a:headEnd/>
            <a:tailEnd/>
          </a:ln>
        </p:spPr>
        <p:txBody>
          <a:bodyPr>
            <a:spAutoFit/>
          </a:bodyPr>
          <a:lstStyle/>
          <a:p>
            <a:pPr>
              <a:lnSpc>
                <a:spcPct val="90000"/>
              </a:lnSpc>
              <a:spcBef>
                <a:spcPts val="0"/>
              </a:spcBef>
              <a:defRPr/>
            </a:pPr>
            <a:r>
              <a:rPr lang="en-US" sz="1200" dirty="0">
                <a:latin typeface="Times New Roman" pitchFamily="18" charset="0"/>
                <a:cs typeface="Times" pitchFamily="18" charset="0"/>
              </a:rPr>
              <a:t>Network Event:       28 January, Nobel School, </a:t>
            </a:r>
            <a:r>
              <a:rPr lang="en-US" sz="1200" dirty="0" err="1">
                <a:latin typeface="Times New Roman" pitchFamily="18" charset="0"/>
                <a:cs typeface="Times" pitchFamily="18" charset="0"/>
              </a:rPr>
              <a:t>Stevenage</a:t>
            </a:r>
            <a:endParaRPr lang="en-US" sz="1200" dirty="0">
              <a:latin typeface="Times New Roman" pitchFamily="18" charset="0"/>
              <a:cs typeface="Times" pitchFamily="18" charset="0"/>
            </a:endParaRPr>
          </a:p>
        </p:txBody>
      </p:sp>
      <p:cxnSp>
        <p:nvCxnSpPr>
          <p:cNvPr id="63530" name="Straight Arrow Connector 38"/>
          <p:cNvCxnSpPr>
            <a:cxnSpLocks noChangeShapeType="1"/>
          </p:cNvCxnSpPr>
          <p:nvPr/>
        </p:nvCxnSpPr>
        <p:spPr bwMode="auto">
          <a:xfrm rot="10800000" flipV="1">
            <a:off x="5895975" y="2286000"/>
            <a:ext cx="1343025" cy="495300"/>
          </a:xfrm>
          <a:prstGeom prst="straightConnector1">
            <a:avLst/>
          </a:prstGeom>
          <a:noFill/>
          <a:ln w="6350">
            <a:solidFill>
              <a:schemeClr val="tx1"/>
            </a:solidFill>
            <a:round/>
            <a:headEnd type="arrow" w="med" len="med"/>
            <a:tailEnd type="arrow" w="med" len="med"/>
          </a:ln>
        </p:spPr>
      </p:cxnSp>
      <p:cxnSp>
        <p:nvCxnSpPr>
          <p:cNvPr id="63531" name="Straight Arrow Connector 46"/>
          <p:cNvCxnSpPr>
            <a:cxnSpLocks noChangeShapeType="1"/>
          </p:cNvCxnSpPr>
          <p:nvPr/>
        </p:nvCxnSpPr>
        <p:spPr bwMode="auto">
          <a:xfrm>
            <a:off x="5984875" y="3681413"/>
            <a:ext cx="1635125" cy="738187"/>
          </a:xfrm>
          <a:prstGeom prst="straightConnector1">
            <a:avLst/>
          </a:prstGeom>
          <a:noFill/>
          <a:ln w="6350">
            <a:solidFill>
              <a:schemeClr val="tx1"/>
            </a:solidFill>
            <a:round/>
            <a:headEnd type="arrow" w="med" len="med"/>
            <a:tailEnd type="arrow" w="med" len="med"/>
          </a:ln>
        </p:spPr>
      </p:cxnSp>
      <p:cxnSp>
        <p:nvCxnSpPr>
          <p:cNvPr id="63532" name="Straight Arrow Connector 36"/>
          <p:cNvCxnSpPr>
            <a:cxnSpLocks noChangeShapeType="1"/>
          </p:cNvCxnSpPr>
          <p:nvPr/>
        </p:nvCxnSpPr>
        <p:spPr bwMode="auto">
          <a:xfrm rot="10800000">
            <a:off x="5622925" y="4062413"/>
            <a:ext cx="450850" cy="236537"/>
          </a:xfrm>
          <a:prstGeom prst="straightConnector1">
            <a:avLst/>
          </a:prstGeom>
          <a:noFill/>
          <a:ln w="6350">
            <a:solidFill>
              <a:schemeClr val="tx1"/>
            </a:solidFill>
            <a:round/>
            <a:headEnd type="arrow" w="med" len="med"/>
            <a:tailEnd type="arrow" w="med" len="med"/>
          </a:ln>
        </p:spPr>
      </p:cxnSp>
      <p:sp>
        <p:nvSpPr>
          <p:cNvPr id="91" name="Text Box 27"/>
          <p:cNvSpPr txBox="1">
            <a:spLocks noChangeArrowheads="1"/>
          </p:cNvSpPr>
          <p:nvPr/>
        </p:nvSpPr>
        <p:spPr bwMode="auto">
          <a:xfrm>
            <a:off x="3784600" y="4794250"/>
            <a:ext cx="1508125" cy="595313"/>
          </a:xfrm>
          <a:prstGeom prst="rect">
            <a:avLst/>
          </a:prstGeom>
          <a:solidFill>
            <a:schemeClr val="accent1">
              <a:lumMod val="20000"/>
              <a:lumOff val="80000"/>
            </a:schemeClr>
          </a:solidFill>
          <a:ln w="9525">
            <a:solidFill>
              <a:srgbClr val="0000FF"/>
            </a:solidFill>
            <a:miter lim="800000"/>
            <a:headEnd/>
            <a:tailEnd/>
          </a:ln>
        </p:spPr>
        <p:txBody>
          <a:bodyPr>
            <a:spAutoFit/>
          </a:bodyPr>
          <a:lstStyle/>
          <a:p>
            <a:pPr>
              <a:lnSpc>
                <a:spcPct val="90000"/>
              </a:lnSpc>
              <a:spcBef>
                <a:spcPts val="0"/>
              </a:spcBef>
              <a:defRPr/>
            </a:pPr>
            <a:r>
              <a:rPr lang="en-US" sz="1200" dirty="0">
                <a:latin typeface="Times New Roman" pitchFamily="18" charset="0"/>
                <a:cs typeface="Times" pitchFamily="18" charset="0"/>
              </a:rPr>
              <a:t>Network Event: 25 February, Westfield Community College</a:t>
            </a:r>
          </a:p>
        </p:txBody>
      </p:sp>
      <p:sp>
        <p:nvSpPr>
          <p:cNvPr id="94" name="Text Box 27"/>
          <p:cNvSpPr txBox="1">
            <a:spLocks noChangeArrowheads="1"/>
          </p:cNvSpPr>
          <p:nvPr/>
        </p:nvSpPr>
        <p:spPr bwMode="auto">
          <a:xfrm>
            <a:off x="1728788" y="1366838"/>
            <a:ext cx="1398587" cy="593725"/>
          </a:xfrm>
          <a:prstGeom prst="rect">
            <a:avLst/>
          </a:prstGeom>
          <a:solidFill>
            <a:schemeClr val="accent1">
              <a:lumMod val="20000"/>
              <a:lumOff val="80000"/>
            </a:schemeClr>
          </a:solidFill>
          <a:ln w="9525">
            <a:solidFill>
              <a:srgbClr val="0000FF"/>
            </a:solidFill>
            <a:miter lim="800000"/>
            <a:headEnd/>
            <a:tailEnd/>
          </a:ln>
        </p:spPr>
        <p:txBody>
          <a:bodyPr>
            <a:spAutoFit/>
          </a:bodyPr>
          <a:lstStyle/>
          <a:p>
            <a:pPr>
              <a:lnSpc>
                <a:spcPct val="90000"/>
              </a:lnSpc>
              <a:spcBef>
                <a:spcPts val="0"/>
              </a:spcBef>
              <a:defRPr/>
            </a:pPr>
            <a:r>
              <a:rPr lang="en-US" sz="1200" dirty="0">
                <a:latin typeface="Times New Roman" pitchFamily="18" charset="0"/>
                <a:cs typeface="Times" pitchFamily="18" charset="0"/>
              </a:rPr>
              <a:t>Network Event:</a:t>
            </a:r>
          </a:p>
          <a:p>
            <a:pPr>
              <a:lnSpc>
                <a:spcPct val="90000"/>
              </a:lnSpc>
              <a:spcBef>
                <a:spcPts val="0"/>
              </a:spcBef>
              <a:defRPr/>
            </a:pPr>
            <a:r>
              <a:rPr lang="en-US" sz="1200" dirty="0">
                <a:latin typeface="Times New Roman" pitchFamily="18" charset="0"/>
                <a:cs typeface="Times" pitchFamily="18" charset="0"/>
              </a:rPr>
              <a:t>1 July,  Broxbourne School</a:t>
            </a:r>
          </a:p>
        </p:txBody>
      </p:sp>
      <p:sp>
        <p:nvSpPr>
          <p:cNvPr id="95" name="Text Box 27"/>
          <p:cNvSpPr txBox="1">
            <a:spLocks noChangeArrowheads="1"/>
          </p:cNvSpPr>
          <p:nvPr/>
        </p:nvSpPr>
        <p:spPr bwMode="auto">
          <a:xfrm>
            <a:off x="1704975" y="3144838"/>
            <a:ext cx="1160463" cy="760412"/>
          </a:xfrm>
          <a:prstGeom prst="rect">
            <a:avLst/>
          </a:prstGeom>
          <a:solidFill>
            <a:schemeClr val="accent1">
              <a:lumMod val="20000"/>
              <a:lumOff val="80000"/>
            </a:schemeClr>
          </a:solidFill>
          <a:ln w="9525">
            <a:solidFill>
              <a:srgbClr val="0000FF"/>
            </a:solidFill>
            <a:miter lim="800000"/>
            <a:headEnd/>
            <a:tailEnd/>
          </a:ln>
        </p:spPr>
        <p:txBody>
          <a:bodyPr>
            <a:spAutoFit/>
          </a:bodyPr>
          <a:lstStyle/>
          <a:p>
            <a:pPr>
              <a:lnSpc>
                <a:spcPct val="90000"/>
              </a:lnSpc>
              <a:spcBef>
                <a:spcPts val="0"/>
              </a:spcBef>
              <a:defRPr/>
            </a:pPr>
            <a:r>
              <a:rPr lang="en-US" sz="1200" dirty="0">
                <a:latin typeface="Times New Roman" pitchFamily="18" charset="0"/>
                <a:cs typeface="Times" pitchFamily="18" charset="0"/>
              </a:rPr>
              <a:t>Network Event: 21 May, Dame Alice Owen’s School</a:t>
            </a:r>
          </a:p>
        </p:txBody>
      </p:sp>
      <p:sp>
        <p:nvSpPr>
          <p:cNvPr id="63536" name="Text Box 27"/>
          <p:cNvSpPr txBox="1">
            <a:spLocks noChangeArrowheads="1"/>
          </p:cNvSpPr>
          <p:nvPr/>
        </p:nvSpPr>
        <p:spPr bwMode="auto">
          <a:xfrm>
            <a:off x="193675" y="4545013"/>
            <a:ext cx="1741488" cy="427037"/>
          </a:xfrm>
          <a:prstGeom prst="rect">
            <a:avLst/>
          </a:prstGeom>
          <a:noFill/>
          <a:ln w="9525">
            <a:solidFill>
              <a:schemeClr val="tx1"/>
            </a:solidFill>
            <a:miter lim="800000"/>
            <a:headEnd/>
            <a:tailEnd/>
          </a:ln>
        </p:spPr>
        <p:txBody>
          <a:bodyPr>
            <a:prstTxWarp prst="textNoShape">
              <a:avLst/>
            </a:prstTxWarp>
            <a:spAutoFit/>
          </a:bodyPr>
          <a:lstStyle/>
          <a:p>
            <a:pPr>
              <a:lnSpc>
                <a:spcPct val="90000"/>
              </a:lnSpc>
            </a:pPr>
            <a:r>
              <a:rPr lang="en-US" sz="1200">
                <a:solidFill>
                  <a:srgbClr val="660066"/>
                </a:solidFill>
                <a:latin typeface="Times New Roman" charset="0"/>
                <a:ea typeface="Times" charset="0"/>
                <a:cs typeface="Times" charset="0"/>
              </a:rPr>
              <a:t>Dame Alice Owen’s School, Potters Bar</a:t>
            </a:r>
          </a:p>
        </p:txBody>
      </p:sp>
      <p:cxnSp>
        <p:nvCxnSpPr>
          <p:cNvPr id="63537" name="Straight Arrow Connector 48"/>
          <p:cNvCxnSpPr>
            <a:cxnSpLocks noChangeShapeType="1"/>
          </p:cNvCxnSpPr>
          <p:nvPr/>
        </p:nvCxnSpPr>
        <p:spPr bwMode="auto">
          <a:xfrm rot="5400000">
            <a:off x="2937669" y="4506119"/>
            <a:ext cx="909638" cy="857250"/>
          </a:xfrm>
          <a:prstGeom prst="straightConnector1">
            <a:avLst/>
          </a:prstGeom>
          <a:noFill/>
          <a:ln w="6350">
            <a:solidFill>
              <a:schemeClr val="tx1"/>
            </a:solidFill>
            <a:round/>
            <a:headEnd type="arrow" w="med" len="med"/>
            <a:tailEnd type="arrow" w="med" len="med"/>
          </a:ln>
        </p:spPr>
      </p:cxnSp>
      <p:cxnSp>
        <p:nvCxnSpPr>
          <p:cNvPr id="63538" name="Straight Arrow Connector 48"/>
          <p:cNvCxnSpPr>
            <a:cxnSpLocks noChangeShapeType="1"/>
          </p:cNvCxnSpPr>
          <p:nvPr/>
        </p:nvCxnSpPr>
        <p:spPr bwMode="auto">
          <a:xfrm rot="10800000">
            <a:off x="819150" y="1717675"/>
            <a:ext cx="2308225" cy="722313"/>
          </a:xfrm>
          <a:prstGeom prst="straightConnector1">
            <a:avLst/>
          </a:prstGeom>
          <a:noFill/>
          <a:ln w="6350">
            <a:solidFill>
              <a:schemeClr val="tx1"/>
            </a:solidFill>
            <a:round/>
            <a:headEnd type="arrow" w="med" len="med"/>
            <a:tailEnd type="arrow" w="med" len="med"/>
          </a:ln>
        </p:spPr>
      </p:cxnSp>
      <p:cxnSp>
        <p:nvCxnSpPr>
          <p:cNvPr id="63539" name="Straight Arrow Connector 36"/>
          <p:cNvCxnSpPr>
            <a:cxnSpLocks noChangeShapeType="1"/>
          </p:cNvCxnSpPr>
          <p:nvPr/>
        </p:nvCxnSpPr>
        <p:spPr bwMode="auto">
          <a:xfrm rot="10800000" flipV="1">
            <a:off x="5486400" y="1828800"/>
            <a:ext cx="304800" cy="227013"/>
          </a:xfrm>
          <a:prstGeom prst="straightConnector1">
            <a:avLst/>
          </a:prstGeom>
          <a:noFill/>
          <a:ln w="6350">
            <a:solidFill>
              <a:schemeClr val="tx1"/>
            </a:solidFill>
            <a:round/>
            <a:headEnd type="arrow" w="med" len="med"/>
            <a:tailEnd type="arrow" w="med" len="med"/>
          </a:ln>
        </p:spPr>
      </p:cxnSp>
      <p:sp>
        <p:nvSpPr>
          <p:cNvPr id="53" name="TextBox 52"/>
          <p:cNvSpPr txBox="1"/>
          <p:nvPr/>
        </p:nvSpPr>
        <p:spPr>
          <a:xfrm>
            <a:off x="839788" y="6092998"/>
            <a:ext cx="2208212" cy="738664"/>
          </a:xfrm>
          <a:prstGeom prst="rect">
            <a:avLst/>
          </a:prstGeom>
          <a:noFill/>
          <a:ln>
            <a:solidFill>
              <a:srgbClr val="0000FF"/>
            </a:solidFill>
          </a:ln>
        </p:spPr>
        <p:txBody>
          <a:bodyPr wrap="square" rtlCol="0">
            <a:spAutoFit/>
          </a:bodyPr>
          <a:lstStyle/>
          <a:p>
            <a:r>
              <a:rPr lang="en-US" sz="1400" dirty="0" smtClean="0">
                <a:latin typeface="Times New Roman"/>
                <a:cs typeface="Times New Roman"/>
              </a:rPr>
              <a:t>Network Event 15</a:t>
            </a:r>
            <a:r>
              <a:rPr lang="en-US" sz="1400" baseline="30000" dirty="0" smtClean="0">
                <a:latin typeface="Times New Roman"/>
                <a:cs typeface="Times New Roman"/>
              </a:rPr>
              <a:t>th</a:t>
            </a:r>
            <a:r>
              <a:rPr lang="en-US" sz="1400" dirty="0" smtClean="0">
                <a:latin typeface="Times New Roman"/>
                <a:cs typeface="Times New Roman"/>
              </a:rPr>
              <a:t> October</a:t>
            </a:r>
          </a:p>
          <a:p>
            <a:r>
              <a:rPr lang="en-US" sz="1400" dirty="0" smtClean="0">
                <a:latin typeface="Times New Roman"/>
                <a:cs typeface="Times New Roman"/>
              </a:rPr>
              <a:t>(initial registration)</a:t>
            </a:r>
          </a:p>
          <a:p>
            <a:r>
              <a:rPr lang="en-US" sz="1400" dirty="0" smtClean="0">
                <a:latin typeface="Times New Roman"/>
                <a:cs typeface="Times New Roman"/>
              </a:rPr>
              <a:t>Birchwood High School</a:t>
            </a:r>
            <a:endParaRPr lang="en-US" sz="1400" dirty="0">
              <a:latin typeface="Times New Roman"/>
              <a:cs typeface="Times New Roman"/>
            </a:endParaRPr>
          </a:p>
        </p:txBody>
      </p:sp>
      <p:sp>
        <p:nvSpPr>
          <p:cNvPr id="54" name="TextBox 53"/>
          <p:cNvSpPr txBox="1"/>
          <p:nvPr/>
        </p:nvSpPr>
        <p:spPr>
          <a:xfrm>
            <a:off x="6138863" y="6092998"/>
            <a:ext cx="2613025" cy="646331"/>
          </a:xfrm>
          <a:prstGeom prst="rect">
            <a:avLst/>
          </a:prstGeom>
          <a:noFill/>
          <a:ln>
            <a:solidFill>
              <a:srgbClr val="0000FF"/>
            </a:solidFill>
          </a:ln>
        </p:spPr>
        <p:txBody>
          <a:bodyPr wrap="square" rtlCol="0">
            <a:spAutoFit/>
          </a:bodyPr>
          <a:lstStyle/>
          <a:p>
            <a:r>
              <a:rPr lang="en-US" sz="1200" dirty="0" smtClean="0">
                <a:solidFill>
                  <a:srgbClr val="000000"/>
                </a:solidFill>
                <a:latin typeface="Times New Roman"/>
                <a:cs typeface="Times New Roman"/>
              </a:rPr>
              <a:t>Network Event 15</a:t>
            </a:r>
            <a:r>
              <a:rPr lang="en-US" sz="1200" baseline="30000" dirty="0" smtClean="0">
                <a:solidFill>
                  <a:srgbClr val="000000"/>
                </a:solidFill>
                <a:latin typeface="Times New Roman"/>
                <a:cs typeface="Times New Roman"/>
              </a:rPr>
              <a:t>th</a:t>
            </a:r>
            <a:r>
              <a:rPr lang="en-US" sz="1200" dirty="0" smtClean="0">
                <a:solidFill>
                  <a:srgbClr val="000000"/>
                </a:solidFill>
                <a:latin typeface="Times New Roman"/>
                <a:cs typeface="Times New Roman"/>
              </a:rPr>
              <a:t> October</a:t>
            </a:r>
          </a:p>
          <a:p>
            <a:r>
              <a:rPr lang="en-US" sz="1200" dirty="0" smtClean="0">
                <a:solidFill>
                  <a:srgbClr val="000000"/>
                </a:solidFill>
                <a:latin typeface="Times New Roman"/>
                <a:cs typeface="Times New Roman"/>
              </a:rPr>
              <a:t>(initial registration)</a:t>
            </a:r>
          </a:p>
          <a:p>
            <a:r>
              <a:rPr lang="en-US" sz="1200" dirty="0" smtClean="0">
                <a:solidFill>
                  <a:srgbClr val="000000"/>
                </a:solidFill>
                <a:latin typeface="Times New Roman"/>
                <a:cs typeface="Times New Roman"/>
              </a:rPr>
              <a:t>Sir John </a:t>
            </a:r>
            <a:r>
              <a:rPr lang="en-US" sz="1200" dirty="0" err="1" smtClean="0">
                <a:solidFill>
                  <a:srgbClr val="000000"/>
                </a:solidFill>
                <a:latin typeface="Times New Roman"/>
                <a:cs typeface="Times New Roman"/>
              </a:rPr>
              <a:t>Lawes</a:t>
            </a:r>
            <a:r>
              <a:rPr lang="en-US" sz="1200" dirty="0" smtClean="0">
                <a:solidFill>
                  <a:srgbClr val="000000"/>
                </a:solidFill>
                <a:latin typeface="Times New Roman"/>
                <a:cs typeface="Times New Roman"/>
              </a:rPr>
              <a:t>  School</a:t>
            </a:r>
            <a:endParaRPr lang="en-US" sz="1200" dirty="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4443" y="1013248"/>
            <a:ext cx="7134144" cy="2554546"/>
          </a:xfrm>
          <a:prstGeom prst="rect">
            <a:avLst/>
          </a:prstGeom>
          <a:noFill/>
        </p:spPr>
        <p:txBody>
          <a:bodyPr wrap="square" rtlCol="0">
            <a:spAutoFit/>
          </a:bodyPr>
          <a:lstStyle/>
          <a:p>
            <a:pPr algn="ctr"/>
            <a:r>
              <a:rPr lang="en-US" sz="2800" b="1" dirty="0" smtClean="0">
                <a:solidFill>
                  <a:srgbClr val="660066"/>
                </a:solidFill>
                <a:latin typeface="Times New Roman"/>
                <a:cs typeface="Times New Roman"/>
              </a:rPr>
              <a:t>The </a:t>
            </a:r>
            <a:r>
              <a:rPr lang="en-US" sz="2800" b="1" dirty="0" err="1" smtClean="0">
                <a:solidFill>
                  <a:srgbClr val="660066"/>
                </a:solidFill>
                <a:latin typeface="Times New Roman"/>
                <a:cs typeface="Times New Roman"/>
              </a:rPr>
              <a:t>HertsCam</a:t>
            </a:r>
            <a:r>
              <a:rPr lang="en-US" sz="2800" b="1" dirty="0" smtClean="0">
                <a:solidFill>
                  <a:srgbClr val="660066"/>
                </a:solidFill>
                <a:latin typeface="Times New Roman"/>
                <a:cs typeface="Times New Roman"/>
              </a:rPr>
              <a:t> Network</a:t>
            </a:r>
          </a:p>
          <a:p>
            <a:endParaRPr lang="en-US" sz="2400" dirty="0" smtClean="0">
              <a:latin typeface="Times New Roman"/>
              <a:cs typeface="Times New Roman"/>
            </a:endParaRPr>
          </a:p>
          <a:p>
            <a:r>
              <a:rPr lang="en-US" sz="2400" dirty="0" smtClean="0">
                <a:latin typeface="Times New Roman"/>
                <a:cs typeface="Times New Roman"/>
              </a:rPr>
              <a:t>7 Network Events – hosted by schools</a:t>
            </a:r>
          </a:p>
          <a:p>
            <a:endParaRPr lang="en-US" sz="2400" dirty="0" smtClean="0">
              <a:latin typeface="Times New Roman"/>
              <a:cs typeface="Times New Roman"/>
            </a:endParaRPr>
          </a:p>
          <a:p>
            <a:r>
              <a:rPr lang="en-US" sz="2400" dirty="0" smtClean="0">
                <a:latin typeface="Times New Roman"/>
                <a:cs typeface="Times New Roman"/>
              </a:rPr>
              <a:t>An Annual Conference – at the University</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018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70509" y="0"/>
            <a:ext cx="4873491" cy="4615239"/>
          </a:xfrm>
          <a:prstGeom prst="rect">
            <a:avLst/>
          </a:prstGeom>
        </p:spPr>
      </p:pic>
      <p:pic>
        <p:nvPicPr>
          <p:cNvPr id="5" name="Picture 4" descr="IMG_0185.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0012" y="251268"/>
            <a:ext cx="4010109" cy="3099671"/>
          </a:xfrm>
          <a:prstGeom prst="rect">
            <a:avLst/>
          </a:prstGeom>
        </p:spPr>
      </p:pic>
      <p:pic>
        <p:nvPicPr>
          <p:cNvPr id="7" name="Picture 6" descr="IMG_0193.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002" y="3527757"/>
            <a:ext cx="4570125" cy="3330243"/>
          </a:xfrm>
          <a:prstGeom prst="rect">
            <a:avLst/>
          </a:prstGeom>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70509" y="3527757"/>
            <a:ext cx="4560905" cy="370967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209" y="243180"/>
            <a:ext cx="8485308" cy="6464024"/>
          </a:xfrm>
          <a:prstGeom prst="rect">
            <a:avLst/>
          </a:prstGeom>
          <a:noFill/>
        </p:spPr>
        <p:txBody>
          <a:bodyPr wrap="square" rtlCol="0">
            <a:spAutoFit/>
          </a:bodyPr>
          <a:lstStyle/>
          <a:p>
            <a:r>
              <a:rPr lang="en-US" sz="2000" b="1" dirty="0" err="1" smtClean="0">
                <a:solidFill>
                  <a:srgbClr val="660066"/>
                </a:solidFill>
                <a:latin typeface="Times New Roman"/>
                <a:cs typeface="Times New Roman"/>
              </a:rPr>
              <a:t>Gordana</a:t>
            </a:r>
            <a:r>
              <a:rPr lang="en-US" sz="2000" b="1" dirty="0" smtClean="0">
                <a:solidFill>
                  <a:srgbClr val="660066"/>
                </a:solidFill>
                <a:latin typeface="Times New Roman"/>
                <a:cs typeface="Times New Roman"/>
              </a:rPr>
              <a:t> </a:t>
            </a:r>
            <a:r>
              <a:rPr lang="en-US" sz="2000" b="1" dirty="0" err="1" smtClean="0">
                <a:solidFill>
                  <a:srgbClr val="660066"/>
                </a:solidFill>
                <a:latin typeface="Times New Roman"/>
                <a:cs typeface="Times New Roman"/>
              </a:rPr>
              <a:t>Miljevic</a:t>
            </a:r>
            <a:endParaRPr lang="en-US" sz="2000" b="1" dirty="0" smtClean="0">
              <a:solidFill>
                <a:srgbClr val="660066"/>
              </a:solidFill>
              <a:latin typeface="Times New Roman"/>
              <a:cs typeface="Times New Roman"/>
            </a:endParaRPr>
          </a:p>
          <a:p>
            <a:r>
              <a:rPr lang="en-US" sz="2000" dirty="0" smtClean="0">
                <a:latin typeface="Times New Roman"/>
                <a:cs typeface="Times New Roman"/>
              </a:rPr>
              <a:t>Centre for Education Policy, Belgrade</a:t>
            </a:r>
          </a:p>
          <a:p>
            <a:endParaRPr lang="en-US" sz="2000" dirty="0" smtClean="0">
              <a:latin typeface="Times New Roman"/>
              <a:cs typeface="Times New Roman"/>
            </a:endParaRPr>
          </a:p>
          <a:p>
            <a:r>
              <a:rPr lang="en-US" sz="2000" b="1" dirty="0" smtClean="0">
                <a:solidFill>
                  <a:srgbClr val="660066"/>
                </a:solidFill>
                <a:latin typeface="Times New Roman"/>
                <a:cs typeface="Times New Roman"/>
              </a:rPr>
              <a:t>Aleksandra </a:t>
            </a:r>
            <a:r>
              <a:rPr lang="en-US" sz="2000" b="1" dirty="0" err="1" smtClean="0">
                <a:solidFill>
                  <a:srgbClr val="660066"/>
                </a:solidFill>
                <a:latin typeface="Times New Roman"/>
                <a:cs typeface="Times New Roman"/>
              </a:rPr>
              <a:t>Maksimovic</a:t>
            </a:r>
            <a:r>
              <a:rPr lang="en-US" sz="2000" b="1" dirty="0" smtClean="0">
                <a:solidFill>
                  <a:srgbClr val="660066"/>
                </a:solidFill>
                <a:latin typeface="Times New Roman"/>
                <a:cs typeface="Times New Roman"/>
              </a:rPr>
              <a:t> </a:t>
            </a:r>
            <a:endParaRPr lang="en-GB" sz="2000" b="1" dirty="0" smtClean="0">
              <a:solidFill>
                <a:srgbClr val="660066"/>
              </a:solidFill>
              <a:latin typeface="Times New Roman"/>
              <a:cs typeface="Times New Roman"/>
            </a:endParaRPr>
          </a:p>
          <a:p>
            <a:r>
              <a:rPr lang="en-US" sz="2000" dirty="0" smtClean="0">
                <a:latin typeface="Times New Roman"/>
                <a:ea typeface="Times New Roman" charset="0"/>
                <a:cs typeface="Times New Roman"/>
              </a:rPr>
              <a:t>University of Belgrade, Serbia</a:t>
            </a:r>
            <a:endParaRPr lang="en-US" sz="2000" dirty="0" smtClean="0">
              <a:latin typeface="Times New Roman"/>
              <a:cs typeface="Times New Roman"/>
            </a:endParaRPr>
          </a:p>
          <a:p>
            <a:endParaRPr lang="en-US" sz="2000" dirty="0" smtClean="0">
              <a:latin typeface="Times New Roman"/>
              <a:cs typeface="Times New Roman"/>
            </a:endParaRPr>
          </a:p>
          <a:p>
            <a:r>
              <a:rPr lang="en-US" sz="2000" b="1" dirty="0" err="1" smtClean="0">
                <a:solidFill>
                  <a:srgbClr val="660066"/>
                </a:solidFill>
                <a:latin typeface="Times New Roman"/>
                <a:cs typeface="Times New Roman"/>
              </a:rPr>
              <a:t>Jelena</a:t>
            </a:r>
            <a:r>
              <a:rPr lang="en-US" sz="2000" b="1" dirty="0" smtClean="0">
                <a:solidFill>
                  <a:srgbClr val="660066"/>
                </a:solidFill>
                <a:latin typeface="Times New Roman"/>
                <a:cs typeface="Times New Roman"/>
              </a:rPr>
              <a:t> </a:t>
            </a:r>
            <a:r>
              <a:rPr lang="sv-SE" sz="2000" b="1" dirty="0" err="1" smtClean="0">
                <a:solidFill>
                  <a:srgbClr val="660066"/>
                </a:solidFill>
                <a:latin typeface="Times New Roman"/>
                <a:ea typeface="Cambria" charset="0"/>
                <a:cs typeface="Times New Roman"/>
              </a:rPr>
              <a:t>Vranjesevic</a:t>
            </a:r>
            <a:endParaRPr lang="sv-SE" sz="2000" b="1" dirty="0" smtClean="0">
              <a:solidFill>
                <a:srgbClr val="660066"/>
              </a:solidFill>
              <a:latin typeface="Times New Roman"/>
              <a:ea typeface="Cambria" charset="0"/>
              <a:cs typeface="Times New Roman"/>
            </a:endParaRPr>
          </a:p>
          <a:p>
            <a:r>
              <a:rPr lang="en-US" sz="2000" dirty="0" smtClean="0">
                <a:latin typeface="Times New Roman"/>
                <a:ea typeface="Times New Roman" charset="0"/>
                <a:cs typeface="Times New Roman"/>
              </a:rPr>
              <a:t>University of Belgrade, Serbia</a:t>
            </a:r>
            <a:endParaRPr lang="en-US" sz="2000" dirty="0" smtClean="0">
              <a:latin typeface="Times New Roman"/>
              <a:cs typeface="Times New Roman"/>
            </a:endParaRPr>
          </a:p>
          <a:p>
            <a:endParaRPr lang="en-US" sz="2000" dirty="0" smtClean="0">
              <a:latin typeface="Times New Roman"/>
              <a:cs typeface="Times New Roman"/>
            </a:endParaRPr>
          </a:p>
          <a:p>
            <a:r>
              <a:rPr lang="en-US" sz="2000" b="1" dirty="0" err="1" smtClean="0">
                <a:solidFill>
                  <a:srgbClr val="660066"/>
                </a:solidFill>
                <a:latin typeface="Times New Roman"/>
                <a:cs typeface="Times New Roman"/>
              </a:rPr>
              <a:t>Majda</a:t>
            </a:r>
            <a:r>
              <a:rPr lang="en-US" sz="2000" b="1" dirty="0" smtClean="0">
                <a:solidFill>
                  <a:srgbClr val="660066"/>
                </a:solidFill>
                <a:latin typeface="Times New Roman"/>
                <a:cs typeface="Times New Roman"/>
              </a:rPr>
              <a:t> </a:t>
            </a:r>
            <a:r>
              <a:rPr lang="en-US" sz="2000" b="1" dirty="0" err="1" smtClean="0">
                <a:solidFill>
                  <a:srgbClr val="660066"/>
                </a:solidFill>
                <a:latin typeface="Times New Roman"/>
                <a:cs typeface="Times New Roman"/>
              </a:rPr>
              <a:t>Josevska</a:t>
            </a:r>
            <a:endParaRPr lang="en-US" sz="2000" b="1" dirty="0" smtClean="0">
              <a:solidFill>
                <a:srgbClr val="660066"/>
              </a:solidFill>
              <a:latin typeface="Times New Roman"/>
              <a:cs typeface="Times New Roman"/>
            </a:endParaRPr>
          </a:p>
          <a:p>
            <a:r>
              <a:rPr lang="en-US" sz="2000" dirty="0" smtClean="0">
                <a:latin typeface="Times New Roman"/>
                <a:cs typeface="Times New Roman"/>
              </a:rPr>
              <a:t>Step-by-Step, Skopje, Macedonia</a:t>
            </a:r>
          </a:p>
          <a:p>
            <a:endParaRPr lang="en-US" sz="2000" dirty="0" smtClean="0">
              <a:latin typeface="Times New Roman"/>
              <a:cs typeface="Times New Roman"/>
            </a:endParaRPr>
          </a:p>
          <a:p>
            <a:r>
              <a:rPr lang="en-GB" sz="2000" b="1" dirty="0" err="1" smtClean="0">
                <a:solidFill>
                  <a:srgbClr val="660066"/>
                </a:solidFill>
                <a:latin typeface="Times New Roman"/>
                <a:ea typeface="Cambria" charset="0"/>
                <a:cs typeface="Times New Roman"/>
              </a:rPr>
              <a:t>Ivona</a:t>
            </a:r>
            <a:r>
              <a:rPr lang="en-GB" sz="2000" b="1" dirty="0" smtClean="0">
                <a:solidFill>
                  <a:srgbClr val="660066"/>
                </a:solidFill>
                <a:latin typeface="Times New Roman"/>
                <a:ea typeface="Cambria" charset="0"/>
                <a:cs typeface="Times New Roman"/>
              </a:rPr>
              <a:t> </a:t>
            </a:r>
            <a:r>
              <a:rPr lang="en-GB" sz="2000" b="1" dirty="0" err="1" smtClean="0">
                <a:solidFill>
                  <a:srgbClr val="660066"/>
                </a:solidFill>
                <a:latin typeface="Times New Roman"/>
                <a:ea typeface="Cambria" charset="0"/>
                <a:cs typeface="Times New Roman"/>
              </a:rPr>
              <a:t>Celebicic</a:t>
            </a:r>
            <a:endParaRPr lang="en-GB" sz="2000" b="1" dirty="0" smtClean="0">
              <a:solidFill>
                <a:srgbClr val="660066"/>
              </a:solidFill>
              <a:latin typeface="Times New Roman"/>
              <a:ea typeface="Cambria" charset="0"/>
              <a:cs typeface="Times New Roman"/>
            </a:endParaRPr>
          </a:p>
          <a:p>
            <a:r>
              <a:rPr lang="en-GB" sz="2000" dirty="0" err="1" smtClean="0">
                <a:latin typeface="Times New Roman"/>
                <a:ea typeface="Cambria" charset="0"/>
                <a:cs typeface="Times New Roman"/>
              </a:rPr>
              <a:t>proMENTE</a:t>
            </a:r>
            <a:r>
              <a:rPr lang="en-GB" sz="2000" dirty="0" smtClean="0">
                <a:latin typeface="Times New Roman"/>
                <a:ea typeface="Cambria" charset="0"/>
                <a:cs typeface="Times New Roman"/>
              </a:rPr>
              <a:t>, </a:t>
            </a:r>
            <a:r>
              <a:rPr lang="sv-SE" sz="2000" dirty="0" err="1" smtClean="0">
                <a:latin typeface="Times New Roman"/>
                <a:ea typeface="Cambria" charset="0"/>
                <a:cs typeface="Times New Roman"/>
              </a:rPr>
              <a:t>Bosnia</a:t>
            </a:r>
            <a:r>
              <a:rPr lang="sv-SE" sz="2000" dirty="0" smtClean="0">
                <a:latin typeface="Times New Roman"/>
                <a:ea typeface="Cambria" charset="0"/>
                <a:cs typeface="Times New Roman"/>
              </a:rPr>
              <a:t> and </a:t>
            </a:r>
            <a:r>
              <a:rPr lang="sv-SE" sz="2000" dirty="0" err="1" smtClean="0">
                <a:latin typeface="Times New Roman"/>
                <a:ea typeface="Cambria" charset="0"/>
                <a:cs typeface="Times New Roman"/>
              </a:rPr>
              <a:t>Herzegovina</a:t>
            </a:r>
            <a:endParaRPr lang="en-US" sz="2000" dirty="0" smtClean="0">
              <a:latin typeface="Times New Roman"/>
              <a:cs typeface="Times New Roman"/>
            </a:endParaRPr>
          </a:p>
          <a:p>
            <a:endParaRPr lang="en-US" sz="2000" dirty="0" smtClean="0">
              <a:latin typeface="Times New Roman"/>
              <a:cs typeface="Times New Roman"/>
            </a:endParaRPr>
          </a:p>
          <a:p>
            <a:r>
              <a:rPr lang="sv-SE" sz="2000" b="1" dirty="0" err="1" smtClean="0">
                <a:solidFill>
                  <a:srgbClr val="660066"/>
                </a:solidFill>
                <a:latin typeface="Times New Roman"/>
                <a:ea typeface="Cambria" charset="0"/>
                <a:cs typeface="Times New Roman"/>
              </a:rPr>
              <a:t>Vlasta</a:t>
            </a:r>
            <a:r>
              <a:rPr lang="sv-SE" sz="2000" b="1" dirty="0" smtClean="0">
                <a:solidFill>
                  <a:srgbClr val="660066"/>
                </a:solidFill>
                <a:latin typeface="Times New Roman"/>
                <a:ea typeface="Cambria" charset="0"/>
                <a:cs typeface="Times New Roman"/>
              </a:rPr>
              <a:t> </a:t>
            </a:r>
            <a:r>
              <a:rPr lang="sv-SE" sz="2000" b="1" dirty="0" err="1" smtClean="0">
                <a:solidFill>
                  <a:srgbClr val="660066"/>
                </a:solidFill>
                <a:latin typeface="Times New Roman"/>
                <a:ea typeface="Cambria" charset="0"/>
                <a:cs typeface="Times New Roman"/>
              </a:rPr>
              <a:t>Vizek</a:t>
            </a:r>
            <a:r>
              <a:rPr lang="sv-SE" sz="2000" b="1" dirty="0" smtClean="0">
                <a:solidFill>
                  <a:srgbClr val="660066"/>
                </a:solidFill>
                <a:latin typeface="Times New Roman"/>
                <a:ea typeface="Cambria" charset="0"/>
                <a:cs typeface="Times New Roman"/>
              </a:rPr>
              <a:t> </a:t>
            </a:r>
            <a:r>
              <a:rPr lang="sv-SE" sz="2000" b="1" dirty="0" err="1" smtClean="0">
                <a:solidFill>
                  <a:srgbClr val="660066"/>
                </a:solidFill>
                <a:latin typeface="Times New Roman"/>
                <a:ea typeface="Cambria" charset="0"/>
                <a:cs typeface="Times New Roman"/>
              </a:rPr>
              <a:t>Vidovic</a:t>
            </a:r>
            <a:endParaRPr lang="sv-SE" sz="2000" b="1" dirty="0" smtClean="0">
              <a:solidFill>
                <a:srgbClr val="660066"/>
              </a:solidFill>
              <a:latin typeface="Times New Roman"/>
              <a:ea typeface="Cambria" charset="0"/>
              <a:cs typeface="Times New Roman"/>
            </a:endParaRPr>
          </a:p>
          <a:p>
            <a:r>
              <a:rPr lang="en-GB" sz="2000" dirty="0" smtClean="0">
                <a:latin typeface="Times New Roman"/>
                <a:ea typeface="Cambria" charset="0"/>
                <a:cs typeface="Times New Roman"/>
              </a:rPr>
              <a:t>Centre for Educational Research and Development, University of Zagreb</a:t>
            </a:r>
            <a:endParaRPr lang="en-US" sz="2000" dirty="0" smtClean="0">
              <a:latin typeface="Times New Roman"/>
              <a:cs typeface="Times New Roman"/>
            </a:endParaRPr>
          </a:p>
          <a:p>
            <a:endParaRPr lang="en-US" sz="2000" dirty="0" smtClean="0">
              <a:latin typeface="Times New Roman"/>
              <a:cs typeface="Times New Roman"/>
            </a:endParaRPr>
          </a:p>
          <a:p>
            <a:r>
              <a:rPr lang="en-US" sz="2000" b="1" dirty="0" smtClean="0">
                <a:solidFill>
                  <a:srgbClr val="660066"/>
                </a:solidFill>
                <a:latin typeface="Times New Roman"/>
                <a:cs typeface="Times New Roman"/>
              </a:rPr>
              <a:t>Iris </a:t>
            </a:r>
            <a:r>
              <a:rPr lang="en-US" sz="2000" b="1" dirty="0" err="1" smtClean="0">
                <a:solidFill>
                  <a:srgbClr val="660066"/>
                </a:solidFill>
                <a:latin typeface="Times New Roman"/>
                <a:cs typeface="Times New Roman"/>
              </a:rPr>
              <a:t>Marusic</a:t>
            </a:r>
            <a:endParaRPr lang="en-US" sz="2000" b="1" dirty="0" smtClean="0">
              <a:solidFill>
                <a:srgbClr val="660066"/>
              </a:solidFill>
              <a:latin typeface="Times New Roman"/>
              <a:cs typeface="Times New Roman"/>
            </a:endParaRPr>
          </a:p>
          <a:p>
            <a:r>
              <a:rPr lang="en-GB" sz="2000" dirty="0" smtClean="0">
                <a:latin typeface="Times New Roman"/>
                <a:ea typeface="Cambria" charset="0"/>
                <a:cs typeface="Times New Roman"/>
              </a:rPr>
              <a:t>Centre for Educational Research and Development, University of Zagreb</a:t>
            </a:r>
            <a:endParaRPr lang="en-US" sz="2000" dirty="0">
              <a:latin typeface="Times New Roman"/>
              <a:cs typeface="Times New Roman"/>
            </a:endParaRPr>
          </a:p>
        </p:txBody>
      </p:sp>
      <p:sp>
        <p:nvSpPr>
          <p:cNvPr id="3" name="TextBox 2"/>
          <p:cNvSpPr txBox="1"/>
          <p:nvPr/>
        </p:nvSpPr>
        <p:spPr>
          <a:xfrm>
            <a:off x="5823515" y="1215898"/>
            <a:ext cx="2337514" cy="1569660"/>
          </a:xfrm>
          <a:prstGeom prst="rect">
            <a:avLst/>
          </a:prstGeom>
          <a:noFill/>
          <a:ln>
            <a:solidFill>
              <a:srgbClr val="0000FF"/>
            </a:solidFill>
          </a:ln>
        </p:spPr>
        <p:txBody>
          <a:bodyPr wrap="square" rtlCol="0">
            <a:spAutoFit/>
          </a:bodyPr>
          <a:lstStyle/>
          <a:p>
            <a:pPr algn="ctr"/>
            <a:r>
              <a:rPr lang="en-US" sz="2400" b="1" dirty="0" smtClean="0">
                <a:solidFill>
                  <a:srgbClr val="000090"/>
                </a:solidFill>
                <a:latin typeface="Times New Roman"/>
                <a:cs typeface="Times New Roman"/>
              </a:rPr>
              <a:t>ITL project experts in our conference today</a:t>
            </a:r>
            <a:endParaRPr lang="en-US" sz="2400" b="1" dirty="0">
              <a:solidFill>
                <a:srgbClr val="000090"/>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4" name="Object 2"/>
          <p:cNvGraphicFramePr>
            <a:graphicFrameLocks noChangeAspect="1"/>
          </p:cNvGraphicFramePr>
          <p:nvPr/>
        </p:nvGraphicFramePr>
        <p:xfrm>
          <a:off x="5029200" y="152400"/>
          <a:ext cx="3657600" cy="3086100"/>
        </p:xfrm>
        <a:graphic>
          <a:graphicData uri="http://schemas.openxmlformats.org/presentationml/2006/ole">
            <mc:AlternateContent xmlns:mc="http://schemas.openxmlformats.org/markup-compatibility/2006">
              <mc:Choice xmlns:v="urn:schemas-microsoft-com:vml" Requires="v">
                <p:oleObj spid="_x0000_s118791" name="Document" r:id="rId3" imgW="2781300" imgH="2095500" progId="Word.Document.12">
                  <p:link updateAutomatic="1"/>
                </p:oleObj>
              </mc:Choice>
              <mc:Fallback>
                <p:oleObj name="Document" r:id="rId3" imgW="2781300" imgH="2095500" progId="Word.Document.12">
                  <p:link updateAutomatic="1"/>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152400"/>
                        <a:ext cx="36576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9155" name="Picture 5" descr="Networking.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400" y="152400"/>
            <a:ext cx="4419600" cy="3124200"/>
          </a:xfrm>
          <a:prstGeom prst="rect">
            <a:avLst/>
          </a:prstGeom>
          <a:noFill/>
          <a:ln w="9525">
            <a:noFill/>
            <a:miter lim="800000"/>
            <a:headEnd/>
            <a:tailEnd/>
          </a:ln>
        </p:spPr>
      </p:pic>
      <p:pic>
        <p:nvPicPr>
          <p:cNvPr id="49156" name="Picture 7" descr="P8070078.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400" y="3429000"/>
            <a:ext cx="4419600" cy="3124200"/>
          </a:xfrm>
          <a:prstGeom prst="rect">
            <a:avLst/>
          </a:prstGeom>
          <a:noFill/>
          <a:ln w="9525">
            <a:noFill/>
            <a:miter lim="800000"/>
            <a:headEnd/>
            <a:tailEnd/>
          </a:ln>
        </p:spPr>
      </p:pic>
      <p:pic>
        <p:nvPicPr>
          <p:cNvPr id="49157" name="Picture 9" descr="DSC_0063.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029200" y="3352800"/>
            <a:ext cx="3733800" cy="3116263"/>
          </a:xfrm>
          <a:prstGeom prst="rect">
            <a:avLst/>
          </a:prstGeom>
          <a:noFill/>
          <a:ln w="9525">
            <a:noFill/>
            <a:miter lim="800000"/>
            <a:headEnd/>
            <a:tailEnd/>
          </a:ln>
        </p:spPr>
      </p:pic>
      <p:sp>
        <p:nvSpPr>
          <p:cNvPr id="6" name="TextBox 5"/>
          <p:cNvSpPr txBox="1"/>
          <p:nvPr/>
        </p:nvSpPr>
        <p:spPr>
          <a:xfrm>
            <a:off x="3621119" y="152400"/>
            <a:ext cx="2215908" cy="830997"/>
          </a:xfrm>
          <a:prstGeom prst="rect">
            <a:avLst/>
          </a:prstGeom>
          <a:solidFill>
            <a:srgbClr val="FFFFFF"/>
          </a:solidFill>
        </p:spPr>
        <p:txBody>
          <a:bodyPr wrap="square" rtlCol="0">
            <a:spAutoFit/>
          </a:bodyPr>
          <a:lstStyle/>
          <a:p>
            <a:pPr algn="ctr"/>
            <a:r>
              <a:rPr lang="en-US" sz="2400" b="1" dirty="0" smtClean="0">
                <a:solidFill>
                  <a:srgbClr val="660066"/>
                </a:solidFill>
                <a:latin typeface="Times New Roman"/>
                <a:cs typeface="Times New Roman"/>
              </a:rPr>
              <a:t>A </a:t>
            </a:r>
            <a:r>
              <a:rPr lang="en-US" sz="2400" b="1" dirty="0" err="1" smtClean="0">
                <a:solidFill>
                  <a:srgbClr val="660066"/>
                </a:solidFill>
                <a:latin typeface="Times New Roman"/>
                <a:cs typeface="Times New Roman"/>
              </a:rPr>
              <a:t>HertsCam</a:t>
            </a:r>
            <a:r>
              <a:rPr lang="en-US" sz="2400" b="1" dirty="0" smtClean="0">
                <a:solidFill>
                  <a:srgbClr val="660066"/>
                </a:solidFill>
                <a:latin typeface="Times New Roman"/>
                <a:cs typeface="Times New Roman"/>
              </a:rPr>
              <a:t> Network Event</a:t>
            </a:r>
            <a:endParaRPr lang="en-US" sz="2400" b="1"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9140"/>
            <a:ext cx="4505912" cy="860388"/>
          </a:xfrm>
        </p:spPr>
        <p:txBody>
          <a:bodyPr>
            <a:normAutofit fontScale="90000"/>
          </a:bodyPr>
          <a:lstStyle/>
          <a:p>
            <a:r>
              <a:rPr lang="en-GB" sz="3200" b="1" dirty="0" smtClean="0">
                <a:solidFill>
                  <a:srgbClr val="660066"/>
                </a:solidFill>
                <a:latin typeface="Times New Roman"/>
                <a:cs typeface="Times New Roman"/>
              </a:rPr>
              <a:t>Hosting a Network Event</a:t>
            </a:r>
            <a:endParaRPr lang="en-GB" sz="3200" b="1" dirty="0">
              <a:solidFill>
                <a:srgbClr val="660066"/>
              </a:solidFill>
              <a:latin typeface="Times New Roman"/>
              <a:cs typeface="Times New Roman"/>
            </a:endParaRPr>
          </a:p>
        </p:txBody>
      </p:sp>
      <p:pic>
        <p:nvPicPr>
          <p:cNvPr id="2050" name="Picture 2" descr="F:\Professional Development\TLDW\Network Event - Barclay School\Photos Barclay Conference\TLDW event (2 July 2012) 045.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23528" y="3933056"/>
            <a:ext cx="4611564" cy="2624149"/>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Professional Development\TLDW\Network Event - Barclay School\Photos Barclay Conference\TLDW event (2 July 2012) 20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45331" y="404664"/>
            <a:ext cx="3790297" cy="56886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3528" y="1049528"/>
            <a:ext cx="4270428" cy="2862322"/>
          </a:xfrm>
          <a:prstGeom prst="rect">
            <a:avLst/>
          </a:prstGeom>
          <a:noFill/>
        </p:spPr>
        <p:txBody>
          <a:bodyPr wrap="square" rtlCol="0">
            <a:spAutoFit/>
          </a:bodyPr>
          <a:lstStyle/>
          <a:p>
            <a:r>
              <a:rPr lang="en-US" sz="2000" dirty="0" err="1" smtClean="0">
                <a:latin typeface="Times New Roman"/>
                <a:cs typeface="Times New Roman"/>
              </a:rPr>
              <a:t>Organised</a:t>
            </a:r>
            <a:r>
              <a:rPr lang="en-US" sz="2000" dirty="0" smtClean="0">
                <a:latin typeface="Times New Roman"/>
                <a:cs typeface="Times New Roman"/>
              </a:rPr>
              <a:t> by teachers</a:t>
            </a:r>
          </a:p>
          <a:p>
            <a:endParaRPr lang="en-US" sz="2000" dirty="0" smtClean="0">
              <a:latin typeface="Times New Roman"/>
              <a:cs typeface="Times New Roman"/>
            </a:endParaRPr>
          </a:p>
          <a:p>
            <a:r>
              <a:rPr lang="en-US" sz="2000" dirty="0" smtClean="0">
                <a:latin typeface="Times New Roman"/>
                <a:cs typeface="Times New Roman"/>
              </a:rPr>
              <a:t>A welcome from the school principal</a:t>
            </a:r>
          </a:p>
          <a:p>
            <a:endParaRPr lang="en-US" sz="2000" dirty="0" smtClean="0">
              <a:latin typeface="Times New Roman"/>
              <a:cs typeface="Times New Roman"/>
            </a:endParaRPr>
          </a:p>
          <a:p>
            <a:r>
              <a:rPr lang="en-US" sz="2000" dirty="0" smtClean="0">
                <a:latin typeface="Times New Roman"/>
                <a:cs typeface="Times New Roman"/>
              </a:rPr>
              <a:t>Plenary meeting and sharing activities</a:t>
            </a:r>
          </a:p>
          <a:p>
            <a:endParaRPr lang="en-US" sz="2000" dirty="0" smtClean="0">
              <a:latin typeface="Times New Roman"/>
              <a:cs typeface="Times New Roman"/>
            </a:endParaRPr>
          </a:p>
          <a:p>
            <a:r>
              <a:rPr lang="en-US" sz="2000" dirty="0" smtClean="0">
                <a:latin typeface="Times New Roman"/>
                <a:cs typeface="Times New Roman"/>
              </a:rPr>
              <a:t>Teacher led workshops</a:t>
            </a:r>
          </a:p>
          <a:p>
            <a:endParaRPr lang="en-US" sz="2000" dirty="0" smtClean="0">
              <a:latin typeface="Times New Roman"/>
              <a:cs typeface="Times New Roman"/>
            </a:endParaRPr>
          </a:p>
          <a:p>
            <a:r>
              <a:rPr lang="en-US" sz="2000" dirty="0" smtClean="0">
                <a:latin typeface="Times New Roman"/>
                <a:cs typeface="Times New Roman"/>
              </a:rPr>
              <a:t>Displays  / posters</a:t>
            </a:r>
            <a:endParaRPr lang="en-US" sz="2000" dirty="0">
              <a:latin typeface="Times New Roman"/>
              <a:cs typeface="Times New Roman"/>
            </a:endParaRPr>
          </a:p>
        </p:txBody>
      </p:sp>
    </p:spTree>
    <p:extLst>
      <p:ext uri="{BB962C8B-B14F-4D97-AF65-F5344CB8AC3E}">
        <p14:creationId xmlns:p14="http://schemas.microsoft.com/office/powerpoint/2010/main" val="1837129273"/>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1546" y="-1253660"/>
            <a:ext cx="12487093" cy="936532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02" name="Object 2"/>
          <p:cNvGraphicFramePr>
            <a:graphicFrameLocks noChangeAspect="1"/>
          </p:cNvGraphicFramePr>
          <p:nvPr/>
        </p:nvGraphicFramePr>
        <p:xfrm>
          <a:off x="1130300" y="457200"/>
          <a:ext cx="7505700" cy="5397500"/>
        </p:xfrm>
        <a:graphic>
          <a:graphicData uri="http://schemas.openxmlformats.org/presentationml/2006/ole">
            <mc:AlternateContent xmlns:mc="http://schemas.openxmlformats.org/markup-compatibility/2006">
              <mc:Choice xmlns:v="urn:schemas-microsoft-com:vml" Requires="v">
                <p:oleObj spid="_x0000_s409607" name="Document" r:id="rId3" imgW="5943600" imgH="4457700" progId="Word.Document.12">
                  <p:link updateAutomatic="1"/>
                </p:oleObj>
              </mc:Choice>
              <mc:Fallback>
                <p:oleObj name="Document" r:id="rId3" imgW="5943600" imgH="4457700" progId="Word.Document.12">
                  <p:link updateAutomatic="1"/>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300" y="457200"/>
                        <a:ext cx="7505700" cy="539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8" name="TextBox 7"/>
          <p:cNvSpPr txBox="1"/>
          <p:nvPr/>
        </p:nvSpPr>
        <p:spPr>
          <a:xfrm>
            <a:off x="177800" y="228600"/>
            <a:ext cx="3911600" cy="1015663"/>
          </a:xfrm>
          <a:prstGeom prst="rect">
            <a:avLst/>
          </a:prstGeom>
          <a:solidFill>
            <a:srgbClr val="FFFFFF"/>
          </a:solidFill>
          <a:ln>
            <a:solidFill>
              <a:srgbClr val="0000FF"/>
            </a:solidFill>
          </a:ln>
        </p:spPr>
        <p:txBody>
          <a:bodyPr wrap="square" rtlCol="0">
            <a:spAutoFit/>
          </a:bodyPr>
          <a:lstStyle/>
          <a:p>
            <a:r>
              <a:rPr lang="en-US" sz="2000" dirty="0" smtClean="0">
                <a:latin typeface="Times New Roman"/>
                <a:cs typeface="Times New Roman"/>
              </a:rPr>
              <a:t>Teachers from Montenegro with their posters at the ITL project network event in Sarajevo</a:t>
            </a:r>
            <a:endParaRPr lang="en-US" sz="20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3902" y="346341"/>
            <a:ext cx="7708624" cy="2616101"/>
          </a:xfrm>
          <a:prstGeom prst="rect">
            <a:avLst/>
          </a:prstGeom>
          <a:noFill/>
        </p:spPr>
        <p:txBody>
          <a:bodyPr wrap="square" rtlCol="0">
            <a:spAutoFit/>
          </a:bodyPr>
          <a:lstStyle/>
          <a:p>
            <a:pPr algn="ctr"/>
            <a:r>
              <a:rPr lang="en-GB" sz="2400" b="1" dirty="0" smtClean="0">
                <a:solidFill>
                  <a:srgbClr val="660066"/>
                </a:solidFill>
                <a:latin typeface="Times New Roman"/>
                <a:cs typeface="Times New Roman"/>
              </a:rPr>
              <a:t>Knowledge building in Athens</a:t>
            </a:r>
          </a:p>
          <a:p>
            <a:pPr algn="ctr"/>
            <a:endParaRPr lang="en-GB" sz="2400" b="1" dirty="0" smtClean="0">
              <a:solidFill>
                <a:srgbClr val="660066"/>
              </a:solidFill>
              <a:latin typeface="Times New Roman"/>
              <a:cs typeface="Times New Roman"/>
            </a:endParaRPr>
          </a:p>
          <a:p>
            <a:r>
              <a:rPr lang="en-GB" sz="2000" dirty="0" smtClean="0">
                <a:latin typeface="Times New Roman"/>
                <a:cs typeface="Times New Roman"/>
              </a:rPr>
              <a:t>The </a:t>
            </a:r>
            <a:r>
              <a:rPr lang="en-GB" sz="2000" dirty="0">
                <a:latin typeface="Times New Roman"/>
                <a:cs typeface="Times New Roman"/>
              </a:rPr>
              <a:t>teachers presented their action plans, talked about challenges they face,</a:t>
            </a:r>
            <a:r>
              <a:rPr lang="en-GB" sz="2000" dirty="0" smtClean="0">
                <a:latin typeface="Times New Roman"/>
                <a:cs typeface="Times New Roman"/>
              </a:rPr>
              <a:t> asked </a:t>
            </a:r>
            <a:r>
              <a:rPr lang="en-GB" sz="2000" dirty="0">
                <a:latin typeface="Times New Roman"/>
                <a:cs typeface="Times New Roman"/>
              </a:rPr>
              <a:t>for ideas and help from the others …..They were really enthusiastic and</a:t>
            </a:r>
            <a:r>
              <a:rPr lang="en-GB" sz="2000" dirty="0" smtClean="0">
                <a:latin typeface="Times New Roman"/>
                <a:cs typeface="Times New Roman"/>
              </a:rPr>
              <a:t> asked </a:t>
            </a:r>
            <a:r>
              <a:rPr lang="en-GB" sz="2000" dirty="0">
                <a:latin typeface="Times New Roman"/>
                <a:cs typeface="Times New Roman"/>
              </a:rPr>
              <a:t>for more network events. They were inspired and encouraged.</a:t>
            </a:r>
            <a:r>
              <a:rPr lang="en-GB" sz="2000" dirty="0" smtClean="0">
                <a:latin typeface="Times New Roman"/>
                <a:cs typeface="Times New Roman"/>
              </a:rPr>
              <a:t> </a:t>
            </a:r>
          </a:p>
          <a:p>
            <a:pPr algn="r"/>
            <a:r>
              <a:rPr lang="en-GB" dirty="0" smtClean="0">
                <a:latin typeface="Times New Roman"/>
                <a:cs typeface="Times New Roman"/>
              </a:rPr>
              <a:t>(ITL project report </a:t>
            </a:r>
            <a:r>
              <a:rPr lang="en-GB" dirty="0">
                <a:latin typeface="Times New Roman"/>
                <a:cs typeface="Times New Roman"/>
              </a:rPr>
              <a:t>from Greece)</a:t>
            </a:r>
          </a:p>
          <a:p>
            <a:endParaRPr lang="en-US" dirty="0"/>
          </a:p>
        </p:txBody>
      </p:sp>
      <p:pic>
        <p:nvPicPr>
          <p:cNvPr id="3" name="Picture 9" descr="DSC_1096"/>
          <p:cNvPicPr>
            <a:picLocks noChangeAspect="1" noChangeArrowheads="1"/>
          </p:cNvPicPr>
          <p:nvPr/>
        </p:nvPicPr>
        <p:blipFill>
          <a:blip r:embed="rId2"/>
          <a:srcRect/>
          <a:stretch>
            <a:fillRect/>
          </a:stretch>
        </p:blipFill>
        <p:spPr bwMode="auto">
          <a:xfrm>
            <a:off x="4928901" y="3632142"/>
            <a:ext cx="3902538" cy="3026458"/>
          </a:xfrm>
          <a:prstGeom prst="rect">
            <a:avLst/>
          </a:prstGeom>
          <a:noFill/>
          <a:ln w="9525">
            <a:noFill/>
            <a:miter lim="800000"/>
            <a:headEnd/>
            <a:tailEnd/>
          </a:ln>
        </p:spPr>
      </p:pic>
      <p:pic>
        <p:nvPicPr>
          <p:cNvPr id="4" name="Picture 13" descr="P1010016"/>
          <p:cNvPicPr>
            <a:picLocks noChangeAspect="1" noChangeArrowheads="1"/>
          </p:cNvPicPr>
          <p:nvPr/>
        </p:nvPicPr>
        <p:blipFill>
          <a:blip r:embed="rId3"/>
          <a:srcRect/>
          <a:stretch>
            <a:fillRect/>
          </a:stretch>
        </p:blipFill>
        <p:spPr bwMode="auto">
          <a:xfrm>
            <a:off x="603902" y="3632142"/>
            <a:ext cx="3721098" cy="307345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685800" y="685800"/>
            <a:ext cx="8229600"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sp>
        <p:nvSpPr>
          <p:cNvPr id="50179" name="Text Box 3"/>
          <p:cNvSpPr txBox="1">
            <a:spLocks noChangeArrowheads="1"/>
          </p:cNvSpPr>
          <p:nvPr/>
        </p:nvSpPr>
        <p:spPr bwMode="auto">
          <a:xfrm>
            <a:off x="762000" y="1143000"/>
            <a:ext cx="7467600"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pic>
        <p:nvPicPr>
          <p:cNvPr id="50180" name="Picture 4"/>
          <p:cNvPicPr>
            <a:picLocks noChangeAspect="1" noChangeArrowheads="1"/>
          </p:cNvPicPr>
          <p:nvPr/>
        </p:nvPicPr>
        <p:blipFill>
          <a:blip r:embed="rId3">
            <a:lum bright="2000"/>
          </a:blip>
          <a:srcRect/>
          <a:stretch>
            <a:fillRect/>
          </a:stretch>
        </p:blipFill>
        <p:spPr bwMode="auto">
          <a:xfrm>
            <a:off x="2411413" y="333375"/>
            <a:ext cx="4373562" cy="6172200"/>
          </a:xfrm>
          <a:prstGeom prst="rect">
            <a:avLst/>
          </a:prstGeom>
          <a:noFill/>
          <a:ln w="9525">
            <a:noFill/>
            <a:miter lim="800000"/>
            <a:headEnd/>
            <a:tailEnd/>
          </a:ln>
        </p:spPr>
      </p:pic>
      <p:sp>
        <p:nvSpPr>
          <p:cNvPr id="50181" name="Text Box 5"/>
          <p:cNvSpPr txBox="1">
            <a:spLocks noChangeArrowheads="1"/>
          </p:cNvSpPr>
          <p:nvPr/>
        </p:nvSpPr>
        <p:spPr bwMode="auto">
          <a:xfrm>
            <a:off x="323850" y="692150"/>
            <a:ext cx="1973263" cy="1501775"/>
          </a:xfrm>
          <a:prstGeom prst="rect">
            <a:avLst/>
          </a:prstGeom>
          <a:noFill/>
          <a:ln w="9525">
            <a:noFill/>
            <a:miter lim="800000"/>
            <a:headEnd/>
            <a:tailEnd/>
          </a:ln>
        </p:spPr>
        <p:txBody>
          <a:bodyPr>
            <a:prstTxWarp prst="textNoShape">
              <a:avLst/>
            </a:prstTxWarp>
            <a:spAutoFit/>
          </a:bodyPr>
          <a:lstStyle/>
          <a:p>
            <a:pPr>
              <a:lnSpc>
                <a:spcPct val="110000"/>
              </a:lnSpc>
              <a:spcBef>
                <a:spcPct val="50000"/>
              </a:spcBef>
            </a:pPr>
            <a:r>
              <a:rPr lang="en-GB" sz="2800" b="1" dirty="0">
                <a:solidFill>
                  <a:srgbClr val="660066"/>
                </a:solidFill>
                <a:latin typeface="Times New Roman"/>
                <a:cs typeface="Times New Roman"/>
              </a:rPr>
              <a:t>Facilitating teacher voice </a:t>
            </a:r>
            <a:endParaRPr lang="en-US" sz="2800" b="1" dirty="0">
              <a:solidFill>
                <a:srgbClr val="660066"/>
              </a:solidFill>
              <a:latin typeface="Times New Roman"/>
              <a:cs typeface="Times New Roman"/>
            </a:endParaRPr>
          </a:p>
        </p:txBody>
      </p:sp>
      <p:sp>
        <p:nvSpPr>
          <p:cNvPr id="50182" name="Text Box 6"/>
          <p:cNvSpPr txBox="1">
            <a:spLocks noChangeArrowheads="1"/>
          </p:cNvSpPr>
          <p:nvPr/>
        </p:nvSpPr>
        <p:spPr bwMode="auto">
          <a:xfrm>
            <a:off x="6948488" y="4724400"/>
            <a:ext cx="2195512" cy="1501775"/>
          </a:xfrm>
          <a:prstGeom prst="rect">
            <a:avLst/>
          </a:prstGeom>
          <a:noFill/>
          <a:ln w="9525">
            <a:noFill/>
            <a:miter lim="800000"/>
            <a:headEnd/>
            <a:tailEnd/>
          </a:ln>
        </p:spPr>
        <p:txBody>
          <a:bodyPr>
            <a:prstTxWarp prst="textNoShape">
              <a:avLst/>
            </a:prstTxWarp>
            <a:spAutoFit/>
          </a:bodyPr>
          <a:lstStyle/>
          <a:p>
            <a:pPr>
              <a:lnSpc>
                <a:spcPct val="110000"/>
              </a:lnSpc>
              <a:spcBef>
                <a:spcPct val="50000"/>
              </a:spcBef>
            </a:pPr>
            <a:r>
              <a:rPr lang="en-GB" sz="2800" b="1" dirty="0">
                <a:solidFill>
                  <a:srgbClr val="660066"/>
                </a:solidFill>
                <a:latin typeface="Times New Roman"/>
                <a:cs typeface="Times New Roman"/>
              </a:rPr>
              <a:t>Celebrating teacher leadership </a:t>
            </a:r>
            <a:endParaRPr lang="en-US" sz="2800" dirty="0">
              <a:solidFill>
                <a:srgbClr val="660066"/>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anned Image 112380000.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1219" y="497007"/>
            <a:ext cx="8048239" cy="5922661"/>
          </a:xfrm>
          <a:prstGeom prst="rect">
            <a:avLst/>
          </a:prstGeom>
        </p:spPr>
      </p:pic>
    </p:spTree>
  </p:cSld>
  <p:clrMapOvr>
    <a:masterClrMapping/>
  </p:clrMapOvr>
  <p:transition xmlns:p14="http://schemas.microsoft.com/office/powerpoint/2010/main" advTm="44000"/>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7853" y="690287"/>
            <a:ext cx="7910190" cy="369332"/>
          </a:xfrm>
          <a:prstGeom prst="rect">
            <a:avLst/>
          </a:prstGeom>
          <a:noFill/>
        </p:spPr>
        <p:txBody>
          <a:bodyPr wrap="square" rtlCol="0">
            <a:spAutoFit/>
          </a:bodyPr>
          <a:lstStyle/>
          <a:p>
            <a:endParaRPr lang="en-US" dirty="0"/>
          </a:p>
        </p:txBody>
      </p:sp>
      <p:sp>
        <p:nvSpPr>
          <p:cNvPr id="7" name="TextBox 6"/>
          <p:cNvSpPr txBox="1"/>
          <p:nvPr/>
        </p:nvSpPr>
        <p:spPr>
          <a:xfrm>
            <a:off x="0" y="1611237"/>
            <a:ext cx="3401175" cy="1200329"/>
          </a:xfrm>
          <a:prstGeom prst="rect">
            <a:avLst/>
          </a:prstGeom>
          <a:noFill/>
        </p:spPr>
        <p:txBody>
          <a:bodyPr wrap="square" rtlCol="0">
            <a:spAutoFit/>
          </a:bodyPr>
          <a:lstStyle/>
          <a:p>
            <a:r>
              <a:rPr lang="en-US" dirty="0" smtClean="0">
                <a:latin typeface="Times New Roman"/>
                <a:cs typeface="Times New Roman"/>
              </a:rPr>
              <a:t>To download this, go to:</a:t>
            </a:r>
          </a:p>
          <a:p>
            <a:endParaRPr lang="en-US" dirty="0" smtClean="0"/>
          </a:p>
          <a:p>
            <a:r>
              <a:rPr lang="en-US" dirty="0" err="1" smtClean="0">
                <a:latin typeface="Times New Roman"/>
                <a:cs typeface="Times New Roman"/>
              </a:rPr>
              <a:t>www.educ.cam.ac.uk/centres/lfl</a:t>
            </a:r>
            <a:r>
              <a:rPr lang="en-US" dirty="0" smtClean="0">
                <a:latin typeface="Times New Roman"/>
                <a:cs typeface="Times New Roman"/>
              </a:rPr>
              <a:t>/</a:t>
            </a:r>
          </a:p>
          <a:p>
            <a:endParaRPr lang="en-US" dirty="0"/>
          </a:p>
        </p:txBody>
      </p:sp>
      <p:pic>
        <p:nvPicPr>
          <p:cNvPr id="6" name="Picture 5" descr="Screen shot inForm.png"/>
          <p:cNvPicPr>
            <a:picLocks noChangeAspect="1"/>
          </p:cNvPicPr>
          <p:nvPr/>
        </p:nvPicPr>
        <p:blipFill>
          <a:blip r:embed="rId3"/>
          <a:stretch>
            <a:fillRect/>
          </a:stretch>
        </p:blipFill>
        <p:spPr>
          <a:xfrm>
            <a:off x="3135657" y="337749"/>
            <a:ext cx="5791200" cy="5803900"/>
          </a:xfrm>
          <a:prstGeom prst="rect">
            <a:avLst/>
          </a:prstGeom>
          <a:ln>
            <a:solidFill>
              <a:srgbClr val="0000FF"/>
            </a:solidFill>
          </a:ln>
        </p:spPr>
      </p:pic>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2013" y="1430354"/>
            <a:ext cx="7455851" cy="5355312"/>
          </a:xfrm>
          <a:prstGeom prst="rect">
            <a:avLst/>
          </a:prstGeom>
          <a:noFill/>
        </p:spPr>
        <p:txBody>
          <a:bodyPr wrap="square" rtlCol="0">
            <a:spAutoFit/>
          </a:bodyPr>
          <a:lstStyle/>
          <a:p>
            <a:pPr algn="ctr"/>
            <a:endParaRPr lang="en-GB" sz="2400" dirty="0" smtClean="0">
              <a:latin typeface="Times New Roman"/>
              <a:cs typeface="Times New Roman"/>
            </a:endParaRPr>
          </a:p>
          <a:p>
            <a:pPr algn="ctr"/>
            <a:r>
              <a:rPr lang="en-GB" sz="2400" b="1" dirty="0" smtClean="0">
                <a:solidFill>
                  <a:srgbClr val="660066"/>
                </a:solidFill>
                <a:latin typeface="Times New Roman"/>
                <a:cs typeface="Times New Roman"/>
              </a:rPr>
              <a:t>‘From professional development to system change:</a:t>
            </a:r>
            <a:r>
              <a:rPr lang="en-GB" sz="2400" dirty="0" smtClean="0">
                <a:solidFill>
                  <a:srgbClr val="660066"/>
                </a:solidFill>
                <a:latin typeface="Times New Roman"/>
                <a:cs typeface="Times New Roman"/>
              </a:rPr>
              <a:t> </a:t>
            </a:r>
            <a:r>
              <a:rPr lang="en-GB" sz="2400" b="1" dirty="0" smtClean="0">
                <a:solidFill>
                  <a:srgbClr val="660066"/>
                </a:solidFill>
                <a:latin typeface="Times New Roman"/>
                <a:cs typeface="Times New Roman"/>
              </a:rPr>
              <a:t>teacher leadership and innovation’</a:t>
            </a:r>
          </a:p>
          <a:p>
            <a:pPr algn="ctr"/>
            <a:endParaRPr lang="en-GB" sz="2400" b="1" dirty="0" smtClean="0">
              <a:solidFill>
                <a:srgbClr val="660066"/>
              </a:solidFill>
              <a:latin typeface="Times New Roman"/>
              <a:cs typeface="Times New Roman"/>
            </a:endParaRPr>
          </a:p>
          <a:p>
            <a:pPr algn="ctr"/>
            <a:r>
              <a:rPr lang="en-GB" sz="2400" b="1" dirty="0" smtClean="0">
                <a:solidFill>
                  <a:srgbClr val="660066"/>
                </a:solidFill>
                <a:latin typeface="Times New Roman"/>
                <a:cs typeface="Times New Roman"/>
              </a:rPr>
              <a:t>by David Frost</a:t>
            </a:r>
          </a:p>
          <a:p>
            <a:pPr algn="ctr"/>
            <a:endParaRPr lang="en-GB" sz="2400" b="1" dirty="0" smtClean="0">
              <a:solidFill>
                <a:srgbClr val="660066"/>
              </a:solidFill>
              <a:latin typeface="Times New Roman"/>
              <a:cs typeface="Times New Roman"/>
            </a:endParaRPr>
          </a:p>
          <a:p>
            <a:pPr algn="ctr"/>
            <a:endParaRPr lang="en-GB" sz="2400" b="1" dirty="0" smtClean="0">
              <a:latin typeface="Times New Roman"/>
              <a:cs typeface="Times New Roman"/>
            </a:endParaRPr>
          </a:p>
          <a:p>
            <a:pPr algn="ctr"/>
            <a:r>
              <a:rPr lang="en-GB" sz="2400" dirty="0" smtClean="0">
                <a:latin typeface="Times New Roman"/>
                <a:cs typeface="Times New Roman"/>
              </a:rPr>
              <a:t>This article appears in</a:t>
            </a:r>
          </a:p>
          <a:p>
            <a:pPr algn="ctr"/>
            <a:r>
              <a:rPr lang="en-GB" sz="2400" dirty="0" smtClean="0">
                <a:latin typeface="Times New Roman"/>
                <a:cs typeface="Times New Roman"/>
              </a:rPr>
              <a:t>the </a:t>
            </a:r>
          </a:p>
          <a:p>
            <a:pPr algn="ctr"/>
            <a:r>
              <a:rPr lang="en-GB" sz="2400" dirty="0" smtClean="0">
                <a:latin typeface="Times New Roman"/>
                <a:cs typeface="Times New Roman"/>
              </a:rPr>
              <a:t>‘</a:t>
            </a:r>
            <a:r>
              <a:rPr lang="en-GB" sz="2400" dirty="0" smtClean="0">
                <a:solidFill>
                  <a:srgbClr val="000090"/>
                </a:solidFill>
                <a:latin typeface="Times New Roman"/>
                <a:cs typeface="Times New Roman"/>
              </a:rPr>
              <a:t>Professional Development In Education’ </a:t>
            </a:r>
          </a:p>
          <a:p>
            <a:pPr algn="ctr"/>
            <a:r>
              <a:rPr lang="en-GB" sz="2400" dirty="0" smtClean="0">
                <a:latin typeface="Times New Roman"/>
                <a:cs typeface="Times New Roman"/>
              </a:rPr>
              <a:t>Journal</a:t>
            </a:r>
          </a:p>
          <a:p>
            <a:pPr algn="ctr"/>
            <a:r>
              <a:rPr lang="en-GB" sz="2000" dirty="0" smtClean="0">
                <a:latin typeface="Times New Roman"/>
                <a:cs typeface="Times New Roman"/>
              </a:rPr>
              <a:t>Volume 38 Number 2 </a:t>
            </a:r>
          </a:p>
          <a:p>
            <a:endParaRPr lang="en-GB" dirty="0" smtClean="0"/>
          </a:p>
          <a:p>
            <a:r>
              <a:rPr lang="en-GB" b="1" dirty="0" smtClean="0"/>
              <a:t> </a:t>
            </a:r>
            <a:endParaRPr lang="en-GB" dirty="0" smtClean="0"/>
          </a:p>
          <a:p>
            <a:endParaRPr lang="en-GB" dirty="0"/>
          </a:p>
        </p:txBody>
      </p:sp>
      <p:sp>
        <p:nvSpPr>
          <p:cNvPr id="3" name="TextBox 2"/>
          <p:cNvSpPr txBox="1"/>
          <p:nvPr/>
        </p:nvSpPr>
        <p:spPr>
          <a:xfrm>
            <a:off x="983189" y="667778"/>
            <a:ext cx="7059844" cy="461665"/>
          </a:xfrm>
          <a:prstGeom prst="rect">
            <a:avLst/>
          </a:prstGeom>
          <a:noFill/>
        </p:spPr>
        <p:txBody>
          <a:bodyPr wrap="square" rtlCol="0">
            <a:spAutoFit/>
          </a:bodyPr>
          <a:lstStyle/>
          <a:p>
            <a:r>
              <a:rPr lang="en-US" sz="2400" b="1" dirty="0" smtClean="0">
                <a:solidFill>
                  <a:srgbClr val="000090"/>
                </a:solidFill>
                <a:latin typeface="Times New Roman"/>
                <a:cs typeface="Times New Roman"/>
              </a:rPr>
              <a:t>The theory is explained fully in the following article</a:t>
            </a:r>
            <a:endParaRPr lang="en-US" sz="2400" b="1" dirty="0">
              <a:solidFill>
                <a:srgbClr val="000090"/>
              </a:solidFill>
              <a:latin typeface="Times New Roman"/>
              <a:cs typeface="Times New Roman"/>
            </a:endParaRPr>
          </a:p>
        </p:txBody>
      </p:sp>
    </p:spTree>
  </p:cSld>
  <p:clrMapOvr>
    <a:masterClrMapping/>
  </p:clrMapOvr>
  <p:transition xmlns:p14="http://schemas.microsoft.com/office/powerpoint/2010/main" advTm="1000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8326" y="324238"/>
            <a:ext cx="8201563" cy="5416868"/>
          </a:xfrm>
          <a:prstGeom prst="rect">
            <a:avLst/>
          </a:prstGeom>
          <a:noFill/>
        </p:spPr>
        <p:txBody>
          <a:bodyPr wrap="square" rtlCol="0">
            <a:spAutoFit/>
          </a:bodyPr>
          <a:lstStyle/>
          <a:p>
            <a:pPr algn="ctr"/>
            <a:r>
              <a:rPr lang="en-US" sz="2400" b="1" dirty="0" smtClean="0">
                <a:solidFill>
                  <a:srgbClr val="660066"/>
                </a:solidFill>
                <a:latin typeface="Times New Roman"/>
                <a:cs typeface="Times New Roman"/>
              </a:rPr>
              <a:t>The Cambridge tradition</a:t>
            </a:r>
          </a:p>
          <a:p>
            <a:pPr algn="ctr"/>
            <a:endParaRPr lang="en-US" sz="2400" b="1" dirty="0" smtClean="0">
              <a:solidFill>
                <a:srgbClr val="660066"/>
              </a:solidFill>
              <a:latin typeface="Times New Roman"/>
              <a:cs typeface="Times New Roman"/>
            </a:endParaRPr>
          </a:p>
          <a:p>
            <a:endParaRPr lang="en-US" dirty="0" smtClean="0">
              <a:latin typeface="Times New Roman"/>
              <a:cs typeface="Times New Roman"/>
            </a:endParaRPr>
          </a:p>
          <a:p>
            <a:r>
              <a:rPr lang="en-US" sz="2000" dirty="0" smtClean="0">
                <a:latin typeface="Times New Roman"/>
                <a:cs typeface="Times New Roman"/>
              </a:rPr>
              <a:t>Working in respectful partnership with schools, teachers and other </a:t>
            </a:r>
            <a:r>
              <a:rPr lang="en-US" sz="2000" dirty="0" err="1" smtClean="0">
                <a:latin typeface="Times New Roman"/>
                <a:cs typeface="Times New Roman"/>
              </a:rPr>
              <a:t>organisations</a:t>
            </a:r>
            <a:endParaRPr lang="en-US" sz="2000" dirty="0" smtClean="0">
              <a:latin typeface="Times New Roman"/>
              <a:cs typeface="Times New Roman"/>
            </a:endParaRPr>
          </a:p>
          <a:p>
            <a:endParaRPr lang="en-US" sz="2000" dirty="0" smtClean="0">
              <a:latin typeface="Times New Roman"/>
              <a:cs typeface="Times New Roman"/>
            </a:endParaRPr>
          </a:p>
          <a:p>
            <a:endParaRPr lang="en-US" sz="2000" dirty="0" smtClean="0">
              <a:latin typeface="Times New Roman"/>
              <a:cs typeface="Times New Roman"/>
            </a:endParaRPr>
          </a:p>
          <a:p>
            <a:r>
              <a:rPr lang="en-US" sz="2000" dirty="0" smtClean="0">
                <a:latin typeface="Times New Roman"/>
                <a:cs typeface="Times New Roman"/>
              </a:rPr>
              <a:t>Bringing scholarship and research to bear on the development of professional practice</a:t>
            </a:r>
          </a:p>
          <a:p>
            <a:endParaRPr lang="en-US" sz="2000" dirty="0" smtClean="0">
              <a:latin typeface="Times New Roman"/>
              <a:cs typeface="Times New Roman"/>
            </a:endParaRPr>
          </a:p>
          <a:p>
            <a:endParaRPr lang="en-US" sz="2000" dirty="0" smtClean="0">
              <a:latin typeface="Times New Roman"/>
              <a:cs typeface="Times New Roman"/>
            </a:endParaRPr>
          </a:p>
          <a:p>
            <a:r>
              <a:rPr lang="en-US" sz="2000" dirty="0" smtClean="0">
                <a:latin typeface="Times New Roman"/>
                <a:cs typeface="Times New Roman"/>
              </a:rPr>
              <a:t>Creating and disseminating professional knowledge that is rooted in both professional practice and in academic scholarship and research</a:t>
            </a:r>
          </a:p>
          <a:p>
            <a:endParaRPr lang="en-US" sz="2000" dirty="0" smtClean="0">
              <a:latin typeface="Times New Roman"/>
              <a:cs typeface="Times New Roman"/>
            </a:endParaRPr>
          </a:p>
          <a:p>
            <a:endParaRPr lang="en-US" sz="2000" dirty="0" smtClean="0">
              <a:latin typeface="Times New Roman"/>
              <a:cs typeface="Times New Roman"/>
            </a:endParaRPr>
          </a:p>
          <a:p>
            <a:r>
              <a:rPr lang="en-US" sz="2000" dirty="0" smtClean="0">
                <a:latin typeface="Times New Roman"/>
                <a:cs typeface="Times New Roman"/>
              </a:rPr>
              <a:t>Using the award-bearing powers of the university (certification, diplomas and degrees) to support teacher and school development</a:t>
            </a:r>
            <a:endParaRPr lang="en-US" sz="20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7937</TotalTime>
  <Words>4994</Words>
  <Application>Microsoft Macintosh PowerPoint</Application>
  <PresentationFormat>On-screen Show (4:3)</PresentationFormat>
  <Paragraphs>831</Paragraphs>
  <Slides>88</Slides>
  <Notes>20</Notes>
  <HiddenSlides>0</HiddenSlides>
  <MMClips>0</MMClips>
  <ScaleCrop>false</ScaleCrop>
  <HeadingPairs>
    <vt:vector size="8" baseType="variant">
      <vt:variant>
        <vt:lpstr>Theme</vt:lpstr>
      </vt:variant>
      <vt:variant>
        <vt:i4>1</vt:i4>
      </vt:variant>
      <vt:variant>
        <vt:lpstr>Links</vt:lpstr>
      </vt:variant>
      <vt:variant>
        <vt:i4>3</vt:i4>
      </vt:variant>
      <vt:variant>
        <vt:lpstr>Embedded OLE Servers</vt:lpstr>
      </vt:variant>
      <vt:variant>
        <vt:i4>1</vt:i4>
      </vt:variant>
      <vt:variant>
        <vt:lpstr>Slide Titles</vt:lpstr>
      </vt:variant>
      <vt:variant>
        <vt:i4>88</vt:i4>
      </vt:variant>
    </vt:vector>
  </HeadingPairs>
  <TitlesOfParts>
    <vt:vector size="93" baseType="lpstr">
      <vt:lpstr>Office Theme</vt:lpstr>
      <vt:lpstr>Macintosh HD:Users:dcf20:Desktop:IN BELGRADE Nov 12:PHOTOS:pictures_final network event sarajevo.doc!OLE_LINK2</vt:lpstr>
      <vt:lpstr>???</vt:lpstr>
      <vt:lpstr>Macintosh HD:Users:dcf20:Desktop:IN BELGRADE Nov 12:PHOTOS:pictures_final network event sarajevo.doc!OLE_LINK3</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Hosting a Network Event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Cambridge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Frost</dc:creator>
  <cp:lastModifiedBy>User</cp:lastModifiedBy>
  <cp:revision>51</cp:revision>
  <cp:lastPrinted>2012-09-17T10:07:19Z</cp:lastPrinted>
  <dcterms:created xsi:type="dcterms:W3CDTF">2012-11-23T20:53:51Z</dcterms:created>
  <dcterms:modified xsi:type="dcterms:W3CDTF">2012-12-26T11:38:18Z</dcterms:modified>
</cp:coreProperties>
</file>