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56" r:id="rId5"/>
    <p:sldId id="257" r:id="rId6"/>
    <p:sldId id="307" r:id="rId7"/>
    <p:sldId id="286" r:id="rId8"/>
    <p:sldId id="302" r:id="rId9"/>
    <p:sldId id="303" r:id="rId10"/>
    <p:sldId id="277" r:id="rId11"/>
    <p:sldId id="294" r:id="rId12"/>
    <p:sldId id="298" r:id="rId13"/>
    <p:sldId id="300" r:id="rId14"/>
    <p:sldId id="301" r:id="rId15"/>
    <p:sldId id="306" r:id="rId16"/>
    <p:sldId id="290" r:id="rId17"/>
    <p:sldId id="297" r:id="rId18"/>
    <p:sldId id="293" r:id="rId19"/>
    <p:sldId id="269" r:id="rId20"/>
    <p:sldId id="296" r:id="rId21"/>
    <p:sldId id="299" r:id="rId22"/>
    <p:sldId id="273" r:id="rId23"/>
    <p:sldId id="275" r:id="rId24"/>
    <p:sldId id="281" r:id="rId25"/>
    <p:sldId id="261" r:id="rId26"/>
    <p:sldId id="259" r:id="rId27"/>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5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1" autoAdjust="0"/>
    <p:restoredTop sz="94660"/>
  </p:normalViewPr>
  <p:slideViewPr>
    <p:cSldViewPr snapToObjects="1">
      <p:cViewPr>
        <p:scale>
          <a:sx n="100" d="100"/>
          <a:sy n="100" d="100"/>
        </p:scale>
        <p:origin x="-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D:\Hebe\Jobb\Prosjekter\Norbal\Presentasjon_Agnete_2009.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Hebe\Jobb\Prosjekter\Univadm\Admpers_20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tot!$A$3</c:f>
              <c:strCache>
                <c:ptCount val="1"/>
                <c:pt idx="0">
                  <c:v>Denmark</c:v>
                </c:pt>
              </c:strCache>
            </c:strRef>
          </c:tx>
          <c:spPr>
            <a:ln w="63500"/>
          </c:spPr>
          <c:marker>
            <c:symbol val="none"/>
          </c:marker>
          <c:cat>
            <c:numRef>
              <c:f>tot!$B$2:$K$2</c:f>
              <c:numCache>
                <c:formatCode>General</c:formatCode>
                <c:ptCount val="10"/>
                <c:pt idx="0">
                  <c:v>2000</c:v>
                </c:pt>
                <c:pt idx="1">
                  <c:v>2001</c:v>
                </c:pt>
                <c:pt idx="2">
                  <c:v>2002</c:v>
                </c:pt>
                <c:pt idx="3">
                  <c:v>2003</c:v>
                </c:pt>
                <c:pt idx="4">
                  <c:v>2004</c:v>
                </c:pt>
                <c:pt idx="5">
                  <c:v>2005</c:v>
                </c:pt>
                <c:pt idx="6">
                  <c:v>2006</c:v>
                </c:pt>
                <c:pt idx="7">
                  <c:v>2007</c:v>
                </c:pt>
                <c:pt idx="8">
                  <c:v>2008</c:v>
                </c:pt>
                <c:pt idx="9">
                  <c:v>2009</c:v>
                </c:pt>
              </c:numCache>
            </c:numRef>
          </c:cat>
          <c:val>
            <c:numRef>
              <c:f>tot!$B$3:$K$3</c:f>
              <c:numCache>
                <c:formatCode>General</c:formatCode>
                <c:ptCount val="10"/>
                <c:pt idx="0">
                  <c:v>1008</c:v>
                </c:pt>
                <c:pt idx="1">
                  <c:v>1024</c:v>
                </c:pt>
                <c:pt idx="2">
                  <c:v>1026</c:v>
                </c:pt>
                <c:pt idx="3">
                  <c:v>1073</c:v>
                </c:pt>
                <c:pt idx="4">
                  <c:v>960</c:v>
                </c:pt>
                <c:pt idx="5">
                  <c:v>1103</c:v>
                </c:pt>
                <c:pt idx="6">
                  <c:v>975</c:v>
                </c:pt>
                <c:pt idx="7">
                  <c:v>1072</c:v>
                </c:pt>
                <c:pt idx="8">
                  <c:v>1138</c:v>
                </c:pt>
                <c:pt idx="9">
                  <c:v>1239</c:v>
                </c:pt>
              </c:numCache>
            </c:numRef>
          </c:val>
          <c:smooth val="0"/>
        </c:ser>
        <c:ser>
          <c:idx val="1"/>
          <c:order val="1"/>
          <c:tx>
            <c:strRef>
              <c:f>tot!$A$4</c:f>
              <c:strCache>
                <c:ptCount val="1"/>
                <c:pt idx="0">
                  <c:v>Finland</c:v>
                </c:pt>
              </c:strCache>
            </c:strRef>
          </c:tx>
          <c:spPr>
            <a:ln w="63500"/>
          </c:spPr>
          <c:marker>
            <c:symbol val="none"/>
          </c:marker>
          <c:cat>
            <c:numRef>
              <c:f>tot!$B$2:$K$2</c:f>
              <c:numCache>
                <c:formatCode>General</c:formatCode>
                <c:ptCount val="10"/>
                <c:pt idx="0">
                  <c:v>2000</c:v>
                </c:pt>
                <c:pt idx="1">
                  <c:v>2001</c:v>
                </c:pt>
                <c:pt idx="2">
                  <c:v>2002</c:v>
                </c:pt>
                <c:pt idx="3">
                  <c:v>2003</c:v>
                </c:pt>
                <c:pt idx="4">
                  <c:v>2004</c:v>
                </c:pt>
                <c:pt idx="5">
                  <c:v>2005</c:v>
                </c:pt>
                <c:pt idx="6">
                  <c:v>2006</c:v>
                </c:pt>
                <c:pt idx="7">
                  <c:v>2007</c:v>
                </c:pt>
                <c:pt idx="8">
                  <c:v>2008</c:v>
                </c:pt>
                <c:pt idx="9">
                  <c:v>2009</c:v>
                </c:pt>
              </c:numCache>
            </c:numRef>
          </c:cat>
          <c:val>
            <c:numRef>
              <c:f>tot!$B$4:$K$4</c:f>
              <c:numCache>
                <c:formatCode>General</c:formatCode>
                <c:ptCount val="10"/>
                <c:pt idx="0">
                  <c:v>1156</c:v>
                </c:pt>
                <c:pt idx="1">
                  <c:v>1206</c:v>
                </c:pt>
                <c:pt idx="2">
                  <c:v>1223</c:v>
                </c:pt>
                <c:pt idx="3">
                  <c:v>1257</c:v>
                </c:pt>
                <c:pt idx="4">
                  <c:v>1399</c:v>
                </c:pt>
                <c:pt idx="5">
                  <c:v>1422</c:v>
                </c:pt>
                <c:pt idx="6">
                  <c:v>1409</c:v>
                </c:pt>
                <c:pt idx="7">
                  <c:v>1526</c:v>
                </c:pt>
                <c:pt idx="8">
                  <c:v>1526</c:v>
                </c:pt>
                <c:pt idx="9">
                  <c:v>1642</c:v>
                </c:pt>
              </c:numCache>
            </c:numRef>
          </c:val>
          <c:smooth val="0"/>
        </c:ser>
        <c:ser>
          <c:idx val="2"/>
          <c:order val="2"/>
          <c:tx>
            <c:strRef>
              <c:f>tot!$A$5</c:f>
              <c:strCache>
                <c:ptCount val="1"/>
                <c:pt idx="0">
                  <c:v>Iceland</c:v>
                </c:pt>
              </c:strCache>
            </c:strRef>
          </c:tx>
          <c:spPr>
            <a:ln w="63500"/>
          </c:spPr>
          <c:marker>
            <c:symbol val="none"/>
          </c:marker>
          <c:cat>
            <c:numRef>
              <c:f>tot!$B$2:$K$2</c:f>
              <c:numCache>
                <c:formatCode>General</c:formatCode>
                <c:ptCount val="10"/>
                <c:pt idx="0">
                  <c:v>2000</c:v>
                </c:pt>
                <c:pt idx="1">
                  <c:v>2001</c:v>
                </c:pt>
                <c:pt idx="2">
                  <c:v>2002</c:v>
                </c:pt>
                <c:pt idx="3">
                  <c:v>2003</c:v>
                </c:pt>
                <c:pt idx="4">
                  <c:v>2004</c:v>
                </c:pt>
                <c:pt idx="5">
                  <c:v>2005</c:v>
                </c:pt>
                <c:pt idx="6">
                  <c:v>2006</c:v>
                </c:pt>
                <c:pt idx="7">
                  <c:v>2007</c:v>
                </c:pt>
                <c:pt idx="8">
                  <c:v>2008</c:v>
                </c:pt>
                <c:pt idx="9">
                  <c:v>2009</c:v>
                </c:pt>
              </c:numCache>
            </c:numRef>
          </c:cat>
          <c:val>
            <c:numRef>
              <c:f>tot!$B$5:$K$5</c:f>
              <c:numCache>
                <c:formatCode>General</c:formatCode>
                <c:ptCount val="10"/>
                <c:pt idx="0">
                  <c:v>5</c:v>
                </c:pt>
                <c:pt idx="1">
                  <c:v>4</c:v>
                </c:pt>
                <c:pt idx="2">
                  <c:v>6</c:v>
                </c:pt>
                <c:pt idx="3">
                  <c:v>9</c:v>
                </c:pt>
                <c:pt idx="4">
                  <c:v>10</c:v>
                </c:pt>
                <c:pt idx="5">
                  <c:v>14</c:v>
                </c:pt>
                <c:pt idx="6">
                  <c:v>15</c:v>
                </c:pt>
                <c:pt idx="7">
                  <c:v>9</c:v>
                </c:pt>
                <c:pt idx="8">
                  <c:v>23</c:v>
                </c:pt>
                <c:pt idx="9">
                  <c:v>57</c:v>
                </c:pt>
              </c:numCache>
            </c:numRef>
          </c:val>
          <c:smooth val="0"/>
        </c:ser>
        <c:ser>
          <c:idx val="3"/>
          <c:order val="3"/>
          <c:tx>
            <c:strRef>
              <c:f>tot!$A$6</c:f>
              <c:strCache>
                <c:ptCount val="1"/>
                <c:pt idx="0">
                  <c:v>Norway</c:v>
                </c:pt>
              </c:strCache>
            </c:strRef>
          </c:tx>
          <c:spPr>
            <a:ln w="63500">
              <a:solidFill>
                <a:sysClr val="window" lastClr="FFFFFF">
                  <a:lumMod val="50000"/>
                </a:sysClr>
              </a:solidFill>
            </a:ln>
          </c:spPr>
          <c:marker>
            <c:symbol val="none"/>
          </c:marker>
          <c:cat>
            <c:numRef>
              <c:f>tot!$B$2:$K$2</c:f>
              <c:numCache>
                <c:formatCode>General</c:formatCode>
                <c:ptCount val="10"/>
                <c:pt idx="0">
                  <c:v>2000</c:v>
                </c:pt>
                <c:pt idx="1">
                  <c:v>2001</c:v>
                </c:pt>
                <c:pt idx="2">
                  <c:v>2002</c:v>
                </c:pt>
                <c:pt idx="3">
                  <c:v>2003</c:v>
                </c:pt>
                <c:pt idx="4">
                  <c:v>2004</c:v>
                </c:pt>
                <c:pt idx="5">
                  <c:v>2005</c:v>
                </c:pt>
                <c:pt idx="6">
                  <c:v>2006</c:v>
                </c:pt>
                <c:pt idx="7">
                  <c:v>2007</c:v>
                </c:pt>
                <c:pt idx="8">
                  <c:v>2008</c:v>
                </c:pt>
                <c:pt idx="9">
                  <c:v>2009</c:v>
                </c:pt>
              </c:numCache>
            </c:numRef>
          </c:cat>
          <c:val>
            <c:numRef>
              <c:f>tot!$B$6:$K$6</c:f>
              <c:numCache>
                <c:formatCode>General</c:formatCode>
                <c:ptCount val="10"/>
                <c:pt idx="0">
                  <c:v>647</c:v>
                </c:pt>
                <c:pt idx="1">
                  <c:v>677</c:v>
                </c:pt>
                <c:pt idx="2">
                  <c:v>739</c:v>
                </c:pt>
                <c:pt idx="3">
                  <c:v>723</c:v>
                </c:pt>
                <c:pt idx="4">
                  <c:v>782</c:v>
                </c:pt>
                <c:pt idx="5">
                  <c:v>855</c:v>
                </c:pt>
                <c:pt idx="6">
                  <c:v>905</c:v>
                </c:pt>
                <c:pt idx="7">
                  <c:v>1030</c:v>
                </c:pt>
                <c:pt idx="8">
                  <c:v>1245</c:v>
                </c:pt>
                <c:pt idx="9">
                  <c:v>1148</c:v>
                </c:pt>
              </c:numCache>
            </c:numRef>
          </c:val>
          <c:smooth val="0"/>
        </c:ser>
        <c:ser>
          <c:idx val="4"/>
          <c:order val="4"/>
          <c:tx>
            <c:strRef>
              <c:f>tot!$A$7</c:f>
              <c:strCache>
                <c:ptCount val="1"/>
                <c:pt idx="0">
                  <c:v>Sweden</c:v>
                </c:pt>
              </c:strCache>
            </c:strRef>
          </c:tx>
          <c:spPr>
            <a:ln w="63500">
              <a:solidFill>
                <a:sysClr val="window" lastClr="FFFFFF">
                  <a:lumMod val="75000"/>
                </a:sysClr>
              </a:solidFill>
            </a:ln>
          </c:spPr>
          <c:marker>
            <c:symbol val="none"/>
          </c:marker>
          <c:cat>
            <c:numRef>
              <c:f>tot!$B$2:$K$2</c:f>
              <c:numCache>
                <c:formatCode>General</c:formatCode>
                <c:ptCount val="10"/>
                <c:pt idx="0">
                  <c:v>2000</c:v>
                </c:pt>
                <c:pt idx="1">
                  <c:v>2001</c:v>
                </c:pt>
                <c:pt idx="2">
                  <c:v>2002</c:v>
                </c:pt>
                <c:pt idx="3">
                  <c:v>2003</c:v>
                </c:pt>
                <c:pt idx="4">
                  <c:v>2004</c:v>
                </c:pt>
                <c:pt idx="5">
                  <c:v>2005</c:v>
                </c:pt>
                <c:pt idx="6">
                  <c:v>2006</c:v>
                </c:pt>
                <c:pt idx="7">
                  <c:v>2007</c:v>
                </c:pt>
                <c:pt idx="8">
                  <c:v>2008</c:v>
                </c:pt>
                <c:pt idx="9">
                  <c:v>2009</c:v>
                </c:pt>
              </c:numCache>
            </c:numRef>
          </c:cat>
          <c:val>
            <c:numRef>
              <c:f>tot!$B$7:$K$7</c:f>
              <c:numCache>
                <c:formatCode>General</c:formatCode>
                <c:ptCount val="10"/>
                <c:pt idx="0">
                  <c:v>2177</c:v>
                </c:pt>
                <c:pt idx="1">
                  <c:v>2413</c:v>
                </c:pt>
                <c:pt idx="2">
                  <c:v>2477</c:v>
                </c:pt>
                <c:pt idx="3">
                  <c:v>2701</c:v>
                </c:pt>
                <c:pt idx="4">
                  <c:v>2763</c:v>
                </c:pt>
                <c:pt idx="5">
                  <c:v>2758</c:v>
                </c:pt>
                <c:pt idx="6">
                  <c:v>2768</c:v>
                </c:pt>
                <c:pt idx="7">
                  <c:v>2853</c:v>
                </c:pt>
                <c:pt idx="8">
                  <c:v>2914</c:v>
                </c:pt>
                <c:pt idx="9">
                  <c:v>2722</c:v>
                </c:pt>
              </c:numCache>
            </c:numRef>
          </c:val>
          <c:smooth val="0"/>
        </c:ser>
        <c:dLbls>
          <c:showLegendKey val="0"/>
          <c:showVal val="0"/>
          <c:showCatName val="0"/>
          <c:showSerName val="0"/>
          <c:showPercent val="0"/>
          <c:showBubbleSize val="0"/>
        </c:dLbls>
        <c:marker val="1"/>
        <c:smooth val="0"/>
        <c:axId val="83448960"/>
        <c:axId val="83450496"/>
      </c:lineChart>
      <c:catAx>
        <c:axId val="83448960"/>
        <c:scaling>
          <c:orientation val="minMax"/>
        </c:scaling>
        <c:delete val="0"/>
        <c:axPos val="b"/>
        <c:numFmt formatCode="General" sourceLinked="1"/>
        <c:majorTickMark val="out"/>
        <c:minorTickMark val="none"/>
        <c:tickLblPos val="nextTo"/>
        <c:spPr>
          <a:ln w="25400"/>
        </c:spPr>
        <c:txPr>
          <a:bodyPr rot="-5400000" vert="horz"/>
          <a:lstStyle/>
          <a:p>
            <a:pPr>
              <a:defRPr/>
            </a:pPr>
            <a:endParaRPr lang="en-US"/>
          </a:p>
        </c:txPr>
        <c:crossAx val="83450496"/>
        <c:crosses val="autoZero"/>
        <c:auto val="1"/>
        <c:lblAlgn val="ctr"/>
        <c:lblOffset val="100"/>
        <c:noMultiLvlLbl val="0"/>
      </c:catAx>
      <c:valAx>
        <c:axId val="83450496"/>
        <c:scaling>
          <c:orientation val="minMax"/>
          <c:max val="3000"/>
        </c:scaling>
        <c:delete val="0"/>
        <c:axPos val="l"/>
        <c:majorGridlines>
          <c:spPr>
            <a:ln w="25400"/>
          </c:spPr>
        </c:majorGridlines>
        <c:numFmt formatCode="#,##0" sourceLinked="0"/>
        <c:majorTickMark val="out"/>
        <c:minorTickMark val="none"/>
        <c:tickLblPos val="nextTo"/>
        <c:spPr>
          <a:ln w="25400"/>
        </c:spPr>
        <c:crossAx val="83448960"/>
        <c:crosses val="autoZero"/>
        <c:crossBetween val="between"/>
      </c:valAx>
    </c:plotArea>
    <c:legend>
      <c:legendPos val="r"/>
      <c:layout/>
      <c:overlay val="0"/>
    </c:legend>
    <c:plotVisOnly val="1"/>
    <c:dispBlanksAs val="gap"/>
    <c:showDLblsOverMax val="0"/>
  </c:chart>
  <c:spPr>
    <a:ln w="25400">
      <a:noFill/>
    </a:ln>
  </c:spPr>
  <c:txPr>
    <a:bodyPr/>
    <a:lstStyle/>
    <a:p>
      <a:pPr>
        <a:defRPr sz="1600">
          <a:latin typeface="Verdana" pitchFamily="34" charset="0"/>
          <a:ea typeface="Verdana" pitchFamily="34" charset="0"/>
          <a:cs typeface="Verdana"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690507436570428"/>
          <c:y val="8.2730334152307308E-2"/>
          <c:w val="0.84253937007874014"/>
          <c:h val="0.67143336532734976"/>
        </c:manualLayout>
      </c:layout>
      <c:lineChart>
        <c:grouping val="standard"/>
        <c:varyColors val="0"/>
        <c:ser>
          <c:idx val="0"/>
          <c:order val="0"/>
          <c:tx>
            <c:strRef>
              <c:f>'T1'!$A$6</c:f>
              <c:strCache>
                <c:ptCount val="1"/>
                <c:pt idx="0">
                  <c:v>Administrative stillinger</c:v>
                </c:pt>
              </c:strCache>
            </c:strRef>
          </c:tx>
          <c:spPr>
            <a:ln w="50800"/>
          </c:spPr>
          <c:dPt>
            <c:idx val="1"/>
            <c:marker>
              <c:symbol val="none"/>
            </c:marker>
            <c:bubble3D val="0"/>
          </c:dPt>
          <c:dPt>
            <c:idx val="3"/>
            <c:marker>
              <c:symbol val="none"/>
            </c:marker>
            <c:bubble3D val="0"/>
          </c:dPt>
          <c:cat>
            <c:numRef>
              <c:f>'T1'!$B$3:$H$3</c:f>
              <c:numCache>
                <c:formatCode>General</c:formatCode>
                <c:ptCount val="7"/>
                <c:pt idx="0">
                  <c:v>1999</c:v>
                </c:pt>
                <c:pt idx="1">
                  <c:v>2001</c:v>
                </c:pt>
                <c:pt idx="2">
                  <c:v>2003</c:v>
                </c:pt>
                <c:pt idx="3">
                  <c:v>2005</c:v>
                </c:pt>
                <c:pt idx="4">
                  <c:v>2007</c:v>
                </c:pt>
                <c:pt idx="5">
                  <c:v>2009</c:v>
                </c:pt>
                <c:pt idx="6">
                  <c:v>2011</c:v>
                </c:pt>
              </c:numCache>
            </c:numRef>
          </c:cat>
          <c:val>
            <c:numRef>
              <c:f>'T1'!$B$6:$H$6</c:f>
              <c:numCache>
                <c:formatCode>General</c:formatCode>
                <c:ptCount val="7"/>
                <c:pt idx="0" formatCode="#,##0">
                  <c:v>2608</c:v>
                </c:pt>
                <c:pt idx="1">
                  <c:v>2738.1350000000002</c:v>
                </c:pt>
                <c:pt idx="2" formatCode="#,##0">
                  <c:v>2868.2700000000004</c:v>
                </c:pt>
                <c:pt idx="3">
                  <c:v>3016.1350000000002</c:v>
                </c:pt>
                <c:pt idx="4" formatCode="#,##0">
                  <c:v>3164</c:v>
                </c:pt>
                <c:pt idx="5" formatCode="#,##0">
                  <c:v>3337.45</c:v>
                </c:pt>
                <c:pt idx="6" formatCode="#,##0">
                  <c:v>3613.85</c:v>
                </c:pt>
              </c:numCache>
            </c:numRef>
          </c:val>
          <c:smooth val="0"/>
        </c:ser>
        <c:ser>
          <c:idx val="1"/>
          <c:order val="1"/>
          <c:tx>
            <c:strRef>
              <c:f>'T1'!$A$7</c:f>
              <c:strCache>
                <c:ptCount val="1"/>
                <c:pt idx="0">
                  <c:v>Vitenskapelige stillinger</c:v>
                </c:pt>
              </c:strCache>
            </c:strRef>
          </c:tx>
          <c:spPr>
            <a:ln w="50800"/>
          </c:spPr>
          <c:dPt>
            <c:idx val="1"/>
            <c:marker>
              <c:symbol val="none"/>
            </c:marker>
            <c:bubble3D val="0"/>
          </c:dPt>
          <c:dPt>
            <c:idx val="3"/>
            <c:marker>
              <c:symbol val="none"/>
            </c:marker>
            <c:bubble3D val="0"/>
          </c:dPt>
          <c:cat>
            <c:numRef>
              <c:f>'T1'!$B$3:$H$3</c:f>
              <c:numCache>
                <c:formatCode>General</c:formatCode>
                <c:ptCount val="7"/>
                <c:pt idx="0">
                  <c:v>1999</c:v>
                </c:pt>
                <c:pt idx="1">
                  <c:v>2001</c:v>
                </c:pt>
                <c:pt idx="2">
                  <c:v>2003</c:v>
                </c:pt>
                <c:pt idx="3">
                  <c:v>2005</c:v>
                </c:pt>
                <c:pt idx="4">
                  <c:v>2007</c:v>
                </c:pt>
                <c:pt idx="5">
                  <c:v>2009</c:v>
                </c:pt>
                <c:pt idx="6">
                  <c:v>2011</c:v>
                </c:pt>
              </c:numCache>
            </c:numRef>
          </c:cat>
          <c:val>
            <c:numRef>
              <c:f>'T1'!$B$7:$H$7</c:f>
              <c:numCache>
                <c:formatCode>General</c:formatCode>
                <c:ptCount val="7"/>
                <c:pt idx="0" formatCode="#,##0">
                  <c:v>6866.5</c:v>
                </c:pt>
                <c:pt idx="1">
                  <c:v>7377.3</c:v>
                </c:pt>
                <c:pt idx="2" formatCode="#,##0">
                  <c:v>7888.1</c:v>
                </c:pt>
                <c:pt idx="3">
                  <c:v>8308.2999999999993</c:v>
                </c:pt>
                <c:pt idx="4" formatCode="#,##0">
                  <c:v>8728.5</c:v>
                </c:pt>
                <c:pt idx="5" formatCode="#,##0">
                  <c:v>9156.61</c:v>
                </c:pt>
                <c:pt idx="6" formatCode="#,##0">
                  <c:v>9361.44</c:v>
                </c:pt>
              </c:numCache>
            </c:numRef>
          </c:val>
          <c:smooth val="0"/>
        </c:ser>
        <c:ser>
          <c:idx val="2"/>
          <c:order val="2"/>
          <c:tx>
            <c:strRef>
              <c:f>'T1'!$A$8</c:f>
              <c:strCache>
                <c:ptCount val="1"/>
                <c:pt idx="0">
                  <c:v>Høyere tekniske stillinger</c:v>
                </c:pt>
              </c:strCache>
            </c:strRef>
          </c:tx>
          <c:spPr>
            <a:ln w="50800"/>
          </c:spPr>
          <c:dPt>
            <c:idx val="3"/>
            <c:marker>
              <c:symbol val="none"/>
            </c:marker>
            <c:bubble3D val="0"/>
          </c:dPt>
          <c:cat>
            <c:numRef>
              <c:f>'T1'!$B$3:$H$3</c:f>
              <c:numCache>
                <c:formatCode>General</c:formatCode>
                <c:ptCount val="7"/>
                <c:pt idx="0">
                  <c:v>1999</c:v>
                </c:pt>
                <c:pt idx="1">
                  <c:v>2001</c:v>
                </c:pt>
                <c:pt idx="2">
                  <c:v>2003</c:v>
                </c:pt>
                <c:pt idx="3">
                  <c:v>2005</c:v>
                </c:pt>
                <c:pt idx="4">
                  <c:v>2007</c:v>
                </c:pt>
                <c:pt idx="5">
                  <c:v>2009</c:v>
                </c:pt>
                <c:pt idx="6">
                  <c:v>2011</c:v>
                </c:pt>
              </c:numCache>
            </c:numRef>
          </c:cat>
          <c:val>
            <c:numRef>
              <c:f>'T1'!$B$8:$H$8</c:f>
              <c:numCache>
                <c:formatCode>General</c:formatCode>
                <c:ptCount val="7"/>
                <c:pt idx="2" formatCode="#,##0">
                  <c:v>619.91999999999996</c:v>
                </c:pt>
                <c:pt idx="3">
                  <c:v>752.4849999999999</c:v>
                </c:pt>
                <c:pt idx="4" formatCode="#,##0">
                  <c:v>885.05</c:v>
                </c:pt>
                <c:pt idx="5" formatCode="#,##0">
                  <c:v>1044.7</c:v>
                </c:pt>
                <c:pt idx="6" formatCode="#,##0">
                  <c:v>1143.29</c:v>
                </c:pt>
              </c:numCache>
            </c:numRef>
          </c:val>
          <c:smooth val="0"/>
        </c:ser>
        <c:dLbls>
          <c:showLegendKey val="0"/>
          <c:showVal val="0"/>
          <c:showCatName val="0"/>
          <c:showSerName val="0"/>
          <c:showPercent val="0"/>
          <c:showBubbleSize val="0"/>
        </c:dLbls>
        <c:marker val="1"/>
        <c:smooth val="0"/>
        <c:axId val="83386368"/>
        <c:axId val="83387904"/>
      </c:lineChart>
      <c:catAx>
        <c:axId val="83386368"/>
        <c:scaling>
          <c:orientation val="minMax"/>
        </c:scaling>
        <c:delete val="0"/>
        <c:axPos val="b"/>
        <c:numFmt formatCode="General" sourceLinked="1"/>
        <c:majorTickMark val="out"/>
        <c:minorTickMark val="none"/>
        <c:tickLblPos val="nextTo"/>
        <c:crossAx val="83387904"/>
        <c:crosses val="autoZero"/>
        <c:auto val="1"/>
        <c:lblAlgn val="ctr"/>
        <c:lblOffset val="100"/>
        <c:noMultiLvlLbl val="0"/>
      </c:catAx>
      <c:valAx>
        <c:axId val="83387904"/>
        <c:scaling>
          <c:orientation val="minMax"/>
        </c:scaling>
        <c:delete val="0"/>
        <c:axPos val="l"/>
        <c:majorGridlines/>
        <c:numFmt formatCode="#,##0" sourceLinked="1"/>
        <c:majorTickMark val="out"/>
        <c:minorTickMark val="none"/>
        <c:tickLblPos val="nextTo"/>
        <c:crossAx val="83386368"/>
        <c:crosses val="autoZero"/>
        <c:crossBetween val="between"/>
      </c:valAx>
    </c:plotArea>
    <c:legend>
      <c:legendPos val="b"/>
      <c:layout/>
      <c:overlay val="0"/>
      <c:txPr>
        <a:bodyPr/>
        <a:lstStyle/>
        <a:p>
          <a:pPr rtl="0">
            <a:defRPr/>
          </a:pPr>
          <a:endParaRPr lang="en-US"/>
        </a:p>
      </c:txPr>
    </c:legend>
    <c:plotVisOnly val="1"/>
    <c:dispBlanksAs val="gap"/>
    <c:showDLblsOverMax val="0"/>
  </c:chart>
  <c:spPr>
    <a:ln>
      <a:solidFill>
        <a:schemeClr val="bg1">
          <a:lumMod val="65000"/>
        </a:schemeClr>
      </a:solidFill>
    </a:ln>
  </c:spPr>
  <c:txPr>
    <a:bodyPr/>
    <a:lstStyle/>
    <a:p>
      <a:pPr>
        <a:defRPr sz="1600">
          <a:latin typeface="Arial" pitchFamily="34" charset="0"/>
          <a:cs typeface="Arial"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0.01373</cdr:x>
      <cdr:y>0</cdr:y>
    </cdr:from>
    <cdr:to>
      <cdr:x>0.19672</cdr:x>
      <cdr:y>0.06557</cdr:y>
    </cdr:to>
    <cdr:sp macro="" textlink="">
      <cdr:nvSpPr>
        <cdr:cNvPr id="2" name="TekstSylinder 1"/>
        <cdr:cNvSpPr txBox="1"/>
      </cdr:nvSpPr>
      <cdr:spPr>
        <a:xfrm xmlns:a="http://schemas.openxmlformats.org/drawingml/2006/main">
          <a:off x="90440" y="0"/>
          <a:ext cx="120570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600" dirty="0" smtClean="0"/>
            <a:t>Antall</a:t>
          </a:r>
          <a:endParaRPr lang="nb-NO"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377741-EB19-41DC-9EF8-43459818C688}" type="datetimeFigureOut">
              <a:rPr lang="nb-NO" smtClean="0"/>
              <a:pPr/>
              <a:t>27.11.2012</a:t>
            </a:fld>
            <a:endParaRPr lang="nb-NO"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60AA28-4800-47C6-87F2-23D2BE733822}" type="slidenum">
              <a:rPr lang="nb-NO" smtClean="0"/>
              <a:pPr/>
              <a:t>‹#›</a:t>
            </a:fld>
            <a:endParaRPr lang="nb-NO" dirty="0"/>
          </a:p>
        </p:txBody>
      </p:sp>
    </p:spTree>
    <p:extLst>
      <p:ext uri="{BB962C8B-B14F-4D97-AF65-F5344CB8AC3E}">
        <p14:creationId xmlns:p14="http://schemas.microsoft.com/office/powerpoint/2010/main" val="1232867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3A9725D3-AA62-4FF9-BE49-C3B6D0F424B7}" type="slidenum">
              <a:rPr lang="nb-NO" smtClean="0"/>
              <a:pPr/>
              <a:t>5</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a:p>
        </p:txBody>
      </p:sp>
      <p:sp>
        <p:nvSpPr>
          <p:cNvPr id="4" name="Plassholder for lysbildenummer 3"/>
          <p:cNvSpPr>
            <a:spLocks noGrp="1"/>
          </p:cNvSpPr>
          <p:nvPr>
            <p:ph type="sldNum" sz="quarter" idx="10"/>
          </p:nvPr>
        </p:nvSpPr>
        <p:spPr/>
        <p:txBody>
          <a:bodyPr/>
          <a:lstStyle/>
          <a:p>
            <a:fld id="{3A9725D3-AA62-4FF9-BE49-C3B6D0F424B7}" type="slidenum">
              <a:rPr lang="nb-NO" smtClean="0"/>
              <a:pPr/>
              <a:t>6</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pic>
        <p:nvPicPr>
          <p:cNvPr id="6" name="Picture 5" descr="nifu_ppt_addpoint-4.png"/>
          <p:cNvPicPr>
            <a:picLocks noChangeAspect="1"/>
          </p:cNvPicPr>
          <p:nvPr userDrawn="1"/>
        </p:nvPicPr>
        <p:blipFill>
          <a:blip r:embed="rId2" cstate="print"/>
          <a:stretch>
            <a:fillRect/>
          </a:stretch>
        </p:blipFill>
        <p:spPr>
          <a:xfrm>
            <a:off x="755" y="566"/>
            <a:ext cx="9143245" cy="685743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tx2"/>
                </a:solidFill>
              </a:defRPr>
            </a:lvl1pPr>
          </a:lstStyle>
          <a:p>
            <a:r>
              <a:rPr lang="nb-NO" smtClean="0"/>
              <a:t>Klikk for å redigere tittelstil</a:t>
            </a:r>
            <a:endParaRPr lang="nb-NO" dirty="0"/>
          </a:p>
        </p:txBody>
      </p:sp>
      <p:sp>
        <p:nvSpPr>
          <p:cNvPr id="3" name="Plassholder for dato 2"/>
          <p:cNvSpPr>
            <a:spLocks noGrp="1"/>
          </p:cNvSpPr>
          <p:nvPr>
            <p:ph type="dt" sz="half" idx="10"/>
          </p:nvPr>
        </p:nvSpPr>
        <p:spPr/>
        <p:txBody>
          <a:bodyPr/>
          <a:lstStyle>
            <a:lvl1pPr>
              <a:defRPr>
                <a:solidFill>
                  <a:schemeClr val="tx2"/>
                </a:solidFill>
              </a:defRPr>
            </a:lvl1pPr>
          </a:lstStyle>
          <a:p>
            <a:r>
              <a:rPr lang="nb-NO" smtClean="0"/>
              <a:t>01-02-03</a:t>
            </a:r>
            <a:endParaRPr lang="nb-NO"/>
          </a:p>
        </p:txBody>
      </p:sp>
      <p:sp>
        <p:nvSpPr>
          <p:cNvPr id="4" name="Plassholder for bunntekst 3"/>
          <p:cNvSpPr>
            <a:spLocks noGrp="1"/>
          </p:cNvSpPr>
          <p:nvPr>
            <p:ph type="ftr" sz="quarter" idx="11"/>
          </p:nvPr>
        </p:nvSpPr>
        <p:spPr/>
        <p:txBody>
          <a:bodyPr/>
          <a:lstStyle>
            <a:lvl1pPr>
              <a:defRPr>
                <a:solidFill>
                  <a:schemeClr val="tx2"/>
                </a:solidFill>
              </a:defRPr>
            </a:lvl1pPr>
          </a:lstStyle>
          <a:p>
            <a:r>
              <a:rPr lang="nb-NO" smtClean="0"/>
              <a:t>Endres i topp-/bunntekst</a:t>
            </a:r>
            <a:endParaRPr lang="nb-NO"/>
          </a:p>
        </p:txBody>
      </p:sp>
      <p:sp>
        <p:nvSpPr>
          <p:cNvPr id="5" name="Plassholder for lysbildenummer 4"/>
          <p:cNvSpPr>
            <a:spLocks noGrp="1"/>
          </p:cNvSpPr>
          <p:nvPr>
            <p:ph type="sldNum" sz="quarter" idx="12"/>
          </p:nvPr>
        </p:nvSpPr>
        <p:spPr/>
        <p:txBody>
          <a:bodyPr/>
          <a:lstStyle>
            <a:lvl1pPr>
              <a:defRPr>
                <a:solidFill>
                  <a:schemeClr val="tx2"/>
                </a:solidFill>
              </a:defRPr>
            </a:lvl1pPr>
          </a:lstStyle>
          <a:p>
            <a:fld id="{ECC25F22-D5A2-49CF-8FBE-5C3392B72C8D}"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lvl1pPr>
              <a:defRPr>
                <a:solidFill>
                  <a:schemeClr val="tx2"/>
                </a:solidFill>
              </a:defRPr>
            </a:lvl1pPr>
          </a:lstStyle>
          <a:p>
            <a:r>
              <a:rPr lang="nb-NO" noProof="0" smtClean="0"/>
              <a:t>01-02-03</a:t>
            </a:r>
            <a:endParaRPr lang="en-US" noProof="0"/>
          </a:p>
        </p:txBody>
      </p:sp>
      <p:sp>
        <p:nvSpPr>
          <p:cNvPr id="3" name="Plassholder for bunntekst 2"/>
          <p:cNvSpPr>
            <a:spLocks noGrp="1"/>
          </p:cNvSpPr>
          <p:nvPr>
            <p:ph type="ftr" sz="quarter" idx="11"/>
          </p:nvPr>
        </p:nvSpPr>
        <p:spPr/>
        <p:txBody>
          <a:bodyPr/>
          <a:lstStyle>
            <a:lvl1pPr>
              <a:defRPr>
                <a:solidFill>
                  <a:schemeClr val="tx2"/>
                </a:solidFill>
              </a:defRPr>
            </a:lvl1pPr>
          </a:lstStyle>
          <a:p>
            <a:r>
              <a:rPr lang="en-US" noProof="0" smtClean="0"/>
              <a:t>Endres i topp-/bunntekst</a:t>
            </a:r>
            <a:endParaRPr lang="en-US" noProof="0"/>
          </a:p>
        </p:txBody>
      </p:sp>
      <p:sp>
        <p:nvSpPr>
          <p:cNvPr id="4" name="Plassholder for lysbildenummer 3"/>
          <p:cNvSpPr>
            <a:spLocks noGrp="1"/>
          </p:cNvSpPr>
          <p:nvPr>
            <p:ph type="sldNum" sz="quarter" idx="12"/>
          </p:nvPr>
        </p:nvSpPr>
        <p:spPr/>
        <p:txBody>
          <a:bodyPr/>
          <a:lstStyle>
            <a:lvl1pPr>
              <a:defRPr>
                <a:solidFill>
                  <a:schemeClr val="tx2"/>
                </a:solidFill>
              </a:defRPr>
            </a:lvl1pPr>
          </a:lstStyle>
          <a:p>
            <a:fld id="{ECC25F22-D5A2-49CF-8FBE-5C3392B72C8D}" type="slidenum">
              <a:rPr lang="en-US" noProof="0" smtClean="0"/>
              <a:pPr/>
              <a:t>‹#›</a:t>
            </a:fld>
            <a:endParaRPr lang="en-US"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kside">
    <p:spTree>
      <p:nvGrpSpPr>
        <p:cNvPr id="1" name=""/>
        <p:cNvGrpSpPr/>
        <p:nvPr/>
      </p:nvGrpSpPr>
      <p:grpSpPr>
        <a:xfrm>
          <a:off x="0" y="0"/>
          <a:ext cx="0" cy="0"/>
          <a:chOff x="0" y="0"/>
          <a:chExt cx="0" cy="0"/>
        </a:xfrm>
      </p:grpSpPr>
      <p:pic>
        <p:nvPicPr>
          <p:cNvPr id="7" name="Picture 6" descr="nifu_ppt_bakgrunner_addpoint-1.png"/>
          <p:cNvPicPr>
            <a:picLocks noChangeAspect="1"/>
          </p:cNvPicPr>
          <p:nvPr userDrawn="1"/>
        </p:nvPicPr>
        <p:blipFill>
          <a:blip r:embed="rId2" cstate="print"/>
          <a:stretch>
            <a:fillRect/>
          </a:stretch>
        </p:blipFill>
        <p:spPr>
          <a:xfrm>
            <a:off x="377" y="284"/>
            <a:ext cx="9143244" cy="6857432"/>
          </a:xfrm>
          <a:prstGeom prst="rect">
            <a:avLst/>
          </a:prstGeom>
        </p:spPr>
      </p:pic>
      <p:sp>
        <p:nvSpPr>
          <p:cNvPr id="3" name="Undertittel 2"/>
          <p:cNvSpPr>
            <a:spLocks noGrp="1"/>
          </p:cNvSpPr>
          <p:nvPr>
            <p:ph type="subTitle" idx="1" hasCustomPrompt="1"/>
          </p:nvPr>
        </p:nvSpPr>
        <p:spPr>
          <a:xfrm>
            <a:off x="702000" y="1420092"/>
            <a:ext cx="4652726" cy="452600"/>
          </a:xfrm>
        </p:spPr>
        <p:txBody>
          <a:bodyPr lIns="0" tIns="0" rIns="0" bIns="0">
            <a:normAutofit/>
          </a:bodyPr>
          <a:lstStyle>
            <a:lvl1pPr marL="0" indent="0" algn="l">
              <a:spcBef>
                <a:spcPts val="0"/>
              </a:spcBef>
              <a:buNone/>
              <a:defRPr sz="24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E-mail address</a:t>
            </a:r>
            <a:endParaRPr lang="en-US" noProof="0" dirty="0"/>
          </a:p>
        </p:txBody>
      </p:sp>
      <p:sp>
        <p:nvSpPr>
          <p:cNvPr id="8" name="TextBox 7"/>
          <p:cNvSpPr txBox="1"/>
          <p:nvPr userDrawn="1"/>
        </p:nvSpPr>
        <p:spPr>
          <a:xfrm>
            <a:off x="702000" y="1787446"/>
            <a:ext cx="1661352" cy="369332"/>
          </a:xfrm>
          <a:prstGeom prst="rect">
            <a:avLst/>
          </a:prstGeom>
          <a:noFill/>
        </p:spPr>
        <p:txBody>
          <a:bodyPr wrap="none" lIns="0" tIns="0" rIns="0" bIns="0" rtlCol="0">
            <a:spAutoFit/>
          </a:bodyPr>
          <a:lstStyle/>
          <a:p>
            <a:r>
              <a:rPr lang="en-US" sz="2400" noProof="0" smtClean="0">
                <a:solidFill>
                  <a:schemeClr val="bg1"/>
                </a:solidFill>
              </a:rPr>
              <a:t>www.nifu.no</a:t>
            </a:r>
            <a:endParaRPr lang="en-US" sz="2400" noProof="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7" name="Picture 6" descr="nifu_ppt_bakgrunner_addpoint-1.png"/>
          <p:cNvPicPr>
            <a:picLocks noChangeAspect="1"/>
          </p:cNvPicPr>
          <p:nvPr userDrawn="1"/>
        </p:nvPicPr>
        <p:blipFill>
          <a:blip r:embed="rId2" cstate="print"/>
          <a:stretch>
            <a:fillRect/>
          </a:stretch>
        </p:blipFill>
        <p:spPr>
          <a:xfrm>
            <a:off x="377" y="283"/>
            <a:ext cx="9143244" cy="6857433"/>
          </a:xfrm>
          <a:prstGeom prst="rect">
            <a:avLst/>
          </a:prstGeom>
        </p:spPr>
      </p:pic>
      <p:sp>
        <p:nvSpPr>
          <p:cNvPr id="2" name="Tittel 1"/>
          <p:cNvSpPr>
            <a:spLocks noGrp="1"/>
          </p:cNvSpPr>
          <p:nvPr>
            <p:ph type="ctrTitle"/>
          </p:nvPr>
        </p:nvSpPr>
        <p:spPr>
          <a:xfrm>
            <a:off x="702000" y="3197741"/>
            <a:ext cx="7772400" cy="1095355"/>
          </a:xfrm>
        </p:spPr>
        <p:txBody>
          <a:bodyPr lIns="0" tIns="0" rIns="0" bIns="0" anchor="t" anchorCtr="0">
            <a:normAutofit/>
          </a:bodyPr>
          <a:lstStyle>
            <a:lvl1pPr algn="l">
              <a:defRPr sz="3200" b="1" i="1">
                <a:solidFill>
                  <a:schemeClr val="bg1"/>
                </a:solidFill>
              </a:defRPr>
            </a:lvl1pPr>
          </a:lstStyle>
          <a:p>
            <a:r>
              <a:rPr lang="nb-NO" smtClean="0"/>
              <a:t>Klikk for å redigere tittelstil</a:t>
            </a:r>
            <a:endParaRPr lang="nb-NO" dirty="0"/>
          </a:p>
        </p:txBody>
      </p:sp>
      <p:sp>
        <p:nvSpPr>
          <p:cNvPr id="4" name="Plassholder for dato 3"/>
          <p:cNvSpPr>
            <a:spLocks noGrp="1"/>
          </p:cNvSpPr>
          <p:nvPr>
            <p:ph type="dt" sz="half" idx="10"/>
          </p:nvPr>
        </p:nvSpPr>
        <p:spPr>
          <a:xfrm>
            <a:off x="702000" y="2550274"/>
            <a:ext cx="3312368" cy="215444"/>
          </a:xfrm>
        </p:spPr>
        <p:txBody>
          <a:bodyPr wrap="square" lIns="0" tIns="0" rIns="0" bIns="0" anchor="t" anchorCtr="0">
            <a:spAutoFit/>
          </a:bodyPr>
          <a:lstStyle>
            <a:lvl1pPr>
              <a:defRPr sz="1400">
                <a:solidFill>
                  <a:schemeClr val="bg1"/>
                </a:solidFill>
              </a:defRPr>
            </a:lvl1pPr>
          </a:lstStyle>
          <a:p>
            <a:r>
              <a:rPr lang="nb-NO" smtClean="0"/>
              <a:t>01-02-03</a:t>
            </a:r>
            <a:endParaRPr lang="nb-NO" dirty="0"/>
          </a:p>
        </p:txBody>
      </p:sp>
      <p:sp>
        <p:nvSpPr>
          <p:cNvPr id="6" name="Undertittel 2"/>
          <p:cNvSpPr>
            <a:spLocks noGrp="1"/>
          </p:cNvSpPr>
          <p:nvPr>
            <p:ph type="subTitle" idx="1" hasCustomPrompt="1"/>
          </p:nvPr>
        </p:nvSpPr>
        <p:spPr>
          <a:xfrm>
            <a:off x="702000" y="1420091"/>
            <a:ext cx="4652726" cy="828000"/>
          </a:xfrm>
        </p:spPr>
        <p:txBody>
          <a:bodyPr lIns="0" tIns="0" rIns="0" bIns="0">
            <a:normAutofit/>
          </a:bodyPr>
          <a:lstStyle>
            <a:lvl1pPr marL="0" indent="0" algn="l">
              <a:spcBef>
                <a:spcPts val="0"/>
              </a:spcBef>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Foredragsholder</a:t>
            </a:r>
            <a:endParaRPr lang="nb-NO" dirty="0"/>
          </a:p>
        </p:txBody>
      </p:sp>
      <p:sp>
        <p:nvSpPr>
          <p:cNvPr id="8" name="Text Placeholder 7"/>
          <p:cNvSpPr>
            <a:spLocks noGrp="1"/>
          </p:cNvSpPr>
          <p:nvPr>
            <p:ph type="body" sz="quarter" idx="11"/>
          </p:nvPr>
        </p:nvSpPr>
        <p:spPr>
          <a:xfrm>
            <a:off x="701674" y="4357731"/>
            <a:ext cx="7772726" cy="367414"/>
          </a:xfrm>
        </p:spPr>
        <p:txBody>
          <a:bodyPr/>
          <a:lstStyle>
            <a:lvl1pPr>
              <a:buNone/>
              <a:defRPr i="1">
                <a:solidFill>
                  <a:schemeClr val="bg1"/>
                </a:solidFill>
              </a:defRPr>
            </a:lvl1pPr>
          </a:lstStyle>
          <a:p>
            <a:pPr lvl="0"/>
            <a:r>
              <a:rPr lang="nb-NO" smtClean="0"/>
              <a:t>Klikk for å redigere tekststiler i malen</a:t>
            </a:r>
          </a:p>
        </p:txBody>
      </p:sp>
      <p:sp>
        <p:nvSpPr>
          <p:cNvPr id="9" name="Text Placeholder 7"/>
          <p:cNvSpPr>
            <a:spLocks noGrp="1"/>
          </p:cNvSpPr>
          <p:nvPr>
            <p:ph type="body" sz="quarter" idx="12"/>
          </p:nvPr>
        </p:nvSpPr>
        <p:spPr>
          <a:xfrm>
            <a:off x="701674" y="4964597"/>
            <a:ext cx="7772726" cy="264603"/>
          </a:xfrm>
        </p:spPr>
        <p:txBody>
          <a:bodyPr>
            <a:normAutofit/>
          </a:bodyPr>
          <a:lstStyle>
            <a:lvl1pPr>
              <a:buNone/>
              <a:defRPr sz="1400" i="0">
                <a:solidFill>
                  <a:schemeClr val="bg1"/>
                </a:solidFill>
              </a:defRPr>
            </a:lvl1pPr>
          </a:lstStyle>
          <a:p>
            <a:pPr lvl="0"/>
            <a:r>
              <a:rPr lang="nb-NO" smtClean="0"/>
              <a:t>Klikk for å redigere tekststiler i malen</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lysbilde 2">
    <p:spTree>
      <p:nvGrpSpPr>
        <p:cNvPr id="1" name=""/>
        <p:cNvGrpSpPr/>
        <p:nvPr/>
      </p:nvGrpSpPr>
      <p:grpSpPr>
        <a:xfrm>
          <a:off x="0" y="0"/>
          <a:ext cx="0" cy="0"/>
          <a:chOff x="0" y="0"/>
          <a:chExt cx="0" cy="0"/>
        </a:xfrm>
      </p:grpSpPr>
      <p:pic>
        <p:nvPicPr>
          <p:cNvPr id="7" name="Picture 6" descr="nifu_ppt_bakgrunner_addpoint-1.png"/>
          <p:cNvPicPr>
            <a:picLocks noChangeAspect="1"/>
          </p:cNvPicPr>
          <p:nvPr userDrawn="1"/>
        </p:nvPicPr>
        <p:blipFill>
          <a:blip r:embed="rId2" cstate="print"/>
          <a:stretch>
            <a:fillRect/>
          </a:stretch>
        </p:blipFill>
        <p:spPr>
          <a:xfrm>
            <a:off x="378" y="284"/>
            <a:ext cx="9143242" cy="6857432"/>
          </a:xfrm>
          <a:prstGeom prst="rect">
            <a:avLst/>
          </a:prstGeom>
        </p:spPr>
      </p:pic>
      <p:sp>
        <p:nvSpPr>
          <p:cNvPr id="2" name="Tittel 1"/>
          <p:cNvSpPr>
            <a:spLocks noGrp="1"/>
          </p:cNvSpPr>
          <p:nvPr>
            <p:ph type="ctrTitle"/>
          </p:nvPr>
        </p:nvSpPr>
        <p:spPr>
          <a:xfrm>
            <a:off x="702000" y="3197741"/>
            <a:ext cx="7772400" cy="1095355"/>
          </a:xfrm>
        </p:spPr>
        <p:txBody>
          <a:bodyPr lIns="0" tIns="0" rIns="0" bIns="0" anchor="t" anchorCtr="0">
            <a:normAutofit/>
          </a:bodyPr>
          <a:lstStyle>
            <a:lvl1pPr algn="l">
              <a:defRPr sz="3200" b="1" i="1">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hasCustomPrompt="1"/>
          </p:nvPr>
        </p:nvSpPr>
        <p:spPr>
          <a:xfrm>
            <a:off x="702000" y="1420091"/>
            <a:ext cx="4652726" cy="828000"/>
          </a:xfrm>
        </p:spPr>
        <p:txBody>
          <a:bodyPr lIns="0" tIns="0" rIns="0" bIns="0">
            <a:normAutofit/>
          </a:bodyPr>
          <a:lstStyle>
            <a:lvl1pPr marL="0" indent="0" algn="l">
              <a:spcBef>
                <a:spcPts val="0"/>
              </a:spcBef>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Foredragsholder</a:t>
            </a:r>
            <a:endParaRPr lang="nb-NO" dirty="0"/>
          </a:p>
        </p:txBody>
      </p:sp>
      <p:sp>
        <p:nvSpPr>
          <p:cNvPr id="4" name="Plassholder for dato 3"/>
          <p:cNvSpPr>
            <a:spLocks noGrp="1"/>
          </p:cNvSpPr>
          <p:nvPr>
            <p:ph type="dt" sz="half" idx="10"/>
          </p:nvPr>
        </p:nvSpPr>
        <p:spPr>
          <a:xfrm>
            <a:off x="702000" y="2550274"/>
            <a:ext cx="3312368" cy="215444"/>
          </a:xfrm>
        </p:spPr>
        <p:txBody>
          <a:bodyPr wrap="square" lIns="0" tIns="0" rIns="0" bIns="0" anchor="t" anchorCtr="0">
            <a:spAutoFit/>
          </a:bodyPr>
          <a:lstStyle>
            <a:lvl1pPr>
              <a:defRPr sz="1400">
                <a:solidFill>
                  <a:schemeClr val="bg1"/>
                </a:solidFill>
              </a:defRPr>
            </a:lvl1pPr>
          </a:lstStyle>
          <a:p>
            <a:r>
              <a:rPr lang="nb-NO" dirty="0" smtClean="0"/>
              <a:t>01-02-03</a:t>
            </a:r>
            <a:endParaRPr lang="nb-NO" dirty="0"/>
          </a:p>
        </p:txBody>
      </p:sp>
      <p:sp>
        <p:nvSpPr>
          <p:cNvPr id="8" name="Text Placeholder 7"/>
          <p:cNvSpPr>
            <a:spLocks noGrp="1"/>
          </p:cNvSpPr>
          <p:nvPr>
            <p:ph type="body" sz="quarter" idx="11"/>
          </p:nvPr>
        </p:nvSpPr>
        <p:spPr>
          <a:xfrm>
            <a:off x="701674" y="4357731"/>
            <a:ext cx="7772726" cy="367414"/>
          </a:xfrm>
        </p:spPr>
        <p:txBody>
          <a:bodyPr/>
          <a:lstStyle>
            <a:lvl1pPr>
              <a:buNone/>
              <a:defRPr i="1">
                <a:solidFill>
                  <a:schemeClr val="bg1"/>
                </a:solidFill>
              </a:defRPr>
            </a:lvl1pPr>
          </a:lstStyle>
          <a:p>
            <a:pPr lvl="0"/>
            <a:r>
              <a:rPr lang="nb-NO" smtClean="0"/>
              <a:t>Klikk for å redigere tekststiler i malen</a:t>
            </a:r>
          </a:p>
        </p:txBody>
      </p:sp>
      <p:sp>
        <p:nvSpPr>
          <p:cNvPr id="10" name="Text Placeholder 7"/>
          <p:cNvSpPr>
            <a:spLocks noGrp="1"/>
          </p:cNvSpPr>
          <p:nvPr>
            <p:ph type="body" sz="quarter" idx="12"/>
          </p:nvPr>
        </p:nvSpPr>
        <p:spPr>
          <a:xfrm>
            <a:off x="701674" y="4964597"/>
            <a:ext cx="7772726" cy="264603"/>
          </a:xfrm>
        </p:spPr>
        <p:txBody>
          <a:bodyPr>
            <a:normAutofit/>
          </a:bodyPr>
          <a:lstStyle>
            <a:lvl1pPr>
              <a:buNone/>
              <a:defRPr sz="1400" i="0">
                <a:solidFill>
                  <a:schemeClr val="bg1"/>
                </a:solidFill>
              </a:defRPr>
            </a:lvl1pPr>
          </a:lstStyle>
          <a:p>
            <a:pPr lvl="0"/>
            <a:r>
              <a:rPr lang="nb-NO" smtClean="0"/>
              <a:t>Klikk for å redigere tekststiler i malen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lysbilde 3">
    <p:spTree>
      <p:nvGrpSpPr>
        <p:cNvPr id="1" name=""/>
        <p:cNvGrpSpPr/>
        <p:nvPr/>
      </p:nvGrpSpPr>
      <p:grpSpPr>
        <a:xfrm>
          <a:off x="0" y="0"/>
          <a:ext cx="0" cy="0"/>
          <a:chOff x="0" y="0"/>
          <a:chExt cx="0" cy="0"/>
        </a:xfrm>
      </p:grpSpPr>
      <p:pic>
        <p:nvPicPr>
          <p:cNvPr id="9" name="Picture 8" descr="nifu_ppt_bakgrunner_addpoint-1.png"/>
          <p:cNvPicPr>
            <a:picLocks noChangeAspect="1"/>
          </p:cNvPicPr>
          <p:nvPr userDrawn="1"/>
        </p:nvPicPr>
        <p:blipFill>
          <a:blip r:embed="rId2" cstate="print"/>
          <a:stretch>
            <a:fillRect/>
          </a:stretch>
        </p:blipFill>
        <p:spPr>
          <a:xfrm>
            <a:off x="378" y="283"/>
            <a:ext cx="9143242" cy="6857432"/>
          </a:xfrm>
          <a:prstGeom prst="rect">
            <a:avLst/>
          </a:prstGeom>
        </p:spPr>
      </p:pic>
      <p:sp>
        <p:nvSpPr>
          <p:cNvPr id="2" name="Tittel 1"/>
          <p:cNvSpPr>
            <a:spLocks noGrp="1"/>
          </p:cNvSpPr>
          <p:nvPr>
            <p:ph type="ctrTitle"/>
          </p:nvPr>
        </p:nvSpPr>
        <p:spPr>
          <a:xfrm>
            <a:off x="702000" y="3197741"/>
            <a:ext cx="7772400" cy="1095355"/>
          </a:xfrm>
        </p:spPr>
        <p:txBody>
          <a:bodyPr lIns="0" tIns="0" rIns="0" bIns="0" anchor="t" anchorCtr="0">
            <a:normAutofit/>
          </a:bodyPr>
          <a:lstStyle>
            <a:lvl1pPr algn="l">
              <a:defRPr sz="3200" b="1" i="1">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hasCustomPrompt="1"/>
          </p:nvPr>
        </p:nvSpPr>
        <p:spPr>
          <a:xfrm>
            <a:off x="702000" y="1420091"/>
            <a:ext cx="4652726" cy="828000"/>
          </a:xfrm>
        </p:spPr>
        <p:txBody>
          <a:bodyPr lIns="0" tIns="0" rIns="0" bIns="0">
            <a:normAutofit/>
          </a:bodyPr>
          <a:lstStyle>
            <a:lvl1pPr marL="0" indent="0" algn="l">
              <a:spcBef>
                <a:spcPts val="0"/>
              </a:spcBef>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Foredragsholder</a:t>
            </a:r>
            <a:endParaRPr lang="nb-NO" dirty="0"/>
          </a:p>
        </p:txBody>
      </p:sp>
      <p:sp>
        <p:nvSpPr>
          <p:cNvPr id="4" name="Plassholder for dato 3"/>
          <p:cNvSpPr>
            <a:spLocks noGrp="1"/>
          </p:cNvSpPr>
          <p:nvPr>
            <p:ph type="dt" sz="half" idx="10"/>
          </p:nvPr>
        </p:nvSpPr>
        <p:spPr>
          <a:xfrm>
            <a:off x="702000" y="2550274"/>
            <a:ext cx="3312368" cy="215444"/>
          </a:xfrm>
        </p:spPr>
        <p:txBody>
          <a:bodyPr wrap="square" lIns="0" tIns="0" rIns="0" bIns="0" anchor="t" anchorCtr="0">
            <a:spAutoFit/>
          </a:bodyPr>
          <a:lstStyle>
            <a:lvl1pPr>
              <a:defRPr sz="1400">
                <a:solidFill>
                  <a:schemeClr val="bg1"/>
                </a:solidFill>
              </a:defRPr>
            </a:lvl1pPr>
          </a:lstStyle>
          <a:p>
            <a:r>
              <a:rPr lang="nb-NO" dirty="0" smtClean="0"/>
              <a:t>01-02-03</a:t>
            </a:r>
            <a:endParaRPr lang="nb-NO" dirty="0"/>
          </a:p>
        </p:txBody>
      </p:sp>
      <p:sp>
        <p:nvSpPr>
          <p:cNvPr id="8" name="Text Placeholder 7"/>
          <p:cNvSpPr>
            <a:spLocks noGrp="1"/>
          </p:cNvSpPr>
          <p:nvPr>
            <p:ph type="body" sz="quarter" idx="11"/>
          </p:nvPr>
        </p:nvSpPr>
        <p:spPr>
          <a:xfrm>
            <a:off x="701674" y="4357731"/>
            <a:ext cx="7772726" cy="367414"/>
          </a:xfrm>
        </p:spPr>
        <p:txBody>
          <a:bodyPr/>
          <a:lstStyle>
            <a:lvl1pPr>
              <a:buNone/>
              <a:defRPr i="1">
                <a:solidFill>
                  <a:schemeClr val="bg1"/>
                </a:solidFill>
              </a:defRPr>
            </a:lvl1pPr>
          </a:lstStyle>
          <a:p>
            <a:pPr lvl="0"/>
            <a:r>
              <a:rPr lang="nb-NO" smtClean="0"/>
              <a:t>Klikk for å redigere tekststiler i malen</a:t>
            </a:r>
          </a:p>
        </p:txBody>
      </p:sp>
      <p:sp>
        <p:nvSpPr>
          <p:cNvPr id="10" name="Text Placeholder 7"/>
          <p:cNvSpPr>
            <a:spLocks noGrp="1"/>
          </p:cNvSpPr>
          <p:nvPr>
            <p:ph type="body" sz="quarter" idx="12"/>
          </p:nvPr>
        </p:nvSpPr>
        <p:spPr>
          <a:xfrm>
            <a:off x="701674" y="4964597"/>
            <a:ext cx="7772726" cy="264603"/>
          </a:xfrm>
        </p:spPr>
        <p:txBody>
          <a:bodyPr>
            <a:normAutofit/>
          </a:bodyPr>
          <a:lstStyle>
            <a:lvl1pPr>
              <a:buNone/>
              <a:defRPr sz="1400" i="0">
                <a:solidFill>
                  <a:schemeClr val="bg1"/>
                </a:solidFill>
              </a:defRPr>
            </a:lvl1pPr>
          </a:lstStyle>
          <a:p>
            <a:pPr lvl="0"/>
            <a:r>
              <a:rPr lang="nb-NO" smtClean="0"/>
              <a:t>Klikk for å redigere tekststiler i malen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killeside">
    <p:spTree>
      <p:nvGrpSpPr>
        <p:cNvPr id="1" name=""/>
        <p:cNvGrpSpPr/>
        <p:nvPr/>
      </p:nvGrpSpPr>
      <p:grpSpPr>
        <a:xfrm>
          <a:off x="0" y="0"/>
          <a:ext cx="0" cy="0"/>
          <a:chOff x="0" y="0"/>
          <a:chExt cx="0" cy="0"/>
        </a:xfrm>
      </p:grpSpPr>
      <p:pic>
        <p:nvPicPr>
          <p:cNvPr id="7" name="Picture 6" descr="nifu_ppt_bakgrunner_addpoint-1.png"/>
          <p:cNvPicPr>
            <a:picLocks noChangeAspect="1"/>
          </p:cNvPicPr>
          <p:nvPr userDrawn="1"/>
        </p:nvPicPr>
        <p:blipFill>
          <a:blip r:embed="rId2" cstate="print"/>
          <a:stretch>
            <a:fillRect/>
          </a:stretch>
        </p:blipFill>
        <p:spPr>
          <a:xfrm>
            <a:off x="757" y="0"/>
            <a:ext cx="9143243" cy="6857432"/>
          </a:xfrm>
          <a:prstGeom prst="rect">
            <a:avLst/>
          </a:prstGeom>
        </p:spPr>
      </p:pic>
      <p:sp>
        <p:nvSpPr>
          <p:cNvPr id="2" name="Tittel 1"/>
          <p:cNvSpPr>
            <a:spLocks noGrp="1"/>
          </p:cNvSpPr>
          <p:nvPr>
            <p:ph type="ctrTitle"/>
          </p:nvPr>
        </p:nvSpPr>
        <p:spPr>
          <a:xfrm>
            <a:off x="702000" y="3197741"/>
            <a:ext cx="7772400" cy="1095355"/>
          </a:xfrm>
        </p:spPr>
        <p:txBody>
          <a:bodyPr lIns="0" tIns="0" rIns="0" bIns="0" anchor="t" anchorCtr="0">
            <a:normAutofit/>
          </a:bodyPr>
          <a:lstStyle>
            <a:lvl1pPr algn="l">
              <a:defRPr sz="3200" b="1" i="1">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702000" y="1420091"/>
            <a:ext cx="4374056" cy="828000"/>
          </a:xfrm>
        </p:spPr>
        <p:txBody>
          <a:bodyPr lIns="0" tIns="0" rIns="0" bIns="0">
            <a:normAutofit/>
          </a:bodyPr>
          <a:lstStyle>
            <a:lvl1pPr marL="0" indent="0" algn="l">
              <a:spcBef>
                <a:spcPts val="0"/>
              </a:spcBef>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dirty="0"/>
          </a:p>
        </p:txBody>
      </p:sp>
      <p:sp>
        <p:nvSpPr>
          <p:cNvPr id="11" name="Date Placeholder 10"/>
          <p:cNvSpPr>
            <a:spLocks noGrp="1"/>
          </p:cNvSpPr>
          <p:nvPr>
            <p:ph type="dt" sz="half" idx="10"/>
          </p:nvPr>
        </p:nvSpPr>
        <p:spPr>
          <a:xfrm>
            <a:off x="7553178" y="116632"/>
            <a:ext cx="547214" cy="0"/>
          </a:xfrm>
        </p:spPr>
        <p:txBody>
          <a:bodyPr/>
          <a:lstStyle>
            <a:lvl1pPr>
              <a:defRPr>
                <a:solidFill>
                  <a:srgbClr val="F15160"/>
                </a:solidFill>
              </a:defRPr>
            </a:lvl1pPr>
          </a:lstStyle>
          <a:p>
            <a:r>
              <a:rPr lang="nb-NO" smtClean="0"/>
              <a:t>01-02-03</a:t>
            </a:r>
            <a:endParaRPr lang="nb-NO" dirty="0"/>
          </a:p>
        </p:txBody>
      </p:sp>
      <p:sp>
        <p:nvSpPr>
          <p:cNvPr id="13" name="Slide Number Placeholder 12"/>
          <p:cNvSpPr>
            <a:spLocks noGrp="1"/>
          </p:cNvSpPr>
          <p:nvPr>
            <p:ph type="sldNum" sz="quarter" idx="11"/>
          </p:nvPr>
        </p:nvSpPr>
        <p:spPr>
          <a:xfrm>
            <a:off x="8100391" y="116632"/>
            <a:ext cx="341349" cy="0"/>
          </a:xfrm>
        </p:spPr>
        <p:txBody>
          <a:bodyPr/>
          <a:lstStyle>
            <a:lvl1pPr>
              <a:defRPr>
                <a:solidFill>
                  <a:srgbClr val="F15160"/>
                </a:solidFill>
              </a:defRPr>
            </a:lvl1pPr>
          </a:lstStyle>
          <a:p>
            <a:fld id="{ECC25F22-D5A2-49CF-8FBE-5C3392B72C8D}" type="slidenum">
              <a:rPr lang="nb-NO" smtClean="0"/>
              <a:pPr/>
              <a:t>‹#›</a:t>
            </a:fld>
            <a:endParaRPr lang="nb-NO" dirty="0"/>
          </a:p>
        </p:txBody>
      </p:sp>
      <p:sp>
        <p:nvSpPr>
          <p:cNvPr id="14" name="Footer Placeholder 13"/>
          <p:cNvSpPr>
            <a:spLocks noGrp="1"/>
          </p:cNvSpPr>
          <p:nvPr>
            <p:ph type="ftr" sz="quarter" idx="12"/>
          </p:nvPr>
        </p:nvSpPr>
        <p:spPr>
          <a:xfrm>
            <a:off x="1782377" y="116632"/>
            <a:ext cx="2895600" cy="0"/>
          </a:xfrm>
        </p:spPr>
        <p:txBody>
          <a:bodyPr/>
          <a:lstStyle>
            <a:lvl1pPr>
              <a:defRPr>
                <a:solidFill>
                  <a:srgbClr val="F15160"/>
                </a:solidFill>
              </a:defRPr>
            </a:lvl1pPr>
          </a:lstStyle>
          <a:p>
            <a:r>
              <a:rPr lang="nb-NO" smtClean="0"/>
              <a:t>Endres i topp-/bunntekst</a:t>
            </a:r>
            <a:endParaRPr lang="nb-N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tx2"/>
                </a:solidFill>
              </a:defRPr>
            </a:lvl1pPr>
          </a:lstStyle>
          <a:p>
            <a:r>
              <a:rPr lang="nb-NO" smtClean="0"/>
              <a:t>Klikk for å redigere tittelstil</a:t>
            </a:r>
            <a:endParaRPr lang="nb-NO" dirty="0"/>
          </a:p>
        </p:txBody>
      </p:sp>
      <p:sp>
        <p:nvSpPr>
          <p:cNvPr id="3" name="Plassholder for innhold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lvl1pPr>
              <a:defRPr>
                <a:solidFill>
                  <a:schemeClr val="tx2"/>
                </a:solidFill>
              </a:defRPr>
            </a:lvl1pPr>
          </a:lstStyle>
          <a:p>
            <a:r>
              <a:rPr lang="nb-NO" smtClean="0"/>
              <a:t>01-02-03</a:t>
            </a:r>
            <a:endParaRPr lang="nb-NO"/>
          </a:p>
        </p:txBody>
      </p:sp>
      <p:sp>
        <p:nvSpPr>
          <p:cNvPr id="5" name="Plassholder for bunntekst 4"/>
          <p:cNvSpPr>
            <a:spLocks noGrp="1"/>
          </p:cNvSpPr>
          <p:nvPr>
            <p:ph type="ftr" sz="quarter" idx="11"/>
          </p:nvPr>
        </p:nvSpPr>
        <p:spPr/>
        <p:txBody>
          <a:bodyPr/>
          <a:lstStyle>
            <a:lvl1pPr>
              <a:defRPr>
                <a:solidFill>
                  <a:schemeClr val="tx2"/>
                </a:solidFill>
              </a:defRPr>
            </a:lvl1p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lvl1pPr>
              <a:defRPr>
                <a:solidFill>
                  <a:schemeClr val="tx2"/>
                </a:solidFill>
              </a:defRPr>
            </a:lvl1pPr>
          </a:lstStyle>
          <a:p>
            <a:fld id="{ECC25F22-D5A2-49CF-8FBE-5C3392B72C8D}"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tel og brød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lvl1pPr marL="0" indent="0">
              <a:buFont typeface="Arial" pitchFamily="34" charset="0"/>
              <a:buNone/>
              <a:defRPr/>
            </a:lvl1pPr>
            <a:lvl2pPr marL="0" indent="0" defTabSz="717550">
              <a:buNone/>
              <a:tabLst/>
              <a:defRPr/>
            </a:lvl2pPr>
            <a:lvl3pPr marL="0" indent="0" defTabSz="717550">
              <a:buNone/>
              <a:tabLst/>
              <a:defRPr/>
            </a:lvl3pPr>
            <a:lvl4pPr marL="0" indent="0" defTabSz="717550">
              <a:buNone/>
              <a:tabLst/>
              <a:defRPr/>
            </a:lvl4pPr>
            <a:lvl5pPr marL="0" indent="0" defTabSz="717550">
              <a:buNone/>
              <a:tabLst/>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dato 3"/>
          <p:cNvSpPr>
            <a:spLocks noGrp="1"/>
          </p:cNvSpPr>
          <p:nvPr>
            <p:ph type="dt" sz="half" idx="10"/>
          </p:nvPr>
        </p:nvSpPr>
        <p:spPr/>
        <p:txBody>
          <a:bodyPr/>
          <a:lstStyle>
            <a:lvl1pPr>
              <a:defRPr>
                <a:solidFill>
                  <a:schemeClr val="tx2"/>
                </a:solidFill>
              </a:defRPr>
            </a:lvl1pPr>
          </a:lstStyle>
          <a:p>
            <a:r>
              <a:rPr lang="nb-NO" smtClean="0"/>
              <a:t>01-02-03</a:t>
            </a:r>
            <a:endParaRPr lang="nb-NO"/>
          </a:p>
        </p:txBody>
      </p:sp>
      <p:sp>
        <p:nvSpPr>
          <p:cNvPr id="5" name="Plassholder for bunntekst 4"/>
          <p:cNvSpPr>
            <a:spLocks noGrp="1"/>
          </p:cNvSpPr>
          <p:nvPr>
            <p:ph type="ftr" sz="quarter" idx="11"/>
          </p:nvPr>
        </p:nvSpPr>
        <p:spPr/>
        <p:txBody>
          <a:bodyPr/>
          <a:lstStyle>
            <a:lvl1pPr>
              <a:defRPr>
                <a:solidFill>
                  <a:schemeClr val="tx2"/>
                </a:solidFill>
              </a:defRPr>
            </a:lvl1p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lvl1pPr>
              <a:defRPr>
                <a:solidFill>
                  <a:schemeClr val="tx2"/>
                </a:solidFill>
              </a:defRPr>
            </a:lvl1pPr>
          </a:lstStyle>
          <a:p>
            <a:fld id="{ECC25F22-D5A2-49CF-8FBE-5C3392B72C8D}"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tx2"/>
                </a:solidFill>
              </a:defRPr>
            </a:lvl1pPr>
          </a:lstStyle>
          <a:p>
            <a:r>
              <a:rPr lang="nb-NO" smtClean="0"/>
              <a:t>Klikk for å redigere tittelstil</a:t>
            </a:r>
            <a:endParaRPr lang="nb-NO"/>
          </a:p>
        </p:txBody>
      </p:sp>
      <p:sp>
        <p:nvSpPr>
          <p:cNvPr id="5" name="Plassholder for dato 4"/>
          <p:cNvSpPr>
            <a:spLocks noGrp="1"/>
          </p:cNvSpPr>
          <p:nvPr>
            <p:ph type="dt" sz="half" idx="10"/>
          </p:nvPr>
        </p:nvSpPr>
        <p:spPr/>
        <p:txBody>
          <a:bodyPr/>
          <a:lstStyle>
            <a:lvl1pPr>
              <a:defRPr>
                <a:solidFill>
                  <a:schemeClr val="tx2"/>
                </a:solidFill>
              </a:defRPr>
            </a:lvl1pPr>
          </a:lstStyle>
          <a:p>
            <a:r>
              <a:rPr lang="nb-NO" smtClean="0"/>
              <a:t>01-02-03</a:t>
            </a:r>
            <a:endParaRPr lang="nb-NO"/>
          </a:p>
        </p:txBody>
      </p:sp>
      <p:sp>
        <p:nvSpPr>
          <p:cNvPr id="6" name="Plassholder for bunntekst 5"/>
          <p:cNvSpPr>
            <a:spLocks noGrp="1"/>
          </p:cNvSpPr>
          <p:nvPr>
            <p:ph type="ftr" sz="quarter" idx="11"/>
          </p:nvPr>
        </p:nvSpPr>
        <p:spPr/>
        <p:txBody>
          <a:bodyPr/>
          <a:lstStyle>
            <a:lvl1pPr>
              <a:defRPr>
                <a:solidFill>
                  <a:schemeClr val="tx2"/>
                </a:solidFill>
              </a:defRPr>
            </a:lvl1pPr>
          </a:lstStyle>
          <a:p>
            <a:r>
              <a:rPr lang="nb-NO" smtClean="0"/>
              <a:t>Endres i topp-/bunntekst</a:t>
            </a:r>
            <a:endParaRPr lang="nb-NO"/>
          </a:p>
        </p:txBody>
      </p:sp>
      <p:sp>
        <p:nvSpPr>
          <p:cNvPr id="7" name="Plassholder for lysbildenummer 6"/>
          <p:cNvSpPr>
            <a:spLocks noGrp="1"/>
          </p:cNvSpPr>
          <p:nvPr>
            <p:ph type="sldNum" sz="quarter" idx="12"/>
          </p:nvPr>
        </p:nvSpPr>
        <p:spPr/>
        <p:txBody>
          <a:bodyPr/>
          <a:lstStyle>
            <a:lvl1pPr>
              <a:defRPr>
                <a:solidFill>
                  <a:schemeClr val="tx2"/>
                </a:solidFill>
              </a:defRPr>
            </a:lvl1pPr>
          </a:lstStyle>
          <a:p>
            <a:fld id="{ECC25F22-D5A2-49CF-8FBE-5C3392B72C8D}" type="slidenum">
              <a:rPr lang="nb-NO" smtClean="0"/>
              <a:pPr/>
              <a:t>‹#›</a:t>
            </a:fld>
            <a:endParaRPr lang="nb-NO"/>
          </a:p>
        </p:txBody>
      </p:sp>
      <p:sp>
        <p:nvSpPr>
          <p:cNvPr id="8" name="Plassholder for innhold 2"/>
          <p:cNvSpPr>
            <a:spLocks noGrp="1"/>
          </p:cNvSpPr>
          <p:nvPr>
            <p:ph idx="1"/>
          </p:nvPr>
        </p:nvSpPr>
        <p:spPr>
          <a:xfrm>
            <a:off x="702000" y="1434721"/>
            <a:ext cx="3780000" cy="45259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9" name="Plassholder for innhold 2"/>
          <p:cNvSpPr>
            <a:spLocks noGrp="1"/>
          </p:cNvSpPr>
          <p:nvPr>
            <p:ph idx="13"/>
          </p:nvPr>
        </p:nvSpPr>
        <p:spPr>
          <a:xfrm>
            <a:off x="4661741" y="1434721"/>
            <a:ext cx="3780000" cy="452596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tx2"/>
                </a:solidFill>
              </a:defRPr>
            </a:lvl1pPr>
          </a:lstStyle>
          <a:p>
            <a:r>
              <a:rPr lang="nb-NO" smtClean="0"/>
              <a:t>Klikk for å redigere tittelstil</a:t>
            </a:r>
            <a:endParaRPr lang="nb-NO"/>
          </a:p>
        </p:txBody>
      </p:sp>
      <p:sp>
        <p:nvSpPr>
          <p:cNvPr id="3" name="Plassholder for tekst 2"/>
          <p:cNvSpPr>
            <a:spLocks noGrp="1"/>
          </p:cNvSpPr>
          <p:nvPr>
            <p:ph type="body" idx="1"/>
          </p:nvPr>
        </p:nvSpPr>
        <p:spPr>
          <a:xfrm>
            <a:off x="702000" y="1434721"/>
            <a:ext cx="3780000" cy="639762"/>
          </a:xfrm>
        </p:spPr>
        <p:txBody>
          <a:bodyPr anchor="b">
            <a:norm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lvl1pPr>
              <a:defRPr>
                <a:solidFill>
                  <a:schemeClr val="tx2"/>
                </a:solidFill>
              </a:defRPr>
            </a:lvl1pPr>
          </a:lstStyle>
          <a:p>
            <a:r>
              <a:rPr lang="nb-NO" smtClean="0"/>
              <a:t>01-02-03</a:t>
            </a:r>
            <a:endParaRPr lang="nb-NO"/>
          </a:p>
        </p:txBody>
      </p:sp>
      <p:sp>
        <p:nvSpPr>
          <p:cNvPr id="8" name="Plassholder for bunntekst 7"/>
          <p:cNvSpPr>
            <a:spLocks noGrp="1"/>
          </p:cNvSpPr>
          <p:nvPr>
            <p:ph type="ftr" sz="quarter" idx="11"/>
          </p:nvPr>
        </p:nvSpPr>
        <p:spPr/>
        <p:txBody>
          <a:bodyPr/>
          <a:lstStyle>
            <a:lvl1pPr>
              <a:defRPr>
                <a:solidFill>
                  <a:schemeClr val="tx2"/>
                </a:solidFill>
              </a:defRPr>
            </a:lvl1pPr>
          </a:lstStyle>
          <a:p>
            <a:r>
              <a:rPr lang="nb-NO" smtClean="0"/>
              <a:t>Endres i topp-/bunntekst</a:t>
            </a:r>
            <a:endParaRPr lang="nb-NO"/>
          </a:p>
        </p:txBody>
      </p:sp>
      <p:sp>
        <p:nvSpPr>
          <p:cNvPr id="9" name="Plassholder for lysbildenummer 8"/>
          <p:cNvSpPr>
            <a:spLocks noGrp="1"/>
          </p:cNvSpPr>
          <p:nvPr>
            <p:ph type="sldNum" sz="quarter" idx="12"/>
          </p:nvPr>
        </p:nvSpPr>
        <p:spPr/>
        <p:txBody>
          <a:bodyPr/>
          <a:lstStyle>
            <a:lvl1pPr>
              <a:defRPr>
                <a:solidFill>
                  <a:schemeClr val="tx2"/>
                </a:solidFill>
              </a:defRPr>
            </a:lvl1pPr>
          </a:lstStyle>
          <a:p>
            <a:fld id="{ECC25F22-D5A2-49CF-8FBE-5C3392B72C8D}" type="slidenum">
              <a:rPr lang="nb-NO" smtClean="0"/>
              <a:pPr/>
              <a:t>‹#›</a:t>
            </a:fld>
            <a:endParaRPr lang="nb-NO"/>
          </a:p>
        </p:txBody>
      </p:sp>
      <p:sp>
        <p:nvSpPr>
          <p:cNvPr id="10" name="Plassholder for innhold 2"/>
          <p:cNvSpPr>
            <a:spLocks noGrp="1"/>
          </p:cNvSpPr>
          <p:nvPr>
            <p:ph idx="13"/>
          </p:nvPr>
        </p:nvSpPr>
        <p:spPr>
          <a:xfrm>
            <a:off x="702000" y="2074483"/>
            <a:ext cx="3780000" cy="38862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11" name="Plassholder for tekst 2"/>
          <p:cNvSpPr>
            <a:spLocks noGrp="1"/>
          </p:cNvSpPr>
          <p:nvPr>
            <p:ph type="body" idx="14"/>
          </p:nvPr>
        </p:nvSpPr>
        <p:spPr>
          <a:xfrm>
            <a:off x="4661741" y="1434721"/>
            <a:ext cx="3780000" cy="639762"/>
          </a:xfrm>
        </p:spPr>
        <p:txBody>
          <a:bodyPr anchor="b">
            <a:normAutofit/>
          </a:bodyPr>
          <a:lstStyle>
            <a:lvl1pPr marL="0" indent="0">
              <a:buNone/>
              <a:defRPr sz="1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12" name="Plassholder for innhold 2"/>
          <p:cNvSpPr>
            <a:spLocks noGrp="1"/>
          </p:cNvSpPr>
          <p:nvPr>
            <p:ph idx="15"/>
          </p:nvPr>
        </p:nvSpPr>
        <p:spPr>
          <a:xfrm>
            <a:off x="4661741" y="2074483"/>
            <a:ext cx="3780000" cy="38862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nifu_ppt_addpoint-6.png"/>
          <p:cNvPicPr>
            <a:picLocks noChangeAspect="1"/>
          </p:cNvPicPr>
          <p:nvPr/>
        </p:nvPicPr>
        <p:blipFill>
          <a:blip r:embed="rId14" cstate="print"/>
          <a:srcRect b="71493"/>
          <a:stretch>
            <a:fillRect/>
          </a:stretch>
        </p:blipFill>
        <p:spPr>
          <a:xfrm>
            <a:off x="377" y="5980249"/>
            <a:ext cx="9143245" cy="250222"/>
          </a:xfrm>
          <a:prstGeom prst="rect">
            <a:avLst/>
          </a:prstGeom>
        </p:spPr>
      </p:pic>
      <p:sp>
        <p:nvSpPr>
          <p:cNvPr id="2" name="Plassholder for tittel 1"/>
          <p:cNvSpPr>
            <a:spLocks noGrp="1"/>
          </p:cNvSpPr>
          <p:nvPr>
            <p:ph type="title"/>
          </p:nvPr>
        </p:nvSpPr>
        <p:spPr>
          <a:xfrm>
            <a:off x="702000" y="666510"/>
            <a:ext cx="7739741" cy="369332"/>
          </a:xfrm>
          <a:prstGeom prst="rect">
            <a:avLst/>
          </a:prstGeom>
        </p:spPr>
        <p:txBody>
          <a:bodyPr vert="horz" lIns="0" tIns="0" rIns="0" bIns="0" rtlCol="0" anchor="t" anchorCtr="0">
            <a:normAutofit/>
          </a:bodyPr>
          <a:lstStyle/>
          <a:p>
            <a:r>
              <a:rPr lang="en-US" noProof="0" smtClean="0"/>
              <a:t>Klikk for å redigere tittelstil</a:t>
            </a:r>
            <a:endParaRPr lang="en-US" noProof="0"/>
          </a:p>
        </p:txBody>
      </p:sp>
      <p:sp>
        <p:nvSpPr>
          <p:cNvPr id="3" name="Plassholder for tekst 2"/>
          <p:cNvSpPr>
            <a:spLocks noGrp="1"/>
          </p:cNvSpPr>
          <p:nvPr>
            <p:ph type="body" idx="1"/>
          </p:nvPr>
        </p:nvSpPr>
        <p:spPr>
          <a:xfrm>
            <a:off x="702000" y="1434721"/>
            <a:ext cx="7739741" cy="4525963"/>
          </a:xfrm>
          <a:prstGeom prst="rect">
            <a:avLst/>
          </a:prstGeom>
        </p:spPr>
        <p:txBody>
          <a:bodyPr vert="horz" lIns="0" tIns="0" rIns="0" bIns="0" rtlCol="0">
            <a:normAutofit/>
          </a:bodyPr>
          <a:lstStyle/>
          <a:p>
            <a:pPr lvl="0"/>
            <a:r>
              <a:rPr lang="en-US" noProof="0" smtClean="0"/>
              <a:t>Klikk for å redigere tekststiler i malen</a:t>
            </a:r>
          </a:p>
          <a:p>
            <a:pPr lvl="1"/>
            <a:r>
              <a:rPr lang="en-US" noProof="0" smtClean="0"/>
              <a:t>Andre nivå</a:t>
            </a:r>
          </a:p>
          <a:p>
            <a:pPr lvl="2"/>
            <a:r>
              <a:rPr lang="en-US" noProof="0" smtClean="0"/>
              <a:t>Tredje nivå</a:t>
            </a:r>
          </a:p>
          <a:p>
            <a:pPr lvl="3"/>
            <a:r>
              <a:rPr lang="en-US" noProof="0" smtClean="0"/>
              <a:t>Fjerde nivå</a:t>
            </a:r>
          </a:p>
          <a:p>
            <a:pPr lvl="4"/>
            <a:r>
              <a:rPr lang="en-US" noProof="0" smtClean="0"/>
              <a:t>Femte nivå</a:t>
            </a:r>
            <a:endParaRPr lang="en-US" noProof="0"/>
          </a:p>
        </p:txBody>
      </p:sp>
      <p:sp>
        <p:nvSpPr>
          <p:cNvPr id="4" name="Plassholder for dato 3"/>
          <p:cNvSpPr>
            <a:spLocks noGrp="1"/>
          </p:cNvSpPr>
          <p:nvPr>
            <p:ph type="dt" sz="half" idx="2"/>
          </p:nvPr>
        </p:nvSpPr>
        <p:spPr>
          <a:xfrm>
            <a:off x="7553178" y="6288408"/>
            <a:ext cx="547214" cy="107722"/>
          </a:xfrm>
          <a:prstGeom prst="rect">
            <a:avLst/>
          </a:prstGeom>
        </p:spPr>
        <p:txBody>
          <a:bodyPr vert="horz" wrap="square" lIns="0" tIns="0" rIns="0" bIns="0" rtlCol="0" anchor="ctr">
            <a:noAutofit/>
          </a:bodyPr>
          <a:lstStyle>
            <a:lvl1pPr algn="l">
              <a:defRPr sz="700" i="1">
                <a:solidFill>
                  <a:schemeClr val="tx2"/>
                </a:solidFill>
              </a:defRPr>
            </a:lvl1pPr>
          </a:lstStyle>
          <a:p>
            <a:r>
              <a:rPr lang="nb-NO" noProof="0" smtClean="0"/>
              <a:t>01-02-03</a:t>
            </a:r>
            <a:endParaRPr lang="en-US" noProof="0"/>
          </a:p>
        </p:txBody>
      </p:sp>
      <p:sp>
        <p:nvSpPr>
          <p:cNvPr id="5" name="Plassholder for bunntekst 4"/>
          <p:cNvSpPr>
            <a:spLocks noGrp="1"/>
          </p:cNvSpPr>
          <p:nvPr>
            <p:ph type="ftr" sz="quarter" idx="3"/>
          </p:nvPr>
        </p:nvSpPr>
        <p:spPr>
          <a:xfrm>
            <a:off x="1782377" y="6288408"/>
            <a:ext cx="2895600" cy="107722"/>
          </a:xfrm>
          <a:prstGeom prst="rect">
            <a:avLst/>
          </a:prstGeom>
        </p:spPr>
        <p:txBody>
          <a:bodyPr vert="horz" lIns="0" tIns="0" rIns="0" bIns="0" rtlCol="0" anchor="ctr">
            <a:spAutoFit/>
          </a:bodyPr>
          <a:lstStyle>
            <a:lvl1pPr algn="l">
              <a:defRPr sz="700" i="1">
                <a:solidFill>
                  <a:schemeClr val="tx2"/>
                </a:solidFill>
              </a:defRPr>
            </a:lvl1pPr>
          </a:lstStyle>
          <a:p>
            <a:r>
              <a:rPr lang="en-US" noProof="0" smtClean="0"/>
              <a:t>Endres i topp-/bunntekst</a:t>
            </a:r>
            <a:endParaRPr lang="en-US" noProof="0"/>
          </a:p>
        </p:txBody>
      </p:sp>
      <p:sp>
        <p:nvSpPr>
          <p:cNvPr id="6" name="Plassholder for lysbildenummer 5"/>
          <p:cNvSpPr>
            <a:spLocks noGrp="1"/>
          </p:cNvSpPr>
          <p:nvPr>
            <p:ph type="sldNum" sz="quarter" idx="4"/>
          </p:nvPr>
        </p:nvSpPr>
        <p:spPr>
          <a:xfrm>
            <a:off x="8100391" y="6288408"/>
            <a:ext cx="341349" cy="107722"/>
          </a:xfrm>
          <a:prstGeom prst="rect">
            <a:avLst/>
          </a:prstGeom>
        </p:spPr>
        <p:txBody>
          <a:bodyPr vert="horz" wrap="square" lIns="0" tIns="0" rIns="0" bIns="0" rtlCol="0" anchor="ctr">
            <a:spAutoFit/>
          </a:bodyPr>
          <a:lstStyle>
            <a:lvl1pPr algn="r">
              <a:defRPr sz="700" i="1">
                <a:solidFill>
                  <a:schemeClr val="tx2"/>
                </a:solidFill>
              </a:defRPr>
            </a:lvl1pPr>
          </a:lstStyle>
          <a:p>
            <a:fld id="{ECC25F22-D5A2-49CF-8FBE-5C3392B72C8D}" type="slidenum">
              <a:rPr lang="en-US" noProof="0" smtClean="0"/>
              <a:pPr/>
              <a:t>‹#›</a:t>
            </a:fld>
            <a:endParaRPr lang="en-US" noProof="0"/>
          </a:p>
        </p:txBody>
      </p:sp>
      <p:pic>
        <p:nvPicPr>
          <p:cNvPr id="8" name="Picture 7" descr="ppt_logo_300.png"/>
          <p:cNvPicPr>
            <a:picLocks noChangeAspect="1"/>
          </p:cNvPicPr>
          <p:nvPr/>
        </p:nvPicPr>
        <p:blipFill>
          <a:blip r:embed="rId15" cstate="print"/>
          <a:stretch>
            <a:fillRect/>
          </a:stretch>
        </p:blipFill>
        <p:spPr>
          <a:xfrm>
            <a:off x="377" y="6272783"/>
            <a:ext cx="1188722" cy="585217"/>
          </a:xfrm>
          <a:prstGeom prst="rect">
            <a:avLst/>
          </a:prstGeom>
        </p:spPr>
      </p:pic>
    </p:spTree>
  </p:cSld>
  <p:clrMap bg1="lt1" tx1="dk1" bg2="lt2" tx2="dk2" accent1="accent1" accent2="accent2" accent3="accent3" accent4="accent4" accent5="accent5" accent6="accent6" hlink="hlink" folHlink="folHlink"/>
  <p:sldLayoutIdLst>
    <p:sldLayoutId id="2147483662" r:id="rId1"/>
    <p:sldLayoutId id="2147483649" r:id="rId2"/>
    <p:sldLayoutId id="2147483666" r:id="rId3"/>
    <p:sldLayoutId id="2147483667" r:id="rId4"/>
    <p:sldLayoutId id="2147483664" r:id="rId5"/>
    <p:sldLayoutId id="2147483650" r:id="rId6"/>
    <p:sldLayoutId id="2147483665" r:id="rId7"/>
    <p:sldLayoutId id="2147483652" r:id="rId8"/>
    <p:sldLayoutId id="2147483653" r:id="rId9"/>
    <p:sldLayoutId id="2147483654" r:id="rId10"/>
    <p:sldLayoutId id="2147483655" r:id="rId11"/>
    <p:sldLayoutId id="2147483663" r:id="rId12"/>
  </p:sldLayoutIdLst>
  <p:hf hdr="0"/>
  <p:txStyles>
    <p:titleStyle>
      <a:lvl1pPr algn="l" defTabSz="914400" rtl="0" eaLnBrk="1" latinLnBrk="0" hangingPunct="1">
        <a:spcBef>
          <a:spcPct val="0"/>
        </a:spcBef>
        <a:buNone/>
        <a:defRPr sz="2400" b="0" kern="1200">
          <a:solidFill>
            <a:schemeClr val="tx2"/>
          </a:solidFill>
          <a:latin typeface="+mj-lt"/>
          <a:ea typeface="+mj-ea"/>
          <a:cs typeface="+mj-cs"/>
        </a:defRPr>
      </a:lvl1pPr>
    </p:titleStyle>
    <p:bodyStyle>
      <a:lvl1pPr marL="322263" indent="-322263" algn="l" defTabSz="914400" rtl="0" eaLnBrk="1" latinLnBrk="0" hangingPunct="1">
        <a:spcBef>
          <a:spcPct val="20000"/>
        </a:spcBef>
        <a:buClr>
          <a:srgbClr val="F15160"/>
        </a:buClr>
        <a:buSzPct val="100000"/>
        <a:buFontTx/>
        <a:buBlip>
          <a:blip r:embed="rId16"/>
        </a:buBlip>
        <a:defRPr sz="1800" kern="1200">
          <a:solidFill>
            <a:schemeClr val="tx2"/>
          </a:solidFill>
          <a:latin typeface="+mn-lt"/>
          <a:ea typeface="+mn-ea"/>
          <a:cs typeface="+mn-cs"/>
        </a:defRPr>
      </a:lvl1pPr>
      <a:lvl2pPr marL="623888" indent="-285750" algn="l" defTabSz="896938" rtl="0" eaLnBrk="1" latinLnBrk="0" hangingPunct="1">
        <a:spcBef>
          <a:spcPct val="20000"/>
        </a:spcBef>
        <a:buClr>
          <a:srgbClr val="F15160"/>
        </a:buClr>
        <a:buFont typeface="Arial" pitchFamily="34" charset="0"/>
        <a:buChar char="–"/>
        <a:defRPr sz="1400" kern="1200">
          <a:solidFill>
            <a:schemeClr val="tx2"/>
          </a:solidFill>
          <a:latin typeface="+mn-lt"/>
          <a:ea typeface="+mn-ea"/>
          <a:cs typeface="+mn-cs"/>
        </a:defRPr>
      </a:lvl2pPr>
      <a:lvl3pPr marL="857250" indent="-228600" algn="l" defTabSz="914400" rtl="0" eaLnBrk="1" latinLnBrk="0" hangingPunct="1">
        <a:spcBef>
          <a:spcPct val="20000"/>
        </a:spcBef>
        <a:buClr>
          <a:srgbClr val="F15160"/>
        </a:buClr>
        <a:buFont typeface="Arial" pitchFamily="34" charset="0"/>
        <a:buChar char="•"/>
        <a:defRPr sz="1400" kern="1200">
          <a:solidFill>
            <a:schemeClr val="tx2"/>
          </a:solidFill>
          <a:latin typeface="+mn-lt"/>
          <a:ea typeface="+mn-ea"/>
          <a:cs typeface="+mn-cs"/>
        </a:defRPr>
      </a:lvl3pPr>
      <a:lvl4pPr marL="1087438" indent="-228600" algn="l" defTabSz="914400" rtl="0" eaLnBrk="1" latinLnBrk="0" hangingPunct="1">
        <a:spcBef>
          <a:spcPct val="20000"/>
        </a:spcBef>
        <a:buClr>
          <a:srgbClr val="F15160"/>
        </a:buClr>
        <a:buFont typeface="Arial" pitchFamily="34" charset="0"/>
        <a:buChar char="–"/>
        <a:defRPr sz="1400" kern="1200">
          <a:solidFill>
            <a:schemeClr val="tx2"/>
          </a:solidFill>
          <a:latin typeface="+mn-lt"/>
          <a:ea typeface="+mn-ea"/>
          <a:cs typeface="+mn-cs"/>
        </a:defRPr>
      </a:lvl4pPr>
      <a:lvl5pPr marL="1320800" indent="-228600" algn="l" defTabSz="914400" rtl="0" eaLnBrk="1" latinLnBrk="0" hangingPunct="1">
        <a:spcBef>
          <a:spcPct val="20000"/>
        </a:spcBef>
        <a:buClr>
          <a:srgbClr val="F15160"/>
        </a:buClr>
        <a:buFont typeface="Arial" pitchFamily="34" charset="0"/>
        <a:buChar char="»"/>
        <a:defRPr sz="1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err="1" smtClean="0"/>
              <a:t>Affiliation</a:t>
            </a:r>
            <a:r>
              <a:rPr lang="nb-NO" dirty="0" smtClean="0"/>
              <a:t> to </a:t>
            </a:r>
            <a:r>
              <a:rPr lang="nb-NO" dirty="0" err="1" smtClean="0"/>
              <a:t>particular</a:t>
            </a:r>
            <a:r>
              <a:rPr lang="nb-NO" dirty="0" smtClean="0"/>
              <a:t> </a:t>
            </a:r>
            <a:r>
              <a:rPr lang="nb-NO" dirty="0" err="1" smtClean="0"/>
              <a:t>disciplines</a:t>
            </a:r>
            <a:endParaRPr lang="nb-NO" dirty="0"/>
          </a:p>
        </p:txBody>
      </p:sp>
      <p:sp>
        <p:nvSpPr>
          <p:cNvPr id="3" name="Plassholder for innhold 2"/>
          <p:cNvSpPr>
            <a:spLocks noGrp="1"/>
          </p:cNvSpPr>
          <p:nvPr>
            <p:ph idx="1"/>
          </p:nvPr>
        </p:nvSpPr>
        <p:spPr/>
        <p:txBody>
          <a:bodyPr>
            <a:normAutofit/>
          </a:bodyPr>
          <a:lstStyle/>
          <a:p>
            <a:r>
              <a:rPr lang="nb-NO" sz="2400" dirty="0" smtClean="0"/>
              <a:t>It is a </a:t>
            </a:r>
            <a:r>
              <a:rPr lang="nb-NO" sz="2400" dirty="0" err="1" smtClean="0"/>
              <a:t>widespread</a:t>
            </a:r>
            <a:r>
              <a:rPr lang="nb-NO" sz="2400" dirty="0" smtClean="0"/>
              <a:t> </a:t>
            </a:r>
            <a:r>
              <a:rPr lang="nb-NO" sz="2400" dirty="0" err="1" smtClean="0"/>
              <a:t>perception</a:t>
            </a:r>
            <a:r>
              <a:rPr lang="nb-NO" sz="2400" dirty="0" smtClean="0"/>
              <a:t> </a:t>
            </a:r>
            <a:r>
              <a:rPr lang="nb-NO" sz="2400" dirty="0" err="1" smtClean="0"/>
              <a:t>that</a:t>
            </a:r>
            <a:r>
              <a:rPr lang="nb-NO" sz="2400" dirty="0" smtClean="0"/>
              <a:t> </a:t>
            </a:r>
            <a:r>
              <a:rPr lang="nb-NO" sz="2400" dirty="0" err="1" smtClean="0"/>
              <a:t>the</a:t>
            </a:r>
            <a:r>
              <a:rPr lang="nb-NO" sz="2400" dirty="0" smtClean="0"/>
              <a:t> </a:t>
            </a:r>
            <a:r>
              <a:rPr lang="nb-NO" sz="2400" dirty="0" err="1" smtClean="0"/>
              <a:t>discipline</a:t>
            </a:r>
            <a:r>
              <a:rPr lang="nb-NO" sz="2400" dirty="0" smtClean="0"/>
              <a:t> </a:t>
            </a:r>
            <a:r>
              <a:rPr lang="nb-NO" sz="2400" dirty="0" err="1" smtClean="0"/>
              <a:t>represents</a:t>
            </a:r>
            <a:r>
              <a:rPr lang="nb-NO" sz="2400" dirty="0" smtClean="0"/>
              <a:t> </a:t>
            </a:r>
            <a:r>
              <a:rPr lang="nb-NO" sz="2400" dirty="0" err="1" smtClean="0"/>
              <a:t>the</a:t>
            </a:r>
            <a:r>
              <a:rPr lang="nb-NO" sz="2400" dirty="0" smtClean="0"/>
              <a:t> </a:t>
            </a:r>
            <a:r>
              <a:rPr lang="nb-NO" sz="2400" dirty="0" err="1" smtClean="0"/>
              <a:t>very</a:t>
            </a:r>
            <a:r>
              <a:rPr lang="nb-NO" sz="2400" dirty="0" smtClean="0"/>
              <a:t> </a:t>
            </a:r>
            <a:r>
              <a:rPr lang="nb-NO" sz="2400" dirty="0" err="1" smtClean="0"/>
              <a:t>core</a:t>
            </a:r>
            <a:r>
              <a:rPr lang="nb-NO" sz="2400" dirty="0" smtClean="0"/>
              <a:t> </a:t>
            </a:r>
            <a:r>
              <a:rPr lang="nb-NO" sz="2400" dirty="0" err="1" smtClean="0"/>
              <a:t>with</a:t>
            </a:r>
            <a:r>
              <a:rPr lang="nb-NO" sz="2400" dirty="0" smtClean="0"/>
              <a:t> </a:t>
            </a:r>
            <a:r>
              <a:rPr lang="nb-NO" sz="2400" dirty="0" err="1" smtClean="0"/>
              <a:t>respect</a:t>
            </a:r>
            <a:r>
              <a:rPr lang="nb-NO" sz="2400" dirty="0" smtClean="0"/>
              <a:t> to </a:t>
            </a:r>
            <a:r>
              <a:rPr lang="nb-NO" sz="2400" dirty="0" err="1" smtClean="0"/>
              <a:t>the</a:t>
            </a:r>
            <a:r>
              <a:rPr lang="nb-NO" sz="2400" dirty="0" smtClean="0"/>
              <a:t> </a:t>
            </a:r>
            <a:r>
              <a:rPr lang="nb-NO" sz="2400" dirty="0" err="1" smtClean="0"/>
              <a:t>organization</a:t>
            </a:r>
            <a:r>
              <a:rPr lang="nb-NO" sz="2400" dirty="0" smtClean="0"/>
              <a:t> </a:t>
            </a:r>
            <a:r>
              <a:rPr lang="nb-NO" sz="2400" dirty="0" err="1" smtClean="0"/>
              <a:t>of</a:t>
            </a:r>
            <a:r>
              <a:rPr lang="nb-NO" sz="2400" dirty="0" smtClean="0"/>
              <a:t> </a:t>
            </a:r>
            <a:r>
              <a:rPr lang="nb-NO" sz="2400" dirty="0" err="1" smtClean="0"/>
              <a:t>academic</a:t>
            </a:r>
            <a:r>
              <a:rPr lang="nb-NO" sz="2400" dirty="0" smtClean="0"/>
              <a:t> </a:t>
            </a:r>
            <a:r>
              <a:rPr lang="nb-NO" sz="2400" dirty="0" err="1" smtClean="0"/>
              <a:t>work</a:t>
            </a:r>
            <a:r>
              <a:rPr lang="nb-NO" sz="2400" dirty="0" smtClean="0"/>
              <a:t> and </a:t>
            </a:r>
            <a:r>
              <a:rPr lang="nb-NO" sz="2400" dirty="0" err="1" smtClean="0"/>
              <a:t>that</a:t>
            </a:r>
            <a:r>
              <a:rPr lang="nb-NO" sz="2400" dirty="0" smtClean="0"/>
              <a:t> </a:t>
            </a:r>
            <a:r>
              <a:rPr lang="nb-NO" sz="2400" dirty="0" err="1" smtClean="0"/>
              <a:t>membership</a:t>
            </a:r>
            <a:r>
              <a:rPr lang="nb-NO" sz="2400" dirty="0" smtClean="0"/>
              <a:t> to </a:t>
            </a:r>
            <a:r>
              <a:rPr lang="nb-NO" sz="2400" dirty="0" err="1" smtClean="0"/>
              <a:t>this</a:t>
            </a:r>
            <a:r>
              <a:rPr lang="nb-NO" sz="2400" dirty="0" smtClean="0"/>
              <a:t> unit </a:t>
            </a:r>
            <a:r>
              <a:rPr lang="nb-NO" sz="2400" dirty="0" err="1" smtClean="0"/>
              <a:t>therefore</a:t>
            </a:r>
            <a:r>
              <a:rPr lang="nb-NO" sz="2400" dirty="0" smtClean="0"/>
              <a:t> is </a:t>
            </a:r>
            <a:r>
              <a:rPr lang="nb-NO" sz="2400" dirty="0" err="1" smtClean="0"/>
              <a:t>essential</a:t>
            </a:r>
            <a:r>
              <a:rPr lang="nb-NO" sz="2400" dirty="0" smtClean="0"/>
              <a:t> to </a:t>
            </a:r>
            <a:r>
              <a:rPr lang="nb-NO" sz="2400" dirty="0" err="1" smtClean="0"/>
              <a:t>identification</a:t>
            </a:r>
            <a:r>
              <a:rPr lang="nb-NO" sz="2400" dirty="0" smtClean="0"/>
              <a:t> </a:t>
            </a:r>
            <a:r>
              <a:rPr lang="nb-NO" sz="2400" dirty="0" err="1" smtClean="0"/>
              <a:t>with</a:t>
            </a:r>
            <a:r>
              <a:rPr lang="nb-NO" sz="2400" dirty="0" smtClean="0"/>
              <a:t> </a:t>
            </a:r>
            <a:r>
              <a:rPr lang="nb-NO" sz="2400" dirty="0" err="1" smtClean="0"/>
              <a:t>the</a:t>
            </a:r>
            <a:r>
              <a:rPr lang="nb-NO" sz="2400" dirty="0" smtClean="0"/>
              <a:t> </a:t>
            </a:r>
            <a:r>
              <a:rPr lang="nb-NO" sz="2400" dirty="0" err="1" smtClean="0"/>
              <a:t>group</a:t>
            </a:r>
            <a:r>
              <a:rPr lang="nb-NO" sz="2400" dirty="0" smtClean="0"/>
              <a:t> (</a:t>
            </a:r>
            <a:r>
              <a:rPr lang="nb-NO" sz="2400" dirty="0" err="1" smtClean="0"/>
              <a:t>Henkel</a:t>
            </a:r>
            <a:r>
              <a:rPr lang="nb-NO" sz="2400" dirty="0" smtClean="0"/>
              <a:t> 2000/2005)</a:t>
            </a:r>
            <a:endParaRPr lang="nb-NO" sz="2400" dirty="0"/>
          </a:p>
        </p:txBody>
      </p:sp>
    </p:spTree>
    <p:extLst>
      <p:ext uri="{BB962C8B-B14F-4D97-AF65-F5344CB8AC3E}">
        <p14:creationId xmlns:p14="http://schemas.microsoft.com/office/powerpoint/2010/main" val="2463568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Values</a:t>
            </a:r>
            <a:r>
              <a:rPr lang="nb-NO" dirty="0" smtClean="0"/>
              <a:t> linking </a:t>
            </a:r>
            <a:r>
              <a:rPr lang="nb-NO" dirty="0" err="1" smtClean="0"/>
              <a:t>across</a:t>
            </a:r>
            <a:r>
              <a:rPr lang="nb-NO" dirty="0" smtClean="0"/>
              <a:t> </a:t>
            </a:r>
            <a:r>
              <a:rPr lang="nb-NO" dirty="0" err="1" smtClean="0"/>
              <a:t>boundaries</a:t>
            </a:r>
            <a:r>
              <a:rPr lang="nb-NO" dirty="0" smtClean="0"/>
              <a:t>?</a:t>
            </a:r>
            <a:endParaRPr lang="nb-NO" dirty="0"/>
          </a:p>
        </p:txBody>
      </p:sp>
      <p:sp>
        <p:nvSpPr>
          <p:cNvPr id="3" name="Plassholder for innhold 2"/>
          <p:cNvSpPr>
            <a:spLocks noGrp="1"/>
          </p:cNvSpPr>
          <p:nvPr>
            <p:ph idx="1"/>
          </p:nvPr>
        </p:nvSpPr>
        <p:spPr/>
        <p:txBody>
          <a:bodyPr/>
          <a:lstStyle/>
          <a:p>
            <a:r>
              <a:rPr lang="nb-NO" dirty="0" smtClean="0"/>
              <a:t>A genuine </a:t>
            </a:r>
            <a:r>
              <a:rPr lang="nb-NO" dirty="0" err="1" smtClean="0"/>
              <a:t>interest</a:t>
            </a:r>
            <a:r>
              <a:rPr lang="nb-NO" dirty="0" smtClean="0"/>
              <a:t> in </a:t>
            </a:r>
            <a:r>
              <a:rPr lang="nb-NO" dirty="0" err="1" smtClean="0"/>
              <a:t>seeking</a:t>
            </a:r>
            <a:r>
              <a:rPr lang="nb-NO" dirty="0" smtClean="0"/>
              <a:t> </a:t>
            </a:r>
            <a:r>
              <a:rPr lang="nb-NO" dirty="0" err="1" smtClean="0"/>
              <a:t>the</a:t>
            </a:r>
            <a:r>
              <a:rPr lang="nb-NO" dirty="0" smtClean="0"/>
              <a:t> </a:t>
            </a:r>
            <a:r>
              <a:rPr lang="nb-NO" dirty="0" err="1" smtClean="0"/>
              <a:t>truth</a:t>
            </a:r>
            <a:endParaRPr lang="nb-NO" dirty="0" smtClean="0"/>
          </a:p>
          <a:p>
            <a:pPr marL="0" indent="0">
              <a:buNone/>
            </a:pPr>
            <a:endParaRPr lang="nb-NO" dirty="0" smtClean="0"/>
          </a:p>
          <a:p>
            <a:r>
              <a:rPr lang="nb-NO" dirty="0" smtClean="0"/>
              <a:t>Research, </a:t>
            </a:r>
            <a:r>
              <a:rPr lang="nb-NO" dirty="0" err="1" smtClean="0"/>
              <a:t>writing</a:t>
            </a:r>
            <a:r>
              <a:rPr lang="nb-NO" dirty="0" smtClean="0"/>
              <a:t>, </a:t>
            </a:r>
            <a:r>
              <a:rPr lang="nb-NO" dirty="0" err="1" smtClean="0"/>
              <a:t>publishing</a:t>
            </a:r>
            <a:r>
              <a:rPr lang="nb-NO" dirty="0" smtClean="0"/>
              <a:t> and </a:t>
            </a:r>
            <a:r>
              <a:rPr lang="nb-NO" dirty="0" err="1" smtClean="0"/>
              <a:t>teaching</a:t>
            </a:r>
            <a:endParaRPr lang="nb-NO" dirty="0" smtClean="0"/>
          </a:p>
          <a:p>
            <a:pPr marL="0" indent="0">
              <a:buNone/>
            </a:pPr>
            <a:endParaRPr lang="nb-NO" dirty="0" smtClean="0"/>
          </a:p>
          <a:p>
            <a:r>
              <a:rPr lang="nb-NO" dirty="0" smtClean="0"/>
              <a:t>Autonomy </a:t>
            </a:r>
            <a:r>
              <a:rPr lang="nb-NO" dirty="0" err="1" smtClean="0"/>
              <a:t>yo</a:t>
            </a:r>
            <a:r>
              <a:rPr lang="nb-NO" dirty="0" smtClean="0"/>
              <a:t> </a:t>
            </a:r>
            <a:r>
              <a:rPr lang="nb-NO" dirty="0" err="1" smtClean="0"/>
              <a:t>control</a:t>
            </a:r>
            <a:r>
              <a:rPr lang="nb-NO" dirty="0" smtClean="0"/>
              <a:t> </a:t>
            </a:r>
            <a:r>
              <a:rPr lang="nb-NO" dirty="0" err="1" smtClean="0"/>
              <a:t>their</a:t>
            </a:r>
            <a:r>
              <a:rPr lang="nb-NO" dirty="0" smtClean="0"/>
              <a:t> </a:t>
            </a:r>
            <a:r>
              <a:rPr lang="nb-NO" dirty="0" err="1" smtClean="0"/>
              <a:t>own</a:t>
            </a:r>
            <a:r>
              <a:rPr lang="nb-NO" dirty="0" smtClean="0"/>
              <a:t> </a:t>
            </a:r>
            <a:r>
              <a:rPr lang="nb-NO" dirty="0" err="1" smtClean="0"/>
              <a:t>work</a:t>
            </a:r>
            <a:endParaRPr lang="nb-NO" dirty="0" smtClean="0"/>
          </a:p>
          <a:p>
            <a:pPr marL="0" indent="0">
              <a:buNone/>
            </a:pPr>
            <a:endParaRPr lang="nb-NO" dirty="0" smtClean="0"/>
          </a:p>
          <a:p>
            <a:r>
              <a:rPr lang="nb-NO" dirty="0" err="1" smtClean="0"/>
              <a:t>Contribute</a:t>
            </a:r>
            <a:r>
              <a:rPr lang="nb-NO" dirty="0" smtClean="0"/>
              <a:t> to </a:t>
            </a:r>
            <a:r>
              <a:rPr lang="nb-NO" dirty="0" err="1" smtClean="0"/>
              <a:t>society</a:t>
            </a:r>
            <a:endParaRPr lang="nb-NO" dirty="0" smtClean="0"/>
          </a:p>
          <a:p>
            <a:pPr marL="0" indent="0">
              <a:buNone/>
            </a:pPr>
            <a:endParaRPr lang="nb-NO" dirty="0" smtClean="0"/>
          </a:p>
          <a:p>
            <a:r>
              <a:rPr lang="nb-NO" dirty="0" err="1" smtClean="0"/>
              <a:t>Intellectual</a:t>
            </a:r>
            <a:r>
              <a:rPr lang="nb-NO" dirty="0" smtClean="0"/>
              <a:t> </a:t>
            </a:r>
            <a:r>
              <a:rPr lang="nb-NO" dirty="0" err="1" smtClean="0"/>
              <a:t>honesty</a:t>
            </a:r>
            <a:r>
              <a:rPr lang="nb-NO" dirty="0" smtClean="0"/>
              <a:t> and </a:t>
            </a:r>
            <a:r>
              <a:rPr lang="nb-NO" dirty="0" err="1" smtClean="0"/>
              <a:t>integrity</a:t>
            </a:r>
            <a:endParaRPr lang="nb-NO" dirty="0" smtClean="0"/>
          </a:p>
          <a:p>
            <a:pPr marL="0" indent="0">
              <a:buNone/>
            </a:pPr>
            <a:endParaRPr lang="nb-NO" dirty="0" smtClean="0"/>
          </a:p>
          <a:p>
            <a:r>
              <a:rPr lang="nb-NO" dirty="0" smtClean="0"/>
              <a:t>The students </a:t>
            </a:r>
            <a:r>
              <a:rPr lang="nb-NO" dirty="0" err="1" smtClean="0"/>
              <a:t>should</a:t>
            </a:r>
            <a:r>
              <a:rPr lang="nb-NO" dirty="0" smtClean="0"/>
              <a:t> be </a:t>
            </a:r>
            <a:r>
              <a:rPr lang="nb-NO" dirty="0" err="1" smtClean="0"/>
              <a:t>treated</a:t>
            </a:r>
            <a:r>
              <a:rPr lang="nb-NO" dirty="0" smtClean="0"/>
              <a:t> </a:t>
            </a:r>
            <a:r>
              <a:rPr lang="nb-NO" dirty="0" err="1" smtClean="0"/>
              <a:t>objectively</a:t>
            </a:r>
            <a:endParaRPr lang="nb-NO" dirty="0" smtClean="0"/>
          </a:p>
          <a:p>
            <a:pPr lvl="1">
              <a:buNone/>
            </a:pPr>
            <a:r>
              <a:rPr lang="nb-NO" dirty="0" smtClean="0"/>
              <a:t>(</a:t>
            </a:r>
            <a:r>
              <a:rPr lang="nb-NO" dirty="0" err="1" smtClean="0"/>
              <a:t>Merton</a:t>
            </a:r>
            <a:r>
              <a:rPr lang="nb-NO" dirty="0" smtClean="0"/>
              <a:t> 1973)</a:t>
            </a:r>
          </a:p>
        </p:txBody>
      </p:sp>
    </p:spTree>
    <p:extLst>
      <p:ext uri="{BB962C8B-B14F-4D97-AF65-F5344CB8AC3E}">
        <p14:creationId xmlns:p14="http://schemas.microsoft.com/office/powerpoint/2010/main" val="1439778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The Nordic region</a:t>
            </a:r>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12</a:t>
            </a:fld>
            <a:endParaRPr lang="nb-NO"/>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1354704"/>
            <a:ext cx="6840760" cy="483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5402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Nordic HE system/</a:t>
            </a:r>
            <a:r>
              <a:rPr lang="nb-NO" dirty="0" err="1"/>
              <a:t>c</a:t>
            </a:r>
            <a:r>
              <a:rPr lang="nb-NO" dirty="0" err="1" smtClean="0"/>
              <a:t>ontextual</a:t>
            </a:r>
            <a:r>
              <a:rPr lang="nb-NO" dirty="0" smtClean="0"/>
              <a:t> </a:t>
            </a:r>
            <a:r>
              <a:rPr lang="nb-NO" dirty="0" err="1" smtClean="0"/>
              <a:t>factors</a:t>
            </a:r>
            <a:r>
              <a:rPr lang="nb-NO" dirty="0" smtClean="0"/>
              <a:t> </a:t>
            </a:r>
            <a:r>
              <a:rPr lang="nb-NO" dirty="0" err="1" smtClean="0"/>
              <a:t>academic</a:t>
            </a:r>
            <a:r>
              <a:rPr lang="nb-NO" dirty="0" smtClean="0"/>
              <a:t> </a:t>
            </a:r>
            <a:r>
              <a:rPr lang="nb-NO" dirty="0" err="1" smtClean="0"/>
              <a:t>identity</a:t>
            </a:r>
            <a:endParaRPr lang="nb-NO" dirty="0"/>
          </a:p>
        </p:txBody>
      </p:sp>
      <p:sp>
        <p:nvSpPr>
          <p:cNvPr id="3" name="Plassholder for innhold 2"/>
          <p:cNvSpPr>
            <a:spLocks noGrp="1"/>
          </p:cNvSpPr>
          <p:nvPr>
            <p:ph idx="1"/>
          </p:nvPr>
        </p:nvSpPr>
        <p:spPr/>
        <p:txBody>
          <a:bodyPr>
            <a:normAutofit lnSpcReduction="10000"/>
          </a:bodyPr>
          <a:lstStyle/>
          <a:p>
            <a:r>
              <a:rPr lang="nb-NO" dirty="0"/>
              <a:t>HE systems </a:t>
            </a:r>
            <a:r>
              <a:rPr lang="nb-NO" dirty="0" err="1"/>
              <a:t>differs</a:t>
            </a:r>
            <a:r>
              <a:rPr lang="nb-NO" dirty="0"/>
              <a:t> in terms </a:t>
            </a:r>
            <a:r>
              <a:rPr lang="nb-NO" dirty="0" err="1"/>
              <a:t>of</a:t>
            </a:r>
            <a:r>
              <a:rPr lang="nb-NO" dirty="0"/>
              <a:t> </a:t>
            </a:r>
            <a:r>
              <a:rPr lang="nb-NO" dirty="0" err="1"/>
              <a:t>tradition</a:t>
            </a:r>
            <a:r>
              <a:rPr lang="nb-NO" dirty="0"/>
              <a:t>, </a:t>
            </a:r>
            <a:r>
              <a:rPr lang="nb-NO" dirty="0" err="1"/>
              <a:t>history</a:t>
            </a:r>
            <a:r>
              <a:rPr lang="nb-NO" dirty="0"/>
              <a:t> and </a:t>
            </a:r>
            <a:r>
              <a:rPr lang="nb-NO" dirty="0" err="1"/>
              <a:t>structural</a:t>
            </a:r>
            <a:r>
              <a:rPr lang="nb-NO" dirty="0"/>
              <a:t> </a:t>
            </a:r>
            <a:r>
              <a:rPr lang="nb-NO" dirty="0" err="1"/>
              <a:t>features</a:t>
            </a:r>
            <a:r>
              <a:rPr lang="nb-NO" dirty="0"/>
              <a:t> </a:t>
            </a:r>
            <a:r>
              <a:rPr lang="nb-NO" dirty="0" err="1"/>
              <a:t>such</a:t>
            </a:r>
            <a:r>
              <a:rPr lang="nb-NO" dirty="0"/>
              <a:t> as </a:t>
            </a:r>
            <a:r>
              <a:rPr lang="nb-NO" dirty="0" err="1"/>
              <a:t>positional</a:t>
            </a:r>
            <a:r>
              <a:rPr lang="nb-NO" dirty="0"/>
              <a:t> </a:t>
            </a:r>
            <a:r>
              <a:rPr lang="nb-NO" dirty="0" err="1" smtClean="0"/>
              <a:t>hierarchy</a:t>
            </a:r>
            <a:r>
              <a:rPr lang="nb-NO" dirty="0" smtClean="0"/>
              <a:t> or </a:t>
            </a:r>
            <a:r>
              <a:rPr lang="nb-NO" dirty="0" err="1" smtClean="0"/>
              <a:t>how</a:t>
            </a:r>
            <a:r>
              <a:rPr lang="nb-NO" dirty="0" smtClean="0"/>
              <a:t> </a:t>
            </a:r>
            <a:r>
              <a:rPr lang="nb-NO" dirty="0" err="1" smtClean="0"/>
              <a:t>much</a:t>
            </a:r>
            <a:r>
              <a:rPr lang="nb-NO" dirty="0" smtClean="0"/>
              <a:t> is </a:t>
            </a:r>
            <a:r>
              <a:rPr lang="nb-NO" dirty="0" err="1" smtClean="0"/>
              <a:t>invested</a:t>
            </a:r>
            <a:r>
              <a:rPr lang="nb-NO" dirty="0" smtClean="0"/>
              <a:t> in R&amp;D and </a:t>
            </a:r>
            <a:r>
              <a:rPr lang="nb-NO" dirty="0" err="1" smtClean="0"/>
              <a:t>the</a:t>
            </a:r>
            <a:r>
              <a:rPr lang="nb-NO" dirty="0" smtClean="0"/>
              <a:t> </a:t>
            </a:r>
            <a:r>
              <a:rPr lang="nb-NO" dirty="0" err="1" smtClean="0"/>
              <a:t>extent</a:t>
            </a:r>
            <a:r>
              <a:rPr lang="nb-NO" dirty="0" smtClean="0"/>
              <a:t> to </a:t>
            </a:r>
            <a:r>
              <a:rPr lang="nb-NO" dirty="0" err="1" smtClean="0"/>
              <a:t>which</a:t>
            </a:r>
            <a:r>
              <a:rPr lang="nb-NO" dirty="0" smtClean="0"/>
              <a:t> it is </a:t>
            </a:r>
            <a:r>
              <a:rPr lang="nb-NO" dirty="0" err="1" smtClean="0"/>
              <a:t>allocated</a:t>
            </a:r>
            <a:r>
              <a:rPr lang="nb-NO" dirty="0" smtClean="0"/>
              <a:t> from </a:t>
            </a:r>
            <a:r>
              <a:rPr lang="nb-NO" dirty="0" err="1" smtClean="0"/>
              <a:t>public</a:t>
            </a:r>
            <a:r>
              <a:rPr lang="nb-NO" dirty="0" smtClean="0"/>
              <a:t> or private </a:t>
            </a:r>
            <a:r>
              <a:rPr lang="nb-NO" dirty="0" err="1" smtClean="0"/>
              <a:t>sources</a:t>
            </a:r>
            <a:r>
              <a:rPr lang="nb-NO" dirty="0" smtClean="0"/>
              <a:t>. </a:t>
            </a:r>
          </a:p>
          <a:p>
            <a:pPr marL="0" indent="0">
              <a:buNone/>
            </a:pPr>
            <a:endParaRPr lang="nb-NO" dirty="0"/>
          </a:p>
          <a:p>
            <a:r>
              <a:rPr lang="nb-NO" dirty="0" err="1"/>
              <a:t>Universities</a:t>
            </a:r>
            <a:r>
              <a:rPr lang="nb-NO" dirty="0"/>
              <a:t> </a:t>
            </a:r>
            <a:r>
              <a:rPr lang="nb-NO" dirty="0" err="1"/>
              <a:t>are</a:t>
            </a:r>
            <a:r>
              <a:rPr lang="nb-NO" dirty="0"/>
              <a:t> </a:t>
            </a:r>
            <a:r>
              <a:rPr lang="nb-NO" dirty="0" err="1"/>
              <a:t>generally</a:t>
            </a:r>
            <a:r>
              <a:rPr lang="nb-NO" dirty="0"/>
              <a:t> </a:t>
            </a:r>
            <a:r>
              <a:rPr lang="nb-NO" dirty="0" err="1"/>
              <a:t>owned</a:t>
            </a:r>
            <a:r>
              <a:rPr lang="nb-NO" dirty="0"/>
              <a:t> by </a:t>
            </a:r>
            <a:r>
              <a:rPr lang="nb-NO" dirty="0" err="1"/>
              <a:t>the</a:t>
            </a:r>
            <a:r>
              <a:rPr lang="nb-NO" dirty="0"/>
              <a:t> </a:t>
            </a:r>
            <a:r>
              <a:rPr lang="nb-NO" dirty="0" err="1" smtClean="0"/>
              <a:t>state</a:t>
            </a:r>
            <a:r>
              <a:rPr lang="nb-NO" dirty="0" smtClean="0"/>
              <a:t>, </a:t>
            </a:r>
            <a:r>
              <a:rPr lang="nb-NO" dirty="0" err="1" smtClean="0"/>
              <a:t>i.e</a:t>
            </a:r>
            <a:r>
              <a:rPr lang="nb-NO" dirty="0" smtClean="0"/>
              <a:t> Norway: Small </a:t>
            </a:r>
            <a:r>
              <a:rPr lang="nb-NO" dirty="0"/>
              <a:t>private </a:t>
            </a:r>
            <a:r>
              <a:rPr lang="nb-NO" dirty="0" err="1"/>
              <a:t>sector</a:t>
            </a:r>
            <a:r>
              <a:rPr lang="nb-NO" dirty="0"/>
              <a:t>, 86 </a:t>
            </a:r>
            <a:r>
              <a:rPr lang="nb-NO" dirty="0" err="1"/>
              <a:t>percent</a:t>
            </a:r>
            <a:r>
              <a:rPr lang="nb-NO" dirty="0"/>
              <a:t> students </a:t>
            </a:r>
            <a:r>
              <a:rPr lang="nb-NO" dirty="0" err="1"/>
              <a:t>enrolled</a:t>
            </a:r>
            <a:r>
              <a:rPr lang="nb-NO" dirty="0"/>
              <a:t> in </a:t>
            </a:r>
            <a:r>
              <a:rPr lang="nb-NO" dirty="0" err="1" smtClean="0"/>
              <a:t>public</a:t>
            </a:r>
            <a:endParaRPr lang="nb-NO" dirty="0" smtClean="0"/>
          </a:p>
          <a:p>
            <a:endParaRPr lang="en-US" dirty="0"/>
          </a:p>
          <a:p>
            <a:r>
              <a:rPr lang="en-US" dirty="0"/>
              <a:t>Few distinct elite institution – informal social and intellectual hierarchy between segments </a:t>
            </a:r>
          </a:p>
          <a:p>
            <a:endParaRPr lang="nb-NO" dirty="0"/>
          </a:p>
          <a:p>
            <a:r>
              <a:rPr lang="nb-NO" dirty="0"/>
              <a:t>A </a:t>
            </a:r>
            <a:r>
              <a:rPr lang="nb-NO" dirty="0" err="1"/>
              <a:t>central</a:t>
            </a:r>
            <a:r>
              <a:rPr lang="nb-NO" dirty="0"/>
              <a:t> </a:t>
            </a:r>
            <a:r>
              <a:rPr lang="nb-NO" dirty="0" err="1"/>
              <a:t>role</a:t>
            </a:r>
            <a:r>
              <a:rPr lang="nb-NO" dirty="0"/>
              <a:t> in </a:t>
            </a:r>
            <a:r>
              <a:rPr lang="nb-NO" dirty="0" err="1"/>
              <a:t>the</a:t>
            </a:r>
            <a:r>
              <a:rPr lang="nb-NO" dirty="0"/>
              <a:t> </a:t>
            </a:r>
            <a:r>
              <a:rPr lang="nb-NO" dirty="0" err="1"/>
              <a:t>fulfilling</a:t>
            </a:r>
            <a:r>
              <a:rPr lang="nb-NO" dirty="0"/>
              <a:t> </a:t>
            </a:r>
            <a:r>
              <a:rPr lang="nb-NO" dirty="0" err="1"/>
              <a:t>of</a:t>
            </a:r>
            <a:r>
              <a:rPr lang="nb-NO" dirty="0"/>
              <a:t> </a:t>
            </a:r>
            <a:r>
              <a:rPr lang="nb-NO" dirty="0" err="1"/>
              <a:t>the</a:t>
            </a:r>
            <a:r>
              <a:rPr lang="nb-NO" dirty="0"/>
              <a:t> goals </a:t>
            </a:r>
            <a:r>
              <a:rPr lang="nb-NO" dirty="0" err="1"/>
              <a:t>of</a:t>
            </a:r>
            <a:r>
              <a:rPr lang="nb-NO" dirty="0"/>
              <a:t> </a:t>
            </a:r>
            <a:r>
              <a:rPr lang="nb-NO" dirty="0" err="1"/>
              <a:t>the</a:t>
            </a:r>
            <a:r>
              <a:rPr lang="nb-NO" dirty="0"/>
              <a:t> </a:t>
            </a:r>
            <a:r>
              <a:rPr lang="nb-NO" dirty="0" err="1"/>
              <a:t>welfare</a:t>
            </a:r>
            <a:r>
              <a:rPr lang="nb-NO" dirty="0"/>
              <a:t> </a:t>
            </a:r>
            <a:r>
              <a:rPr lang="nb-NO" dirty="0" err="1" smtClean="0"/>
              <a:t>state</a:t>
            </a:r>
            <a:r>
              <a:rPr lang="nb-NO" dirty="0" smtClean="0"/>
              <a:t>; </a:t>
            </a:r>
            <a:r>
              <a:rPr lang="nb-NO" dirty="0" err="1" smtClean="0"/>
              <a:t>democratic</a:t>
            </a:r>
            <a:r>
              <a:rPr lang="nb-NO" dirty="0" smtClean="0"/>
              <a:t> </a:t>
            </a:r>
            <a:r>
              <a:rPr lang="nb-NO" dirty="0" err="1" smtClean="0"/>
              <a:t>values</a:t>
            </a:r>
            <a:r>
              <a:rPr lang="nb-NO" dirty="0" smtClean="0"/>
              <a:t> </a:t>
            </a:r>
            <a:r>
              <a:rPr lang="nb-NO" dirty="0" err="1" smtClean="0"/>
              <a:t>of</a:t>
            </a:r>
            <a:r>
              <a:rPr lang="nb-NO" dirty="0" smtClean="0"/>
              <a:t> </a:t>
            </a:r>
            <a:r>
              <a:rPr lang="nb-NO" dirty="0" err="1" smtClean="0"/>
              <a:t>equality</a:t>
            </a:r>
            <a:r>
              <a:rPr lang="nb-NO" dirty="0" smtClean="0"/>
              <a:t>, </a:t>
            </a:r>
            <a:r>
              <a:rPr lang="nb-NO" dirty="0" err="1" smtClean="0"/>
              <a:t>inclusion</a:t>
            </a:r>
            <a:r>
              <a:rPr lang="nb-NO" dirty="0" smtClean="0"/>
              <a:t>, </a:t>
            </a:r>
            <a:r>
              <a:rPr lang="nb-NO" dirty="0" err="1" smtClean="0"/>
              <a:t>openess</a:t>
            </a:r>
            <a:endParaRPr lang="nb-NO" dirty="0" smtClean="0"/>
          </a:p>
          <a:p>
            <a:endParaRPr lang="nb-NO" dirty="0"/>
          </a:p>
          <a:p>
            <a:r>
              <a:rPr lang="nb-NO" dirty="0"/>
              <a:t>State as a </a:t>
            </a:r>
            <a:r>
              <a:rPr lang="nb-NO" dirty="0" err="1"/>
              <a:t>garantor</a:t>
            </a:r>
            <a:r>
              <a:rPr lang="nb-NO" dirty="0"/>
              <a:t> </a:t>
            </a:r>
            <a:r>
              <a:rPr lang="nb-NO" dirty="0" err="1"/>
              <a:t>of</a:t>
            </a:r>
            <a:r>
              <a:rPr lang="nb-NO" dirty="0"/>
              <a:t> </a:t>
            </a:r>
            <a:r>
              <a:rPr lang="nb-NO" dirty="0" err="1"/>
              <a:t>academic</a:t>
            </a:r>
            <a:r>
              <a:rPr lang="nb-NO" dirty="0"/>
              <a:t> </a:t>
            </a:r>
            <a:r>
              <a:rPr lang="nb-NO" dirty="0" err="1"/>
              <a:t>autonomy</a:t>
            </a:r>
            <a:r>
              <a:rPr lang="nb-NO" dirty="0"/>
              <a:t> and </a:t>
            </a:r>
            <a:r>
              <a:rPr lang="nb-NO" dirty="0" err="1" smtClean="0"/>
              <a:t>quality</a:t>
            </a:r>
            <a:r>
              <a:rPr lang="nb-NO" dirty="0" smtClean="0"/>
              <a:t>; personal </a:t>
            </a:r>
            <a:r>
              <a:rPr lang="nb-NO" dirty="0" err="1" smtClean="0"/>
              <a:t>autonomy</a:t>
            </a:r>
            <a:endParaRPr lang="nb-NO"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13</a:t>
            </a:fld>
            <a:endParaRPr lang="nb-NO"/>
          </a:p>
        </p:txBody>
      </p:sp>
    </p:spTree>
    <p:extLst>
      <p:ext uri="{BB962C8B-B14F-4D97-AF65-F5344CB8AC3E}">
        <p14:creationId xmlns:p14="http://schemas.microsoft.com/office/powerpoint/2010/main" val="4221000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p:cNvSpPr>
            <a:spLocks noGrp="1"/>
          </p:cNvSpPr>
          <p:nvPr>
            <p:ph type="dt" sz="half" idx="10"/>
          </p:nvPr>
        </p:nvSpPr>
        <p:spPr/>
        <p:txBody>
          <a:bodyPr/>
          <a:lstStyle/>
          <a:p>
            <a:fld id="{6944CEAD-D171-4AD7-B990-84AF369A23B1}" type="datetime1">
              <a:rPr lang="nb-NO" smtClean="0"/>
              <a:t>27.11.2012</a:t>
            </a:fld>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14</a:t>
            </a:fld>
            <a:endParaRPr lang="nb-NO"/>
          </a:p>
        </p:txBody>
      </p:sp>
      <p:sp>
        <p:nvSpPr>
          <p:cNvPr id="9" name="Tittel 1"/>
          <p:cNvSpPr>
            <a:spLocks noGrp="1"/>
          </p:cNvSpPr>
          <p:nvPr>
            <p:ph type="title"/>
          </p:nvPr>
        </p:nvSpPr>
        <p:spPr/>
        <p:txBody>
          <a:bodyPr>
            <a:normAutofit/>
          </a:bodyPr>
          <a:lstStyle/>
          <a:p>
            <a:r>
              <a:rPr lang="nb-NO" dirty="0" err="1" smtClean="0"/>
              <a:t>Number</a:t>
            </a:r>
            <a:r>
              <a:rPr lang="nb-NO" dirty="0" smtClean="0"/>
              <a:t> </a:t>
            </a:r>
            <a:r>
              <a:rPr lang="nb-NO" dirty="0" err="1" smtClean="0"/>
              <a:t>of</a:t>
            </a:r>
            <a:r>
              <a:rPr lang="nb-NO" dirty="0" smtClean="0"/>
              <a:t> </a:t>
            </a:r>
            <a:r>
              <a:rPr lang="nb-NO" dirty="0" err="1" smtClean="0"/>
              <a:t>awarded</a:t>
            </a:r>
            <a:r>
              <a:rPr lang="nb-NO" dirty="0" smtClean="0"/>
              <a:t> </a:t>
            </a:r>
            <a:r>
              <a:rPr lang="nb-NO" dirty="0" err="1" smtClean="0"/>
              <a:t>doctoral</a:t>
            </a:r>
            <a:r>
              <a:rPr lang="nb-NO" dirty="0" smtClean="0"/>
              <a:t> </a:t>
            </a:r>
            <a:r>
              <a:rPr lang="nb-NO" dirty="0" err="1" smtClean="0"/>
              <a:t>degrees</a:t>
            </a:r>
            <a:endParaRPr lang="nb-NO" dirty="0"/>
          </a:p>
        </p:txBody>
      </p:sp>
      <p:sp>
        <p:nvSpPr>
          <p:cNvPr id="10" name="TekstSylinder 9"/>
          <p:cNvSpPr txBox="1"/>
          <p:nvPr/>
        </p:nvSpPr>
        <p:spPr>
          <a:xfrm>
            <a:off x="5724128" y="5801071"/>
            <a:ext cx="2520280" cy="307777"/>
          </a:xfrm>
          <a:prstGeom prst="rect">
            <a:avLst/>
          </a:prstGeom>
          <a:noFill/>
        </p:spPr>
        <p:txBody>
          <a:bodyPr wrap="square" rtlCol="0">
            <a:spAutoFit/>
          </a:bodyPr>
          <a:lstStyle/>
          <a:p>
            <a:pPr algn="r"/>
            <a:r>
              <a:rPr lang="nb-NO" sz="1400" dirty="0" smtClean="0">
                <a:latin typeface="Arial" pitchFamily="34" charset="0"/>
                <a:cs typeface="Arial" pitchFamily="34" charset="0"/>
              </a:rPr>
              <a:t>Source: NORBAL</a:t>
            </a:r>
            <a:endParaRPr lang="nb-NO" sz="1400" dirty="0">
              <a:latin typeface="Arial" pitchFamily="34" charset="0"/>
              <a:cs typeface="Arial" pitchFamily="34" charset="0"/>
            </a:endParaRPr>
          </a:p>
        </p:txBody>
      </p:sp>
      <p:graphicFrame>
        <p:nvGraphicFramePr>
          <p:cNvPr id="11" name="Diagram 10"/>
          <p:cNvGraphicFramePr>
            <a:graphicFrameLocks/>
          </p:cNvGraphicFramePr>
          <p:nvPr>
            <p:extLst>
              <p:ext uri="{D42A27DB-BD31-4B8C-83A1-F6EECF244321}">
                <p14:modId xmlns:p14="http://schemas.microsoft.com/office/powerpoint/2010/main" val="3418574491"/>
              </p:ext>
            </p:extLst>
          </p:nvPr>
        </p:nvGraphicFramePr>
        <p:xfrm>
          <a:off x="1259632" y="1484784"/>
          <a:ext cx="6480000" cy="432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51796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Trends: Nordic higher education</a:t>
            </a:r>
            <a:endParaRPr lang="en-US" dirty="0"/>
          </a:p>
        </p:txBody>
      </p:sp>
      <p:sp>
        <p:nvSpPr>
          <p:cNvPr id="6" name="Content Placeholder 5"/>
          <p:cNvSpPr>
            <a:spLocks noGrp="1"/>
          </p:cNvSpPr>
          <p:nvPr>
            <p:ph idx="1"/>
          </p:nvPr>
        </p:nvSpPr>
        <p:spPr/>
        <p:txBody>
          <a:bodyPr>
            <a:normAutofit/>
          </a:bodyPr>
          <a:lstStyle/>
          <a:p>
            <a:r>
              <a:rPr lang="en-US" dirty="0" smtClean="0"/>
              <a:t>Significant changes in governance since 1995 in almost all countries</a:t>
            </a:r>
          </a:p>
          <a:p>
            <a:r>
              <a:rPr lang="en-US" dirty="0" smtClean="0"/>
              <a:t>New national higher education acts</a:t>
            </a:r>
          </a:p>
          <a:p>
            <a:r>
              <a:rPr lang="en-US" dirty="0" smtClean="0"/>
              <a:t>New study structure/system (Bologna)</a:t>
            </a:r>
          </a:p>
          <a:p>
            <a:r>
              <a:rPr lang="en-US" dirty="0" smtClean="0"/>
              <a:t>Systems of quality assurance and accreditation</a:t>
            </a:r>
            <a:endParaRPr lang="en-US" dirty="0"/>
          </a:p>
          <a:p>
            <a:r>
              <a:rPr lang="en-US" dirty="0" smtClean="0"/>
              <a:t>Enhancement of institutional, political and financial autonomy – a gradual decoupling from state control. Performance based funding.</a:t>
            </a:r>
          </a:p>
          <a:p>
            <a:r>
              <a:rPr lang="nb-NO" dirty="0" err="1" smtClean="0"/>
              <a:t>Rationalization</a:t>
            </a:r>
            <a:r>
              <a:rPr lang="nb-NO" dirty="0" smtClean="0"/>
              <a:t> </a:t>
            </a:r>
            <a:r>
              <a:rPr lang="nb-NO" dirty="0" err="1"/>
              <a:t>of</a:t>
            </a:r>
            <a:r>
              <a:rPr lang="nb-NO" dirty="0"/>
              <a:t> formal </a:t>
            </a:r>
            <a:r>
              <a:rPr lang="nb-NO" dirty="0" err="1"/>
              <a:t>governing</a:t>
            </a:r>
            <a:r>
              <a:rPr lang="nb-NO" dirty="0"/>
              <a:t> </a:t>
            </a:r>
            <a:r>
              <a:rPr lang="nb-NO" dirty="0" err="1"/>
              <a:t>structure</a:t>
            </a:r>
            <a:endParaRPr lang="nb-NO" dirty="0"/>
          </a:p>
          <a:p>
            <a:pPr lvl="1"/>
            <a:r>
              <a:rPr lang="nb-NO" dirty="0"/>
              <a:t>Strategic management </a:t>
            </a:r>
            <a:r>
              <a:rPr lang="nb-NO" dirty="0" err="1"/>
              <a:t>methods</a:t>
            </a:r>
            <a:endParaRPr lang="nb-NO" dirty="0"/>
          </a:p>
          <a:p>
            <a:pPr lvl="1"/>
            <a:r>
              <a:rPr lang="nb-NO" dirty="0" err="1"/>
              <a:t>Elitist</a:t>
            </a:r>
            <a:r>
              <a:rPr lang="nb-NO" dirty="0"/>
              <a:t> turn, </a:t>
            </a:r>
            <a:r>
              <a:rPr lang="nb-NO" dirty="0" err="1"/>
              <a:t>i.e</a:t>
            </a:r>
            <a:r>
              <a:rPr lang="nb-NO" dirty="0"/>
              <a:t> Aalto </a:t>
            </a:r>
            <a:r>
              <a:rPr lang="nb-NO" dirty="0" err="1" smtClean="0"/>
              <a:t>University</a:t>
            </a:r>
            <a:endParaRPr lang="en-US" dirty="0" smtClean="0"/>
          </a:p>
          <a:p>
            <a:r>
              <a:rPr lang="nb-NO" dirty="0" smtClean="0"/>
              <a:t>A </a:t>
            </a:r>
            <a:r>
              <a:rPr lang="nb-NO" dirty="0" err="1" smtClean="0"/>
              <a:t>new</a:t>
            </a:r>
            <a:r>
              <a:rPr lang="nb-NO" dirty="0" smtClean="0"/>
              <a:t> </a:t>
            </a:r>
            <a:r>
              <a:rPr lang="nb-NO" dirty="0" err="1" smtClean="0"/>
              <a:t>organisational</a:t>
            </a:r>
            <a:r>
              <a:rPr lang="nb-NO" dirty="0" smtClean="0"/>
              <a:t> landscape: </a:t>
            </a:r>
          </a:p>
          <a:p>
            <a:r>
              <a:rPr lang="en-US" dirty="0" smtClean="0"/>
              <a:t>New </a:t>
            </a:r>
            <a:r>
              <a:rPr lang="en-US" dirty="0"/>
              <a:t>sectors has been further developed colleges/applied sciences</a:t>
            </a:r>
          </a:p>
          <a:p>
            <a:r>
              <a:rPr lang="nb-NO" dirty="0" smtClean="0"/>
              <a:t>Since1990s </a:t>
            </a:r>
            <a:r>
              <a:rPr lang="nb-NO" dirty="0" err="1"/>
              <a:t>the</a:t>
            </a:r>
            <a:r>
              <a:rPr lang="nb-NO" dirty="0"/>
              <a:t> </a:t>
            </a:r>
            <a:r>
              <a:rPr lang="nb-NO" dirty="0" err="1"/>
              <a:t>sector</a:t>
            </a:r>
            <a:r>
              <a:rPr lang="nb-NO" dirty="0"/>
              <a:t> has </a:t>
            </a:r>
            <a:r>
              <a:rPr lang="nb-NO" dirty="0" err="1"/>
              <a:t>been</a:t>
            </a:r>
            <a:r>
              <a:rPr lang="nb-NO" dirty="0"/>
              <a:t> </a:t>
            </a:r>
            <a:r>
              <a:rPr lang="nb-NO" dirty="0" err="1"/>
              <a:t>characterised</a:t>
            </a:r>
            <a:r>
              <a:rPr lang="nb-NO" dirty="0"/>
              <a:t> by </a:t>
            </a:r>
            <a:r>
              <a:rPr lang="nb-NO" dirty="0" err="1"/>
              <a:t>many</a:t>
            </a:r>
            <a:r>
              <a:rPr lang="nb-NO" dirty="0"/>
              <a:t> </a:t>
            </a:r>
            <a:r>
              <a:rPr lang="nb-NO" dirty="0" err="1"/>
              <a:t>institutional</a:t>
            </a:r>
            <a:r>
              <a:rPr lang="nb-NO" dirty="0"/>
              <a:t> </a:t>
            </a:r>
            <a:r>
              <a:rPr lang="nb-NO" dirty="0" err="1"/>
              <a:t>mergers</a:t>
            </a:r>
            <a:r>
              <a:rPr lang="nb-NO" dirty="0"/>
              <a:t>, and </a:t>
            </a:r>
            <a:r>
              <a:rPr lang="nb-NO" dirty="0" err="1"/>
              <a:t>we</a:t>
            </a:r>
            <a:r>
              <a:rPr lang="nb-NO" dirty="0"/>
              <a:t> </a:t>
            </a:r>
            <a:r>
              <a:rPr lang="nb-NO" dirty="0" err="1"/>
              <a:t>expect</a:t>
            </a:r>
            <a:r>
              <a:rPr lang="nb-NO" dirty="0"/>
              <a:t> more to </a:t>
            </a:r>
            <a:r>
              <a:rPr lang="nb-NO" dirty="0" err="1"/>
              <a:t>come</a:t>
            </a:r>
            <a:r>
              <a:rPr lang="nb-NO" dirty="0"/>
              <a:t> </a:t>
            </a:r>
            <a:r>
              <a:rPr lang="nb-NO" dirty="0" err="1"/>
              <a:t>also</a:t>
            </a:r>
            <a:r>
              <a:rPr lang="nb-NO" dirty="0"/>
              <a:t> </a:t>
            </a:r>
            <a:r>
              <a:rPr lang="nb-NO" dirty="0" err="1"/>
              <a:t>between</a:t>
            </a:r>
            <a:r>
              <a:rPr lang="nb-NO" dirty="0"/>
              <a:t> </a:t>
            </a:r>
            <a:r>
              <a:rPr lang="nb-NO" dirty="0" err="1"/>
              <a:t>reserach</a:t>
            </a:r>
            <a:r>
              <a:rPr lang="nb-NO" dirty="0"/>
              <a:t> </a:t>
            </a:r>
            <a:r>
              <a:rPr lang="nb-NO" dirty="0" err="1"/>
              <a:t>institutes</a:t>
            </a:r>
            <a:r>
              <a:rPr lang="nb-NO" dirty="0"/>
              <a:t> and HE </a:t>
            </a:r>
            <a:r>
              <a:rPr lang="nb-NO" dirty="0" err="1"/>
              <a:t>institutions</a:t>
            </a:r>
            <a:r>
              <a:rPr lang="nb-NO" dirty="0"/>
              <a:t> (like </a:t>
            </a:r>
            <a:r>
              <a:rPr lang="nb-NO" dirty="0" err="1"/>
              <a:t>Denmark</a:t>
            </a:r>
            <a:r>
              <a:rPr lang="nb-NO" dirty="0"/>
              <a:t>)</a:t>
            </a:r>
          </a:p>
          <a:p>
            <a:pPr lvl="1"/>
            <a:endParaRPr lang="en-US" dirty="0" smtClean="0"/>
          </a:p>
          <a:p>
            <a:pPr lvl="1"/>
            <a:endParaRPr lang="en-US" dirty="0"/>
          </a:p>
        </p:txBody>
      </p:sp>
      <p:sp>
        <p:nvSpPr>
          <p:cNvPr id="4" name="Date Placeholder 3"/>
          <p:cNvSpPr>
            <a:spLocks noGrp="1"/>
          </p:cNvSpPr>
          <p:nvPr>
            <p:ph type="dt" sz="half" idx="10"/>
          </p:nvPr>
        </p:nvSpPr>
        <p:spPr/>
        <p:txBody>
          <a:bodyPr/>
          <a:lstStyle/>
          <a:p>
            <a:r>
              <a:rPr lang="nb-NO" smtClean="0"/>
              <a:t>01-02-03</a:t>
            </a:r>
            <a:endParaRPr lang="en-US"/>
          </a:p>
        </p:txBody>
      </p:sp>
      <p:sp>
        <p:nvSpPr>
          <p:cNvPr id="7" name="Slide Number Placeholder 6"/>
          <p:cNvSpPr>
            <a:spLocks noGrp="1"/>
          </p:cNvSpPr>
          <p:nvPr>
            <p:ph type="sldNum" sz="quarter" idx="12"/>
          </p:nvPr>
        </p:nvSpPr>
        <p:spPr/>
        <p:txBody>
          <a:bodyPr/>
          <a:lstStyle/>
          <a:p>
            <a:fld id="{ECC25F22-D5A2-49CF-8FBE-5C3392B72C8D}" type="slidenum">
              <a:rPr lang="nb-NO" smtClean="0"/>
              <a:pPr/>
              <a:t>15</a:t>
            </a:fld>
            <a:endParaRPr lang="nb-NO"/>
          </a:p>
        </p:txBody>
      </p:sp>
      <p:sp>
        <p:nvSpPr>
          <p:cNvPr id="8" name="Footer Placeholder 7"/>
          <p:cNvSpPr>
            <a:spLocks noGrp="1"/>
          </p:cNvSpPr>
          <p:nvPr>
            <p:ph type="ftr" sz="quarter" idx="11"/>
          </p:nvPr>
        </p:nvSpPr>
        <p:spPr/>
        <p:txBody>
          <a:bodyPr/>
          <a:lstStyle/>
          <a:p>
            <a:r>
              <a:rPr lang="nb-NO" smtClean="0"/>
              <a:t>Endres i topp-/bunntekst</a:t>
            </a:r>
            <a:endParaRPr lang="nb-NO"/>
          </a:p>
        </p:txBody>
      </p:sp>
    </p:spTree>
    <p:extLst>
      <p:ext uri="{BB962C8B-B14F-4D97-AF65-F5344CB8AC3E}">
        <p14:creationId xmlns:p14="http://schemas.microsoft.com/office/powerpoint/2010/main" val="8940884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Changing</a:t>
            </a:r>
            <a:r>
              <a:rPr lang="nb-NO" dirty="0" smtClean="0"/>
              <a:t> </a:t>
            </a:r>
            <a:r>
              <a:rPr lang="nb-NO" dirty="0" err="1" smtClean="0"/>
              <a:t>academic</a:t>
            </a:r>
            <a:r>
              <a:rPr lang="nb-NO" dirty="0" smtClean="0"/>
              <a:t> </a:t>
            </a:r>
            <a:r>
              <a:rPr lang="nb-NO" dirty="0" err="1" smtClean="0"/>
              <a:t>profession</a:t>
            </a:r>
            <a:endParaRPr lang="nb-NO" dirty="0"/>
          </a:p>
        </p:txBody>
      </p:sp>
      <p:sp>
        <p:nvSpPr>
          <p:cNvPr id="3" name="Plassholder for innhold 2"/>
          <p:cNvSpPr>
            <a:spLocks noGrp="1"/>
          </p:cNvSpPr>
          <p:nvPr>
            <p:ph idx="1"/>
          </p:nvPr>
        </p:nvSpPr>
        <p:spPr/>
        <p:txBody>
          <a:bodyPr>
            <a:normAutofit lnSpcReduction="10000"/>
          </a:bodyPr>
          <a:lstStyle/>
          <a:p>
            <a:pPr>
              <a:lnSpc>
                <a:spcPct val="120000"/>
              </a:lnSpc>
            </a:pPr>
            <a:r>
              <a:rPr lang="en-US" dirty="0"/>
              <a:t>Changing career trajectories</a:t>
            </a:r>
            <a:endParaRPr lang="nb-NO" dirty="0"/>
          </a:p>
          <a:p>
            <a:pPr marL="301625" lvl="1" indent="0">
              <a:lnSpc>
                <a:spcPct val="120000"/>
              </a:lnSpc>
              <a:buNone/>
            </a:pPr>
            <a:r>
              <a:rPr lang="en-US" sz="2000" dirty="0"/>
              <a:t>– New funding patterns</a:t>
            </a:r>
            <a:endParaRPr lang="nb-NO" sz="2000" dirty="0"/>
          </a:p>
          <a:p>
            <a:pPr marL="301625" lvl="1" indent="0">
              <a:lnSpc>
                <a:spcPct val="120000"/>
              </a:lnSpc>
              <a:buNone/>
            </a:pPr>
            <a:r>
              <a:rPr lang="en-US" sz="2000" dirty="0"/>
              <a:t>– Short term and/ or part term contracts</a:t>
            </a:r>
            <a:r>
              <a:rPr lang="en-US" dirty="0"/>
              <a:t/>
            </a:r>
            <a:br>
              <a:rPr lang="en-US" dirty="0"/>
            </a:br>
            <a:endParaRPr lang="nb-NO" dirty="0"/>
          </a:p>
          <a:p>
            <a:pPr>
              <a:lnSpc>
                <a:spcPct val="120000"/>
              </a:lnSpc>
            </a:pPr>
            <a:r>
              <a:rPr lang="en-US" dirty="0"/>
              <a:t>A new sociological generation</a:t>
            </a:r>
            <a:endParaRPr lang="nb-NO" dirty="0"/>
          </a:p>
          <a:p>
            <a:pPr marL="301625" lvl="1" indent="0">
              <a:lnSpc>
                <a:spcPct val="120000"/>
              </a:lnSpc>
              <a:buNone/>
            </a:pPr>
            <a:r>
              <a:rPr lang="en-US" sz="2000" dirty="0"/>
              <a:t>– New demographic and social characteristics</a:t>
            </a:r>
            <a:endParaRPr lang="nb-NO" sz="2000" dirty="0"/>
          </a:p>
          <a:p>
            <a:pPr marL="301625" lvl="1" indent="0">
              <a:lnSpc>
                <a:spcPct val="120000"/>
              </a:lnSpc>
              <a:buNone/>
            </a:pPr>
            <a:r>
              <a:rPr lang="en-US" sz="2000" dirty="0"/>
              <a:t>– Feminization</a:t>
            </a:r>
            <a:endParaRPr lang="nb-NO" sz="2000" dirty="0"/>
          </a:p>
          <a:p>
            <a:pPr marL="301625" lvl="1" indent="0">
              <a:lnSpc>
                <a:spcPct val="120000"/>
              </a:lnSpc>
              <a:buNone/>
            </a:pPr>
            <a:r>
              <a:rPr lang="en-US" sz="2000" dirty="0"/>
              <a:t>– Dual career </a:t>
            </a:r>
            <a:r>
              <a:rPr lang="en-US" sz="2000" dirty="0" smtClean="0"/>
              <a:t>couple</a:t>
            </a:r>
          </a:p>
          <a:p>
            <a:pPr marL="301625" lvl="1" indent="0">
              <a:lnSpc>
                <a:spcPct val="120000"/>
              </a:lnSpc>
              <a:buNone/>
            </a:pPr>
            <a:r>
              <a:rPr lang="en-US" sz="2000" dirty="0" smtClean="0"/>
              <a:t>-  Aging</a:t>
            </a:r>
            <a:endParaRPr lang="nb-NO" sz="2000" dirty="0"/>
          </a:p>
          <a:p>
            <a:pPr marL="301625" lvl="1" indent="0">
              <a:lnSpc>
                <a:spcPct val="120000"/>
              </a:lnSpc>
              <a:buNone/>
            </a:pPr>
            <a:r>
              <a:rPr lang="en-US" sz="2000" dirty="0"/>
              <a:t>– Globalization and </a:t>
            </a:r>
            <a:r>
              <a:rPr lang="en-US" sz="2000" dirty="0" err="1" smtClean="0"/>
              <a:t>internationalisation</a:t>
            </a:r>
            <a:r>
              <a:rPr lang="en-US" sz="2000" dirty="0" smtClean="0"/>
              <a:t> </a:t>
            </a:r>
            <a:r>
              <a:rPr lang="nb-NO" sz="2000" dirty="0" err="1" smtClean="0"/>
              <a:t>i.e</a:t>
            </a:r>
            <a:r>
              <a:rPr lang="nb-NO" sz="2000" dirty="0" smtClean="0"/>
              <a:t> </a:t>
            </a:r>
            <a:r>
              <a:rPr lang="en-US" sz="2000" dirty="0"/>
              <a:t>n</a:t>
            </a:r>
            <a:r>
              <a:rPr lang="en-US" sz="2000" dirty="0" smtClean="0"/>
              <a:t>umber of foreign academics are rising (</a:t>
            </a:r>
            <a:r>
              <a:rPr lang="en-US" sz="2000" dirty="0" err="1" smtClean="0"/>
              <a:t>i.e</a:t>
            </a:r>
            <a:r>
              <a:rPr lang="en-US" sz="2000" dirty="0" smtClean="0"/>
              <a:t> Norway from 18% in 2001 to 25% in 2009).</a:t>
            </a:r>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16</a:t>
            </a:fld>
            <a:endParaRPr lang="nb-NO"/>
          </a:p>
        </p:txBody>
      </p:sp>
    </p:spTree>
    <p:extLst>
      <p:ext uri="{BB962C8B-B14F-4D97-AF65-F5344CB8AC3E}">
        <p14:creationId xmlns:p14="http://schemas.microsoft.com/office/powerpoint/2010/main" val="2573126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What</a:t>
            </a:r>
            <a:r>
              <a:rPr lang="nb-NO" dirty="0" smtClean="0"/>
              <a:t> is at stake? </a:t>
            </a:r>
            <a:r>
              <a:rPr lang="nb-NO" dirty="0" err="1" smtClean="0"/>
              <a:t>Continuous</a:t>
            </a:r>
            <a:r>
              <a:rPr lang="nb-NO" dirty="0" smtClean="0"/>
              <a:t> time</a:t>
            </a:r>
            <a:endParaRPr lang="nb-NO" dirty="0"/>
          </a:p>
        </p:txBody>
      </p:sp>
      <p:sp>
        <p:nvSpPr>
          <p:cNvPr id="3" name="Plassholder for innhold 2"/>
          <p:cNvSpPr>
            <a:spLocks noGrp="1"/>
          </p:cNvSpPr>
          <p:nvPr>
            <p:ph idx="1"/>
          </p:nvPr>
        </p:nvSpPr>
        <p:spPr/>
        <p:txBody>
          <a:bodyPr>
            <a:normAutofit fontScale="25000" lnSpcReduction="20000"/>
          </a:bodyPr>
          <a:lstStyle/>
          <a:p>
            <a:endParaRPr lang="nb-NO" dirty="0"/>
          </a:p>
          <a:p>
            <a:r>
              <a:rPr lang="nb-NO" sz="7200" dirty="0" err="1" smtClean="0"/>
              <a:t>Increasing</a:t>
            </a:r>
            <a:r>
              <a:rPr lang="nb-NO" sz="7200" dirty="0" smtClean="0"/>
              <a:t> </a:t>
            </a:r>
            <a:r>
              <a:rPr lang="nb-NO" sz="7200" dirty="0" err="1" smtClean="0"/>
              <a:t>production</a:t>
            </a:r>
            <a:r>
              <a:rPr lang="nb-NO" sz="7200" dirty="0" smtClean="0"/>
              <a:t> </a:t>
            </a:r>
            <a:r>
              <a:rPr lang="nb-NO" sz="7200" dirty="0" err="1"/>
              <a:t>of</a:t>
            </a:r>
            <a:r>
              <a:rPr lang="nb-NO" sz="7200" dirty="0"/>
              <a:t> </a:t>
            </a:r>
            <a:r>
              <a:rPr lang="nb-NO" sz="7200" dirty="0" err="1"/>
              <a:t>study</a:t>
            </a:r>
            <a:r>
              <a:rPr lang="nb-NO" sz="7200" dirty="0"/>
              <a:t> </a:t>
            </a:r>
            <a:r>
              <a:rPr lang="nb-NO" sz="7200" dirty="0" err="1"/>
              <a:t>points</a:t>
            </a:r>
            <a:r>
              <a:rPr lang="nb-NO" sz="7200" dirty="0"/>
              <a:t> a</a:t>
            </a:r>
            <a:r>
              <a:rPr lang="nb-NO" sz="7200" dirty="0" smtClean="0"/>
              <a:t>s </a:t>
            </a:r>
            <a:r>
              <a:rPr lang="nb-NO" sz="7200" dirty="0" err="1"/>
              <a:t>well</a:t>
            </a:r>
            <a:r>
              <a:rPr lang="nb-NO" sz="7200" dirty="0"/>
              <a:t> as </a:t>
            </a:r>
            <a:r>
              <a:rPr lang="nb-NO" sz="7200" dirty="0" err="1" smtClean="0"/>
              <a:t>reseach</a:t>
            </a:r>
            <a:r>
              <a:rPr lang="nb-NO" sz="7200" dirty="0" smtClean="0"/>
              <a:t> </a:t>
            </a:r>
            <a:r>
              <a:rPr lang="nb-NO" sz="7200" dirty="0" err="1" smtClean="0"/>
              <a:t>publications</a:t>
            </a:r>
            <a:endParaRPr lang="nb-NO" sz="7200" dirty="0"/>
          </a:p>
          <a:p>
            <a:pPr marL="0" indent="0">
              <a:buNone/>
            </a:pPr>
            <a:endParaRPr lang="nb-NO" sz="7200" dirty="0"/>
          </a:p>
          <a:p>
            <a:r>
              <a:rPr lang="nb-NO" sz="7200" dirty="0" err="1" smtClean="0"/>
              <a:t>Academics</a:t>
            </a:r>
            <a:r>
              <a:rPr lang="nb-NO" sz="7200" dirty="0" smtClean="0"/>
              <a:t> </a:t>
            </a:r>
            <a:r>
              <a:rPr lang="nb-NO" sz="7200" dirty="0" err="1" smtClean="0"/>
              <a:t>find</a:t>
            </a:r>
            <a:r>
              <a:rPr lang="nb-NO" sz="7200" dirty="0" smtClean="0"/>
              <a:t> </a:t>
            </a:r>
            <a:r>
              <a:rPr lang="nb-NO" sz="7200" dirty="0" err="1" smtClean="0"/>
              <a:t>themselves</a:t>
            </a:r>
            <a:r>
              <a:rPr lang="nb-NO" sz="7200" dirty="0" smtClean="0"/>
              <a:t> </a:t>
            </a:r>
            <a:r>
              <a:rPr lang="en-US" sz="7200" dirty="0" smtClean="0"/>
              <a:t>committed to increasing the number of tasks, experiencing increased workloads, fragmentation of time. </a:t>
            </a:r>
          </a:p>
          <a:p>
            <a:pPr marL="0" indent="0">
              <a:buNone/>
            </a:pPr>
            <a:endParaRPr lang="en-US" sz="7200" dirty="0" smtClean="0"/>
          </a:p>
          <a:p>
            <a:r>
              <a:rPr lang="en-US" sz="7200" dirty="0" smtClean="0"/>
              <a:t>Academics have less continuous time for research than before the “Bologna process” (</a:t>
            </a:r>
            <a:r>
              <a:rPr lang="en-US" sz="7200" dirty="0" err="1" smtClean="0"/>
              <a:t>Michelsen</a:t>
            </a:r>
            <a:r>
              <a:rPr lang="en-US" sz="7200" dirty="0" smtClean="0"/>
              <a:t> &amp; Aamodt 2006)</a:t>
            </a:r>
          </a:p>
          <a:p>
            <a:pPr marL="0" indent="0">
              <a:buNone/>
            </a:pPr>
            <a:endParaRPr lang="nb-NO" sz="7200" dirty="0"/>
          </a:p>
          <a:p>
            <a:r>
              <a:rPr lang="nb-NO" sz="7200" dirty="0" err="1" smtClean="0"/>
              <a:t>Several</a:t>
            </a:r>
            <a:r>
              <a:rPr lang="nb-NO" sz="7200" dirty="0" smtClean="0"/>
              <a:t> studies </a:t>
            </a:r>
            <a:r>
              <a:rPr lang="nb-NO" sz="7200" dirty="0" err="1"/>
              <a:t>of</a:t>
            </a:r>
            <a:r>
              <a:rPr lang="nb-NO" sz="7200" dirty="0"/>
              <a:t> time </a:t>
            </a:r>
            <a:r>
              <a:rPr lang="nb-NO" sz="7200" dirty="0" err="1"/>
              <a:t>use</a:t>
            </a:r>
            <a:r>
              <a:rPr lang="nb-NO" sz="7200" dirty="0"/>
              <a:t> </a:t>
            </a:r>
            <a:r>
              <a:rPr lang="nb-NO" sz="7200" dirty="0" err="1"/>
              <a:t>among</a:t>
            </a:r>
            <a:r>
              <a:rPr lang="nb-NO" sz="7200" dirty="0"/>
              <a:t> </a:t>
            </a:r>
            <a:r>
              <a:rPr lang="nb-NO" sz="7200" dirty="0" err="1" smtClean="0"/>
              <a:t>academics</a:t>
            </a:r>
            <a:r>
              <a:rPr lang="nb-NO" sz="7200" dirty="0" smtClean="0"/>
              <a:t>: </a:t>
            </a:r>
            <a:endParaRPr lang="nb-NO" sz="7200" dirty="0"/>
          </a:p>
          <a:p>
            <a:pPr lvl="1"/>
            <a:r>
              <a:rPr lang="nb-NO" sz="7200" dirty="0" err="1" smtClean="0"/>
              <a:t>differences</a:t>
            </a:r>
            <a:r>
              <a:rPr lang="nb-NO" sz="7200" dirty="0" smtClean="0"/>
              <a:t> </a:t>
            </a:r>
            <a:r>
              <a:rPr lang="nb-NO" sz="7200" dirty="0"/>
              <a:t>in </a:t>
            </a:r>
            <a:r>
              <a:rPr lang="nb-NO" sz="7200" dirty="0" err="1"/>
              <a:t>working</a:t>
            </a:r>
            <a:r>
              <a:rPr lang="nb-NO" sz="7200" dirty="0"/>
              <a:t> </a:t>
            </a:r>
            <a:r>
              <a:rPr lang="nb-NO" sz="7200" dirty="0" err="1"/>
              <a:t>conditions</a:t>
            </a:r>
            <a:r>
              <a:rPr lang="nb-NO" sz="7200" dirty="0"/>
              <a:t> </a:t>
            </a:r>
            <a:r>
              <a:rPr lang="nb-NO" sz="7200" dirty="0" err="1"/>
              <a:t>between</a:t>
            </a:r>
            <a:r>
              <a:rPr lang="nb-NO" sz="7200" dirty="0"/>
              <a:t> men and </a:t>
            </a:r>
            <a:r>
              <a:rPr lang="nb-NO" sz="7200" dirty="0" err="1" smtClean="0"/>
              <a:t>women</a:t>
            </a:r>
            <a:r>
              <a:rPr lang="nb-NO" sz="7200" dirty="0" smtClean="0"/>
              <a:t>, </a:t>
            </a:r>
          </a:p>
          <a:p>
            <a:pPr lvl="1"/>
            <a:r>
              <a:rPr lang="nb-NO" sz="7200" dirty="0" err="1" smtClean="0"/>
              <a:t>Relationship</a:t>
            </a:r>
            <a:r>
              <a:rPr lang="nb-NO" sz="7200" dirty="0" smtClean="0"/>
              <a:t> </a:t>
            </a:r>
            <a:r>
              <a:rPr lang="nb-NO" sz="7200" dirty="0" err="1"/>
              <a:t>work</a:t>
            </a:r>
            <a:r>
              <a:rPr lang="nb-NO" sz="7200" dirty="0"/>
              <a:t> / </a:t>
            </a:r>
            <a:r>
              <a:rPr lang="nb-NO" sz="7200" dirty="0" err="1" smtClean="0"/>
              <a:t>life</a:t>
            </a:r>
            <a:r>
              <a:rPr lang="nb-NO" sz="7200" dirty="0" smtClean="0"/>
              <a:t>, </a:t>
            </a:r>
          </a:p>
          <a:p>
            <a:pPr lvl="1"/>
            <a:r>
              <a:rPr lang="nb-NO" sz="7200" dirty="0" err="1" smtClean="0"/>
              <a:t>Working</a:t>
            </a:r>
            <a:r>
              <a:rPr lang="nb-NO" sz="7200" dirty="0" smtClean="0"/>
              <a:t> </a:t>
            </a:r>
            <a:r>
              <a:rPr lang="nb-NO" sz="7200" dirty="0"/>
              <a:t>time </a:t>
            </a:r>
            <a:r>
              <a:rPr lang="nb-NO" sz="7200" dirty="0" err="1"/>
              <a:t>distribution</a:t>
            </a:r>
            <a:r>
              <a:rPr lang="nb-NO" sz="7200" dirty="0"/>
              <a:t> </a:t>
            </a:r>
            <a:r>
              <a:rPr lang="nb-NO" sz="7200" dirty="0" err="1"/>
              <a:t>of</a:t>
            </a:r>
            <a:r>
              <a:rPr lang="nb-NO" sz="7200" dirty="0"/>
              <a:t> </a:t>
            </a:r>
            <a:r>
              <a:rPr lang="nb-NO" sz="7200" dirty="0" err="1" smtClean="0"/>
              <a:t>day</a:t>
            </a:r>
            <a:endParaRPr lang="nb-NO" sz="7200" dirty="0"/>
          </a:p>
          <a:p>
            <a:pPr lvl="1"/>
            <a:r>
              <a:rPr lang="nb-NO" sz="7200" dirty="0" err="1" smtClean="0"/>
              <a:t>Coping</a:t>
            </a:r>
            <a:r>
              <a:rPr lang="nb-NO" sz="7200" dirty="0" smtClean="0"/>
              <a:t> </a:t>
            </a:r>
            <a:r>
              <a:rPr lang="nb-NO" sz="7200" dirty="0" err="1"/>
              <a:t>strategies</a:t>
            </a:r>
            <a:r>
              <a:rPr lang="nb-NO" sz="7200" dirty="0"/>
              <a:t>, </a:t>
            </a:r>
            <a:r>
              <a:rPr lang="nb-NO" sz="7200" dirty="0" err="1"/>
              <a:t>disturbance</a:t>
            </a:r>
            <a:r>
              <a:rPr lang="nb-NO" sz="7200" dirty="0"/>
              <a:t> and </a:t>
            </a:r>
            <a:r>
              <a:rPr lang="nb-NO" sz="7200" dirty="0" smtClean="0"/>
              <a:t>time-</a:t>
            </a:r>
            <a:r>
              <a:rPr lang="nb-NO" sz="7200" dirty="0" err="1" smtClean="0"/>
              <a:t>thieves</a:t>
            </a:r>
            <a:endParaRPr lang="nb-NO" sz="7200" dirty="0"/>
          </a:p>
          <a:p>
            <a:pPr lvl="1"/>
            <a:r>
              <a:rPr lang="nb-NO" sz="7200" dirty="0" smtClean="0"/>
              <a:t>Real </a:t>
            </a:r>
            <a:r>
              <a:rPr lang="nb-NO" sz="7200" dirty="0"/>
              <a:t>vs. </a:t>
            </a:r>
            <a:r>
              <a:rPr lang="nb-NO" sz="7200" dirty="0" err="1"/>
              <a:t>Stipulated</a:t>
            </a:r>
            <a:r>
              <a:rPr lang="nb-NO" sz="7200" dirty="0"/>
              <a:t> </a:t>
            </a:r>
            <a:r>
              <a:rPr lang="nb-NO" sz="7200" dirty="0" smtClean="0"/>
              <a:t>time</a:t>
            </a:r>
          </a:p>
          <a:p>
            <a:pPr lvl="1"/>
            <a:r>
              <a:rPr lang="nb-NO" sz="7200" dirty="0" smtClean="0"/>
              <a:t>Different </a:t>
            </a:r>
            <a:r>
              <a:rPr lang="nb-NO" sz="7200" dirty="0"/>
              <a:t>time </a:t>
            </a:r>
            <a:r>
              <a:rPr lang="nb-NO" sz="7200" dirty="0" err="1"/>
              <a:t>cultures</a:t>
            </a:r>
            <a:r>
              <a:rPr lang="nb-NO" sz="7200" dirty="0"/>
              <a:t> </a:t>
            </a:r>
            <a:r>
              <a:rPr lang="nb-NO" sz="7200" dirty="0" err="1"/>
              <a:t>between</a:t>
            </a:r>
            <a:r>
              <a:rPr lang="nb-NO" sz="7200" dirty="0"/>
              <a:t> </a:t>
            </a:r>
            <a:r>
              <a:rPr lang="nb-NO" sz="7200" dirty="0" err="1" smtClean="0"/>
              <a:t>disciplines</a:t>
            </a:r>
            <a:endParaRPr lang="nb-NO" sz="7200" dirty="0"/>
          </a:p>
          <a:p>
            <a:pPr lvl="1"/>
            <a:r>
              <a:rPr lang="nb-NO" sz="7200" dirty="0" smtClean="0"/>
              <a:t>Management </a:t>
            </a:r>
            <a:r>
              <a:rPr lang="nb-NO" sz="7200" dirty="0"/>
              <a:t>and t</a:t>
            </a:r>
            <a:r>
              <a:rPr lang="nb-NO" sz="7200" dirty="0" smtClean="0"/>
              <a:t>ime</a:t>
            </a:r>
            <a:endParaRPr lang="nb-NO" sz="7200"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17</a:t>
            </a:fld>
            <a:endParaRPr lang="nb-NO"/>
          </a:p>
        </p:txBody>
      </p:sp>
    </p:spTree>
    <p:extLst>
      <p:ext uri="{BB962C8B-B14F-4D97-AF65-F5344CB8AC3E}">
        <p14:creationId xmlns:p14="http://schemas.microsoft.com/office/powerpoint/2010/main" val="1632130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Time</a:t>
            </a:r>
            <a:endParaRPr lang="nb-NO" dirty="0"/>
          </a:p>
        </p:txBody>
      </p:sp>
      <p:sp>
        <p:nvSpPr>
          <p:cNvPr id="3" name="Plassholder for innhold 2"/>
          <p:cNvSpPr>
            <a:spLocks noGrp="1"/>
          </p:cNvSpPr>
          <p:nvPr>
            <p:ph idx="1"/>
          </p:nvPr>
        </p:nvSpPr>
        <p:spPr/>
        <p:txBody>
          <a:bodyPr/>
          <a:lstStyle/>
          <a:p>
            <a:r>
              <a:rPr lang="en-US" dirty="0"/>
              <a:t>Low degree of satisfaction expressed about the availability of secretaries, teaching and research support staff</a:t>
            </a:r>
          </a:p>
          <a:p>
            <a:pPr marL="0" indent="0">
              <a:buNone/>
            </a:pPr>
            <a:endParaRPr lang="nb-NO" dirty="0"/>
          </a:p>
          <a:p>
            <a:r>
              <a:rPr lang="en-US" dirty="0"/>
              <a:t>Use of time varies considerably between countries - reflecting the distinctive traditions of the respective country's academic system</a:t>
            </a:r>
            <a:br>
              <a:rPr lang="en-US" dirty="0"/>
            </a:br>
            <a:r>
              <a:rPr lang="en-US" dirty="0"/>
              <a:t>In the most pronounced hierarchical systems professors teach less and manage more. Otherwise greatest similarity between time spent between professors across the </a:t>
            </a:r>
            <a:r>
              <a:rPr lang="en-US" dirty="0" smtClean="0"/>
              <a:t>countries. (</a:t>
            </a:r>
            <a:r>
              <a:rPr lang="en-US" dirty="0" err="1" smtClean="0"/>
              <a:t>Kyvik&amp;Bentley</a:t>
            </a:r>
            <a:r>
              <a:rPr lang="en-US" dirty="0" smtClean="0"/>
              <a:t> 2012)</a:t>
            </a:r>
          </a:p>
          <a:p>
            <a:pPr marL="0" indent="0">
              <a:buNone/>
            </a:pPr>
            <a:endParaRPr lang="en-US" dirty="0"/>
          </a:p>
          <a:p>
            <a:r>
              <a:rPr lang="en-US" dirty="0" smtClean="0"/>
              <a:t>Sector criticized for investing in too much administrative personnel at the expense of academic activities</a:t>
            </a:r>
            <a:endParaRPr lang="nb-NO" sz="1050" dirty="0"/>
          </a:p>
          <a:p>
            <a:pPr marL="0" indent="0">
              <a:buNone/>
            </a:pPr>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18</a:t>
            </a:fld>
            <a:endParaRPr lang="nb-NO"/>
          </a:p>
        </p:txBody>
      </p:sp>
    </p:spTree>
    <p:extLst>
      <p:ext uri="{BB962C8B-B14F-4D97-AF65-F5344CB8AC3E}">
        <p14:creationId xmlns:p14="http://schemas.microsoft.com/office/powerpoint/2010/main" val="3609209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dirty="0" smtClean="0"/>
              <a:t>«</a:t>
            </a:r>
            <a:r>
              <a:rPr lang="nb-NO" b="1" dirty="0" err="1" smtClean="0"/>
              <a:t>Bureaucratisation</a:t>
            </a:r>
            <a:r>
              <a:rPr lang="nb-NO" b="1" dirty="0" smtClean="0"/>
              <a:t>» </a:t>
            </a:r>
            <a:r>
              <a:rPr lang="nb-NO" dirty="0" smtClean="0"/>
              <a:t>The administrative corps - Norway</a:t>
            </a:r>
            <a:r>
              <a:rPr lang="nb-NO" dirty="0"/>
              <a:t/>
            </a:r>
            <a:br>
              <a:rPr lang="nb-NO" dirty="0"/>
            </a:br>
            <a:endParaRPr lang="nb-NO" dirty="0"/>
          </a:p>
        </p:txBody>
      </p:sp>
      <p:sp>
        <p:nvSpPr>
          <p:cNvPr id="4" name="Plassholder for dato 3"/>
          <p:cNvSpPr>
            <a:spLocks noGrp="1"/>
          </p:cNvSpPr>
          <p:nvPr>
            <p:ph type="dt" sz="half" idx="10"/>
          </p:nvPr>
        </p:nvSpPr>
        <p:spPr/>
        <p:txBody>
          <a:bodyPr/>
          <a:lstStyle/>
          <a:p>
            <a:fld id="{51A66A08-E553-46FB-BFCC-2C53DAB8C6A4}" type="datetime1">
              <a:rPr lang="nb-NO" smtClean="0"/>
              <a:pPr/>
              <a:t>27.11.2012</a:t>
            </a:fld>
            <a:endParaRPr lang="nb-NO"/>
          </a:p>
        </p:txBody>
      </p:sp>
      <p:sp>
        <p:nvSpPr>
          <p:cNvPr id="5" name="Plassholder for bunntekst 4"/>
          <p:cNvSpPr>
            <a:spLocks noGrp="1"/>
          </p:cNvSpPr>
          <p:nvPr>
            <p:ph type="ftr" sz="quarter" idx="11"/>
          </p:nvPr>
        </p:nvSpPr>
        <p:spPr>
          <a:xfrm>
            <a:off x="1782377" y="6249936"/>
            <a:ext cx="2895600" cy="184666"/>
          </a:xfrm>
        </p:spPr>
        <p:txBody>
          <a:bodyPr/>
          <a:lstStyle/>
          <a:p>
            <a:r>
              <a:rPr lang="nb-NO" sz="1200" dirty="0" smtClean="0"/>
              <a:t>Kilde: NIFU/Forskerpersonalregisteret</a:t>
            </a:r>
            <a:endParaRPr lang="nb-NO" sz="1200" dirty="0"/>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19</a:t>
            </a:fld>
            <a:endParaRPr lang="nb-NO"/>
          </a:p>
        </p:txBody>
      </p:sp>
      <p:graphicFrame>
        <p:nvGraphicFramePr>
          <p:cNvPr id="8" name="Diagram 7"/>
          <p:cNvGraphicFramePr>
            <a:graphicFrameLocks noChangeAspect="1"/>
          </p:cNvGraphicFramePr>
          <p:nvPr>
            <p:extLst>
              <p:ext uri="{D42A27DB-BD31-4B8C-83A1-F6EECF244321}">
                <p14:modId xmlns:p14="http://schemas.microsoft.com/office/powerpoint/2010/main" val="358734587"/>
              </p:ext>
            </p:extLst>
          </p:nvPr>
        </p:nvGraphicFramePr>
        <p:xfrm>
          <a:off x="702000" y="1124744"/>
          <a:ext cx="7200000" cy="480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95054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Changes in the Nordic academic profession in the global context</a:t>
            </a:r>
            <a:endParaRPr lang="en-US" dirty="0"/>
          </a:p>
        </p:txBody>
      </p:sp>
      <p:sp>
        <p:nvSpPr>
          <p:cNvPr id="4" name="Date Placeholder 3"/>
          <p:cNvSpPr>
            <a:spLocks noGrp="1"/>
          </p:cNvSpPr>
          <p:nvPr>
            <p:ph type="dt" sz="half" idx="10"/>
          </p:nvPr>
        </p:nvSpPr>
        <p:spPr/>
        <p:txBody>
          <a:bodyPr/>
          <a:lstStyle/>
          <a:p>
            <a:r>
              <a:rPr lang="en-US" dirty="0"/>
              <a:t>23-25 November 2012</a:t>
            </a:r>
          </a:p>
        </p:txBody>
      </p:sp>
      <p:sp>
        <p:nvSpPr>
          <p:cNvPr id="6" name="Subtitle 5"/>
          <p:cNvSpPr>
            <a:spLocks noGrp="1"/>
          </p:cNvSpPr>
          <p:nvPr>
            <p:ph type="subTitle" idx="1"/>
          </p:nvPr>
        </p:nvSpPr>
        <p:spPr/>
        <p:txBody>
          <a:bodyPr/>
          <a:lstStyle/>
          <a:p>
            <a:r>
              <a:rPr lang="en-US" dirty="0" smtClean="0"/>
              <a:t>Agnete Vabø</a:t>
            </a:r>
            <a:endParaRPr lang="en-US" dirty="0"/>
          </a:p>
        </p:txBody>
      </p:sp>
      <p:sp>
        <p:nvSpPr>
          <p:cNvPr id="7" name="Text Placeholder 6"/>
          <p:cNvSpPr>
            <a:spLocks noGrp="1"/>
          </p:cNvSpPr>
          <p:nvPr>
            <p:ph type="body" sz="quarter" idx="11"/>
          </p:nvPr>
        </p:nvSpPr>
        <p:spPr/>
        <p:txBody>
          <a:bodyPr/>
          <a:lstStyle/>
          <a:p>
            <a:r>
              <a:rPr lang="en-US" dirty="0" smtClean="0"/>
              <a:t>CEP Seminar Subotica</a:t>
            </a:r>
            <a:endParaRPr lang="en-US" dirty="0"/>
          </a:p>
        </p:txBody>
      </p:sp>
      <p:sp>
        <p:nvSpPr>
          <p:cNvPr id="8" name="Text Placeholder 7"/>
          <p:cNvSpPr>
            <a:spLocks noGrp="1"/>
          </p:cNvSpPr>
          <p:nvPr>
            <p:ph type="body" sz="quarter" idx="12"/>
          </p:nvPr>
        </p:nvSpPr>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01999" y="674547"/>
            <a:ext cx="7739741" cy="369332"/>
          </a:xfrm>
        </p:spPr>
        <p:txBody>
          <a:bodyPr/>
          <a:lstStyle/>
          <a:p>
            <a:r>
              <a:rPr lang="nb-NO" sz="2400" dirty="0" smtClean="0"/>
              <a:t>The rise </a:t>
            </a:r>
            <a:r>
              <a:rPr lang="nb-NO" sz="2400" dirty="0" err="1" smtClean="0"/>
              <a:t>of</a:t>
            </a:r>
            <a:r>
              <a:rPr lang="nb-NO" sz="2400" dirty="0" smtClean="0"/>
              <a:t> </a:t>
            </a:r>
            <a:r>
              <a:rPr lang="nb-NO" sz="2400" i="1" dirty="0" err="1" smtClean="0"/>
              <a:t>third</a:t>
            </a:r>
            <a:r>
              <a:rPr lang="nb-NO" sz="2400" i="1" dirty="0" smtClean="0"/>
              <a:t> </a:t>
            </a:r>
            <a:r>
              <a:rPr lang="nb-NO" sz="2400" i="1" dirty="0" err="1" smtClean="0"/>
              <a:t>space</a:t>
            </a:r>
            <a:r>
              <a:rPr lang="nb-NO" sz="2400" i="1" dirty="0" smtClean="0"/>
              <a:t> </a:t>
            </a:r>
            <a:r>
              <a:rPr lang="nb-NO" sz="2400" dirty="0" err="1" smtClean="0"/>
              <a:t>professionals</a:t>
            </a:r>
            <a:r>
              <a:rPr lang="nb-NO" sz="2400" dirty="0"/>
              <a:t> </a:t>
            </a:r>
            <a:r>
              <a:rPr lang="nb-NO" sz="2400" dirty="0" err="1" smtClean="0"/>
              <a:t>Withchurch</a:t>
            </a:r>
            <a:r>
              <a:rPr lang="nb-NO" sz="2400" dirty="0" smtClean="0"/>
              <a:t> 2012</a:t>
            </a:r>
            <a:endParaRPr lang="nb-NO" sz="2400" dirty="0"/>
          </a:p>
        </p:txBody>
      </p:sp>
      <p:sp>
        <p:nvSpPr>
          <p:cNvPr id="3" name="Plassholder for innhold 2"/>
          <p:cNvSpPr>
            <a:spLocks noGrp="1"/>
          </p:cNvSpPr>
          <p:nvPr>
            <p:ph idx="1"/>
          </p:nvPr>
        </p:nvSpPr>
        <p:spPr/>
        <p:txBody>
          <a:bodyPr/>
          <a:lstStyle/>
          <a:p>
            <a:r>
              <a:rPr lang="nb-NO" dirty="0" err="1" smtClean="0"/>
              <a:t>Increasing</a:t>
            </a:r>
            <a:r>
              <a:rPr lang="nb-NO" dirty="0" smtClean="0"/>
              <a:t>  </a:t>
            </a:r>
            <a:r>
              <a:rPr lang="nb-NO" dirty="0" err="1" smtClean="0"/>
              <a:t>number</a:t>
            </a:r>
            <a:r>
              <a:rPr lang="nb-NO" dirty="0" smtClean="0"/>
              <a:t> </a:t>
            </a:r>
            <a:r>
              <a:rPr lang="nb-NO" dirty="0" err="1" smtClean="0"/>
              <a:t>of</a:t>
            </a:r>
            <a:r>
              <a:rPr lang="nb-NO" dirty="0" smtClean="0"/>
              <a:t> students and staff, reforms </a:t>
            </a:r>
            <a:r>
              <a:rPr lang="nb-NO" dirty="0" err="1" smtClean="0"/>
              <a:t>public</a:t>
            </a:r>
            <a:r>
              <a:rPr lang="nb-NO" dirty="0" smtClean="0"/>
              <a:t> </a:t>
            </a:r>
            <a:r>
              <a:rPr lang="nb-NO" dirty="0" err="1" smtClean="0"/>
              <a:t>sector</a:t>
            </a:r>
            <a:r>
              <a:rPr lang="nb-NO" dirty="0" smtClean="0"/>
              <a:t> and HE, </a:t>
            </a:r>
            <a:r>
              <a:rPr lang="nb-NO" dirty="0" err="1"/>
              <a:t>i</a:t>
            </a:r>
            <a:r>
              <a:rPr lang="nb-NO" dirty="0" err="1" smtClean="0"/>
              <a:t>ncreasing</a:t>
            </a:r>
            <a:r>
              <a:rPr lang="nb-NO" dirty="0" smtClean="0"/>
              <a:t> </a:t>
            </a:r>
            <a:r>
              <a:rPr lang="nb-NO" dirty="0" err="1" smtClean="0"/>
              <a:t>differentiation</a:t>
            </a:r>
            <a:r>
              <a:rPr lang="nb-NO" dirty="0" smtClean="0"/>
              <a:t> </a:t>
            </a:r>
            <a:r>
              <a:rPr lang="nb-NO" dirty="0" err="1" smtClean="0"/>
              <a:t>education</a:t>
            </a:r>
            <a:r>
              <a:rPr lang="nb-NO" dirty="0" smtClean="0"/>
              <a:t>/</a:t>
            </a:r>
            <a:r>
              <a:rPr lang="nb-NO" dirty="0" err="1" smtClean="0"/>
              <a:t>research</a:t>
            </a:r>
            <a:endParaRPr lang="nb-NO" dirty="0"/>
          </a:p>
          <a:p>
            <a:r>
              <a:rPr lang="nb-NO" dirty="0" smtClean="0"/>
              <a:t>= </a:t>
            </a:r>
            <a:r>
              <a:rPr lang="nb-NO" dirty="0" err="1" smtClean="0"/>
              <a:t>Growht</a:t>
            </a:r>
            <a:r>
              <a:rPr lang="nb-NO" dirty="0" smtClean="0"/>
              <a:t> administrative staff</a:t>
            </a:r>
          </a:p>
          <a:p>
            <a:r>
              <a:rPr lang="nb-NO" dirty="0"/>
              <a:t>New modes </a:t>
            </a:r>
            <a:r>
              <a:rPr lang="nb-NO" dirty="0" err="1"/>
              <a:t>of</a:t>
            </a:r>
            <a:r>
              <a:rPr lang="nb-NO" dirty="0"/>
              <a:t> </a:t>
            </a:r>
            <a:r>
              <a:rPr lang="nb-NO" dirty="0" err="1"/>
              <a:t>governance</a:t>
            </a:r>
            <a:endParaRPr lang="nb-NO" dirty="0"/>
          </a:p>
          <a:p>
            <a:pPr lvl="1"/>
            <a:r>
              <a:rPr lang="nb-NO" dirty="0" err="1"/>
              <a:t>Specialised</a:t>
            </a:r>
            <a:r>
              <a:rPr lang="nb-NO" dirty="0"/>
              <a:t> </a:t>
            </a:r>
            <a:r>
              <a:rPr lang="nb-NO" dirty="0" err="1"/>
              <a:t>structures</a:t>
            </a:r>
            <a:r>
              <a:rPr lang="nb-NO" dirty="0"/>
              <a:t> </a:t>
            </a:r>
            <a:r>
              <a:rPr lang="nb-NO" dirty="0" err="1"/>
              <a:t>between</a:t>
            </a:r>
            <a:r>
              <a:rPr lang="nb-NO" dirty="0"/>
              <a:t> </a:t>
            </a:r>
            <a:r>
              <a:rPr lang="nb-NO" dirty="0" err="1"/>
              <a:t>basic</a:t>
            </a:r>
            <a:r>
              <a:rPr lang="nb-NO" dirty="0"/>
              <a:t> units and </a:t>
            </a:r>
            <a:r>
              <a:rPr lang="nb-NO" dirty="0" err="1"/>
              <a:t>central</a:t>
            </a:r>
            <a:r>
              <a:rPr lang="nb-NO" dirty="0"/>
              <a:t> management</a:t>
            </a:r>
          </a:p>
          <a:p>
            <a:pPr lvl="1"/>
            <a:r>
              <a:rPr lang="nb-NO" dirty="0"/>
              <a:t>New </a:t>
            </a:r>
            <a:r>
              <a:rPr lang="nb-NO" dirty="0" err="1"/>
              <a:t>leadership</a:t>
            </a:r>
            <a:r>
              <a:rPr lang="nb-NO" dirty="0"/>
              <a:t> </a:t>
            </a:r>
            <a:r>
              <a:rPr lang="nb-NO" dirty="0" err="1" smtClean="0"/>
              <a:t>roles</a:t>
            </a:r>
            <a:endParaRPr lang="nb-NO" dirty="0"/>
          </a:p>
          <a:p>
            <a:r>
              <a:rPr lang="nb-NO" dirty="0" smtClean="0"/>
              <a:t>Administrative corps have </a:t>
            </a:r>
            <a:r>
              <a:rPr lang="nb-NO" dirty="0" err="1" smtClean="0"/>
              <a:t>changed</a:t>
            </a:r>
            <a:r>
              <a:rPr lang="nb-NO" dirty="0" smtClean="0"/>
              <a:t> in terms </a:t>
            </a:r>
            <a:r>
              <a:rPr lang="nb-NO" dirty="0" err="1" smtClean="0"/>
              <a:t>of</a:t>
            </a:r>
            <a:r>
              <a:rPr lang="nb-NO" dirty="0" smtClean="0"/>
              <a:t> </a:t>
            </a:r>
            <a:r>
              <a:rPr lang="nb-NO" dirty="0" err="1" smtClean="0"/>
              <a:t>social</a:t>
            </a:r>
            <a:r>
              <a:rPr lang="nb-NO" dirty="0" smtClean="0"/>
              <a:t> </a:t>
            </a:r>
            <a:r>
              <a:rPr lang="nb-NO" dirty="0" err="1" smtClean="0"/>
              <a:t>characteristics</a:t>
            </a:r>
            <a:r>
              <a:rPr lang="nb-NO" dirty="0" smtClean="0"/>
              <a:t> .</a:t>
            </a:r>
            <a:r>
              <a:rPr lang="nb-NO" dirty="0" err="1" smtClean="0"/>
              <a:t>i.e</a:t>
            </a:r>
            <a:r>
              <a:rPr lang="nb-NO" dirty="0" smtClean="0"/>
              <a:t> formal training, </a:t>
            </a:r>
            <a:r>
              <a:rPr lang="nb-NO" dirty="0" err="1" smtClean="0"/>
              <a:t>level</a:t>
            </a:r>
            <a:r>
              <a:rPr lang="nb-NO" dirty="0" smtClean="0"/>
              <a:t>/type </a:t>
            </a:r>
            <a:r>
              <a:rPr lang="nb-NO" dirty="0" err="1" smtClean="0"/>
              <a:t>of</a:t>
            </a:r>
            <a:r>
              <a:rPr lang="nb-NO" dirty="0" smtClean="0"/>
              <a:t> </a:t>
            </a:r>
            <a:r>
              <a:rPr lang="nb-NO" dirty="0" err="1" smtClean="0"/>
              <a:t>education</a:t>
            </a:r>
            <a:r>
              <a:rPr lang="nb-NO" dirty="0" smtClean="0"/>
              <a:t>, </a:t>
            </a:r>
            <a:r>
              <a:rPr lang="nb-NO" dirty="0" err="1" smtClean="0"/>
              <a:t>roles</a:t>
            </a:r>
            <a:r>
              <a:rPr lang="nb-NO" dirty="0" smtClean="0"/>
              <a:t>/</a:t>
            </a:r>
            <a:r>
              <a:rPr lang="nb-NO" dirty="0" err="1" smtClean="0"/>
              <a:t>functiones</a:t>
            </a:r>
            <a:r>
              <a:rPr lang="nb-NO" dirty="0" smtClean="0"/>
              <a:t> (</a:t>
            </a:r>
            <a:r>
              <a:rPr lang="nb-NO" dirty="0" err="1" smtClean="0"/>
              <a:t>Gornitzka</a:t>
            </a:r>
            <a:r>
              <a:rPr lang="nb-NO" dirty="0" smtClean="0"/>
              <a:t> 2009/11)</a:t>
            </a:r>
            <a:r>
              <a:rPr lang="en-GB" dirty="0" smtClean="0"/>
              <a:t> </a:t>
            </a:r>
          </a:p>
          <a:p>
            <a:r>
              <a:rPr lang="en-GB" dirty="0" smtClean="0"/>
              <a:t>Increasingly </a:t>
            </a:r>
            <a:r>
              <a:rPr lang="en-GB" dirty="0"/>
              <a:t>administrative staff  work in the interface between management and science, </a:t>
            </a:r>
            <a:r>
              <a:rPr lang="en-GB" dirty="0" err="1" smtClean="0"/>
              <a:t>i.e</a:t>
            </a:r>
            <a:r>
              <a:rPr lang="en-GB" dirty="0" smtClean="0"/>
              <a:t> in </a:t>
            </a:r>
            <a:r>
              <a:rPr lang="en-GB" dirty="0"/>
              <a:t>developing research networks- and applications, in relation to processes of knowledge transfer, regional cooperation and development of partnerships, and in implementing institutional strategies</a:t>
            </a:r>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20</a:t>
            </a:fld>
            <a:endParaRPr lang="nb-NO"/>
          </a:p>
        </p:txBody>
      </p:sp>
    </p:spTree>
    <p:extLst>
      <p:ext uri="{BB962C8B-B14F-4D97-AF65-F5344CB8AC3E}">
        <p14:creationId xmlns:p14="http://schemas.microsoft.com/office/powerpoint/2010/main" val="2839651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GB" dirty="0" smtClean="0"/>
              <a:t>Academics view </a:t>
            </a:r>
            <a:r>
              <a:rPr lang="en-GB" dirty="0"/>
              <a:t>on institutional </a:t>
            </a:r>
            <a:r>
              <a:rPr lang="en-GB" dirty="0" smtClean="0"/>
              <a:t>management (CAP).  </a:t>
            </a:r>
            <a:r>
              <a:rPr lang="nb-NO" dirty="0"/>
              <a:t/>
            </a:r>
            <a:br>
              <a:rPr lang="nb-NO" dirty="0"/>
            </a:br>
            <a:endParaRPr lang="nb-NO" dirty="0"/>
          </a:p>
        </p:txBody>
      </p:sp>
      <p:sp>
        <p:nvSpPr>
          <p:cNvPr id="3" name="Plassholder for innhold 2"/>
          <p:cNvSpPr>
            <a:spLocks noGrp="1"/>
          </p:cNvSpPr>
          <p:nvPr>
            <p:ph idx="1"/>
          </p:nvPr>
        </p:nvSpPr>
        <p:spPr/>
        <p:txBody>
          <a:bodyPr>
            <a:normAutofit/>
          </a:bodyPr>
          <a:lstStyle/>
          <a:p>
            <a:r>
              <a:rPr lang="en-GB" dirty="0" smtClean="0"/>
              <a:t>Questioning </a:t>
            </a:r>
            <a:r>
              <a:rPr lang="en-GB" dirty="0"/>
              <a:t>whether the top level administrators are perceived to be providing competent leadership, in the Norwegian case 37 </a:t>
            </a:r>
            <a:r>
              <a:rPr lang="en-GB" dirty="0" smtClean="0"/>
              <a:t>%of </a:t>
            </a:r>
            <a:r>
              <a:rPr lang="en-GB" dirty="0"/>
              <a:t>the respondents agree, while ca. 30 </a:t>
            </a:r>
            <a:r>
              <a:rPr lang="en-GB" dirty="0" smtClean="0"/>
              <a:t>% disagree</a:t>
            </a:r>
            <a:r>
              <a:rPr lang="en-GB" dirty="0"/>
              <a:t>. </a:t>
            </a:r>
            <a:endParaRPr lang="nb-NO" dirty="0"/>
          </a:p>
          <a:p>
            <a:r>
              <a:rPr lang="en-GB" dirty="0"/>
              <a:t>Furthermore about 40 </a:t>
            </a:r>
            <a:r>
              <a:rPr lang="en-GB" dirty="0" smtClean="0"/>
              <a:t>% state </a:t>
            </a:r>
            <a:r>
              <a:rPr lang="en-GB" dirty="0"/>
              <a:t>that they are well informed about events in the institution, while 30 </a:t>
            </a:r>
            <a:r>
              <a:rPr lang="en-GB" dirty="0" smtClean="0"/>
              <a:t>% state </a:t>
            </a:r>
            <a:r>
              <a:rPr lang="en-GB" dirty="0"/>
              <a:t>the opposite. </a:t>
            </a:r>
            <a:endParaRPr lang="en-GB" dirty="0" smtClean="0"/>
          </a:p>
          <a:p>
            <a:r>
              <a:rPr lang="en-GB" dirty="0" smtClean="0"/>
              <a:t>On </a:t>
            </a:r>
            <a:r>
              <a:rPr lang="en-GB" dirty="0"/>
              <a:t>whether there is good communication between management and academics, 35 </a:t>
            </a:r>
            <a:r>
              <a:rPr lang="en-GB" dirty="0" smtClean="0"/>
              <a:t>% agree</a:t>
            </a:r>
            <a:r>
              <a:rPr lang="en-GB" dirty="0"/>
              <a:t>, while 33 </a:t>
            </a:r>
            <a:r>
              <a:rPr lang="en-GB" dirty="0" smtClean="0"/>
              <a:t>% disagree</a:t>
            </a:r>
            <a:r>
              <a:rPr lang="en-GB" dirty="0"/>
              <a:t>. </a:t>
            </a:r>
            <a:r>
              <a:rPr lang="en-GB" dirty="0" smtClean="0"/>
              <a:t>(</a:t>
            </a:r>
            <a:r>
              <a:rPr lang="en-GB" dirty="0" err="1" smtClean="0"/>
              <a:t>Vabø</a:t>
            </a:r>
            <a:r>
              <a:rPr lang="en-GB" dirty="0" smtClean="0"/>
              <a:t> 2011)</a:t>
            </a:r>
          </a:p>
          <a:p>
            <a:r>
              <a:rPr lang="en-GB" dirty="0" smtClean="0"/>
              <a:t> </a:t>
            </a:r>
            <a:r>
              <a:rPr lang="en-GB" dirty="0"/>
              <a:t>These findings </a:t>
            </a:r>
            <a:r>
              <a:rPr lang="en-GB" dirty="0" smtClean="0"/>
              <a:t>indicate </a:t>
            </a:r>
            <a:r>
              <a:rPr lang="en-GB" dirty="0"/>
              <a:t>tensions between management and academy – although not to the same extent </a:t>
            </a:r>
            <a:r>
              <a:rPr lang="en-GB" dirty="0" smtClean="0"/>
              <a:t>in– </a:t>
            </a:r>
            <a:r>
              <a:rPr lang="en-GB" dirty="0"/>
              <a:t>Norway and Finland- as in systems like the UK and Australia – systems where strategic management has had more far reaching consequences </a:t>
            </a:r>
            <a:r>
              <a:rPr lang="en-GB" dirty="0" smtClean="0"/>
              <a:t>(Locke, Cummings, Fisher 2011, Brennan </a:t>
            </a:r>
            <a:r>
              <a:rPr lang="en-GB" dirty="0"/>
              <a:t>et. Al 2007, Harman &amp; Meek 2007).</a:t>
            </a:r>
            <a:endParaRPr lang="nb-NO"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21</a:t>
            </a:fld>
            <a:endParaRPr lang="nb-NO"/>
          </a:p>
        </p:txBody>
      </p:sp>
    </p:spTree>
    <p:extLst>
      <p:ext uri="{BB962C8B-B14F-4D97-AF65-F5344CB8AC3E}">
        <p14:creationId xmlns:p14="http://schemas.microsoft.com/office/powerpoint/2010/main" val="2474258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Changing</a:t>
            </a:r>
            <a:r>
              <a:rPr lang="nb-NO" dirty="0" smtClean="0"/>
              <a:t> </a:t>
            </a:r>
            <a:r>
              <a:rPr lang="nb-NO" dirty="0" err="1" smtClean="0"/>
              <a:t>academic</a:t>
            </a:r>
            <a:r>
              <a:rPr lang="nb-NO" dirty="0" smtClean="0"/>
              <a:t> </a:t>
            </a:r>
            <a:r>
              <a:rPr lang="nb-NO" dirty="0" err="1" smtClean="0"/>
              <a:t>profession</a:t>
            </a:r>
            <a:r>
              <a:rPr lang="nb-NO" dirty="0" smtClean="0"/>
              <a:t>; </a:t>
            </a:r>
            <a:r>
              <a:rPr lang="nb-NO" dirty="0" err="1" smtClean="0"/>
              <a:t>what</a:t>
            </a:r>
            <a:r>
              <a:rPr lang="nb-NO" dirty="0" smtClean="0"/>
              <a:t> is at stake?</a:t>
            </a:r>
            <a:endParaRPr lang="nb-NO" dirty="0"/>
          </a:p>
        </p:txBody>
      </p:sp>
      <p:sp>
        <p:nvSpPr>
          <p:cNvPr id="3" name="Plassholder for innhold 2"/>
          <p:cNvSpPr>
            <a:spLocks noGrp="1"/>
          </p:cNvSpPr>
          <p:nvPr>
            <p:ph idx="1"/>
          </p:nvPr>
        </p:nvSpPr>
        <p:spPr/>
        <p:txBody>
          <a:bodyPr>
            <a:normAutofit/>
          </a:bodyPr>
          <a:lstStyle/>
          <a:p>
            <a:r>
              <a:rPr lang="nb-NO" dirty="0" err="1" smtClean="0"/>
              <a:t>Changing</a:t>
            </a:r>
            <a:r>
              <a:rPr lang="nb-NO" dirty="0" smtClean="0"/>
              <a:t> </a:t>
            </a:r>
            <a:r>
              <a:rPr lang="nb-NO" dirty="0" err="1" smtClean="0"/>
              <a:t>career</a:t>
            </a:r>
            <a:r>
              <a:rPr lang="nb-NO" dirty="0" smtClean="0"/>
              <a:t> </a:t>
            </a:r>
            <a:r>
              <a:rPr lang="nb-NO" dirty="0" err="1" smtClean="0"/>
              <a:t>trajectories</a:t>
            </a:r>
            <a:r>
              <a:rPr lang="nb-NO" dirty="0" smtClean="0"/>
              <a:t> and nature </a:t>
            </a:r>
            <a:r>
              <a:rPr lang="nb-NO" dirty="0" err="1" smtClean="0"/>
              <a:t>of</a:t>
            </a:r>
            <a:r>
              <a:rPr lang="nb-NO" dirty="0" smtClean="0"/>
              <a:t> </a:t>
            </a:r>
            <a:r>
              <a:rPr lang="nb-NO" dirty="0" err="1" smtClean="0"/>
              <a:t>academic</a:t>
            </a:r>
            <a:r>
              <a:rPr lang="nb-NO" dirty="0" smtClean="0"/>
              <a:t> </a:t>
            </a:r>
            <a:r>
              <a:rPr lang="nb-NO" dirty="0" err="1" smtClean="0"/>
              <a:t>work</a:t>
            </a:r>
            <a:endParaRPr lang="nb-NO" dirty="0" smtClean="0"/>
          </a:p>
          <a:p>
            <a:endParaRPr lang="nb-NO" dirty="0" smtClean="0"/>
          </a:p>
          <a:p>
            <a:r>
              <a:rPr lang="nb-NO" dirty="0" err="1" smtClean="0"/>
              <a:t>Continous</a:t>
            </a:r>
            <a:r>
              <a:rPr lang="nb-NO" dirty="0" smtClean="0"/>
              <a:t> time to do research in general and </a:t>
            </a:r>
            <a:r>
              <a:rPr lang="nb-NO" dirty="0" err="1" smtClean="0"/>
              <a:t>Work</a:t>
            </a:r>
            <a:r>
              <a:rPr lang="nb-NO" dirty="0" smtClean="0"/>
              <a:t> life </a:t>
            </a:r>
            <a:r>
              <a:rPr lang="nb-NO" dirty="0" err="1" smtClean="0"/>
              <a:t>balance</a:t>
            </a:r>
            <a:r>
              <a:rPr lang="nb-NO" dirty="0" smtClean="0"/>
              <a:t> in </a:t>
            </a:r>
            <a:r>
              <a:rPr lang="nb-NO" dirty="0" err="1" smtClean="0"/>
              <a:t>particular</a:t>
            </a:r>
            <a:endParaRPr lang="nb-NO" dirty="0"/>
          </a:p>
          <a:p>
            <a:pPr marL="0" indent="0">
              <a:buNone/>
            </a:pPr>
            <a:endParaRPr lang="nb-NO" dirty="0"/>
          </a:p>
          <a:p>
            <a:r>
              <a:rPr lang="nb-NO" dirty="0" err="1" smtClean="0"/>
              <a:t>Changing</a:t>
            </a:r>
            <a:r>
              <a:rPr lang="nb-NO" dirty="0" smtClean="0"/>
              <a:t> modes </a:t>
            </a:r>
            <a:r>
              <a:rPr lang="nb-NO" dirty="0" err="1" smtClean="0"/>
              <a:t>of</a:t>
            </a:r>
            <a:r>
              <a:rPr lang="nb-NO" dirty="0" smtClean="0"/>
              <a:t> </a:t>
            </a:r>
            <a:r>
              <a:rPr lang="nb-NO" dirty="0" err="1" smtClean="0"/>
              <a:t>governance</a:t>
            </a:r>
            <a:r>
              <a:rPr lang="nb-NO" dirty="0" smtClean="0"/>
              <a:t> = state </a:t>
            </a:r>
            <a:r>
              <a:rPr lang="nb-NO" dirty="0" err="1" smtClean="0"/>
              <a:t>does</a:t>
            </a:r>
            <a:r>
              <a:rPr lang="nb-NO" dirty="0" smtClean="0"/>
              <a:t> </a:t>
            </a:r>
            <a:r>
              <a:rPr lang="nb-NO" dirty="0" err="1" smtClean="0"/>
              <a:t>no</a:t>
            </a:r>
            <a:r>
              <a:rPr lang="nb-NO" dirty="0" smtClean="0"/>
              <a:t> longer </a:t>
            </a:r>
            <a:r>
              <a:rPr lang="nb-NO" dirty="0" err="1" smtClean="0"/>
              <a:t>act</a:t>
            </a:r>
            <a:r>
              <a:rPr lang="nb-NO" dirty="0" smtClean="0"/>
              <a:t> as a </a:t>
            </a:r>
            <a:r>
              <a:rPr lang="nb-NO" dirty="0" err="1" smtClean="0"/>
              <a:t>quarantor</a:t>
            </a:r>
            <a:r>
              <a:rPr lang="nb-NO" dirty="0" smtClean="0"/>
              <a:t> </a:t>
            </a:r>
            <a:r>
              <a:rPr lang="nb-NO" dirty="0" err="1" smtClean="0"/>
              <a:t>of</a:t>
            </a:r>
            <a:r>
              <a:rPr lang="nb-NO" dirty="0" smtClean="0"/>
              <a:t> </a:t>
            </a:r>
            <a:r>
              <a:rPr lang="nb-NO" dirty="0" err="1" smtClean="0"/>
              <a:t>academic</a:t>
            </a:r>
            <a:r>
              <a:rPr lang="nb-NO" dirty="0" smtClean="0"/>
              <a:t> </a:t>
            </a:r>
            <a:r>
              <a:rPr lang="nb-NO" dirty="0" err="1" smtClean="0"/>
              <a:t>quality</a:t>
            </a:r>
            <a:r>
              <a:rPr lang="nb-NO" dirty="0" smtClean="0"/>
              <a:t> and autonomy -  </a:t>
            </a:r>
            <a:r>
              <a:rPr lang="nb-NO" dirty="0" err="1" smtClean="0"/>
              <a:t>increasing</a:t>
            </a:r>
            <a:r>
              <a:rPr lang="nb-NO" dirty="0" smtClean="0"/>
              <a:t> power </a:t>
            </a:r>
            <a:r>
              <a:rPr lang="nb-NO" dirty="0" err="1" smtClean="0"/>
              <a:t>of</a:t>
            </a:r>
            <a:r>
              <a:rPr lang="nb-NO" dirty="0" smtClean="0"/>
              <a:t> </a:t>
            </a:r>
            <a:r>
              <a:rPr lang="nb-NO" dirty="0" err="1" smtClean="0"/>
              <a:t>the</a:t>
            </a:r>
            <a:r>
              <a:rPr lang="nb-NO" dirty="0" smtClean="0"/>
              <a:t> administrators and institutional management, </a:t>
            </a:r>
            <a:r>
              <a:rPr lang="nb-NO" dirty="0" err="1" smtClean="0"/>
              <a:t>consumers</a:t>
            </a:r>
            <a:r>
              <a:rPr lang="nb-NO" dirty="0" smtClean="0"/>
              <a:t> </a:t>
            </a:r>
            <a:r>
              <a:rPr lang="nb-NO" dirty="0" err="1" smtClean="0"/>
              <a:t>such</a:t>
            </a:r>
            <a:r>
              <a:rPr lang="nb-NO" dirty="0" smtClean="0"/>
              <a:t> as students and </a:t>
            </a:r>
            <a:r>
              <a:rPr lang="nb-NO" dirty="0" err="1" smtClean="0"/>
              <a:t>other</a:t>
            </a:r>
            <a:r>
              <a:rPr lang="nb-NO" dirty="0" smtClean="0"/>
              <a:t> stakeholders</a:t>
            </a:r>
          </a:p>
          <a:p>
            <a:endParaRPr lang="nb-NO" dirty="0"/>
          </a:p>
          <a:p>
            <a:r>
              <a:rPr lang="nb-NO" dirty="0" smtClean="0"/>
              <a:t>The </a:t>
            </a:r>
            <a:r>
              <a:rPr lang="nb-NO" dirty="0" err="1" smtClean="0"/>
              <a:t>academic</a:t>
            </a:r>
            <a:r>
              <a:rPr lang="nb-NO" dirty="0" smtClean="0"/>
              <a:t> </a:t>
            </a:r>
            <a:r>
              <a:rPr lang="nb-NO" dirty="0" err="1" smtClean="0"/>
              <a:t>profession</a:t>
            </a:r>
            <a:r>
              <a:rPr lang="nb-NO" dirty="0" smtClean="0"/>
              <a:t> in </a:t>
            </a:r>
            <a:r>
              <a:rPr lang="nb-NO" dirty="0" err="1" smtClean="0"/>
              <a:t>transition</a:t>
            </a:r>
            <a:r>
              <a:rPr lang="nb-NO" dirty="0" smtClean="0"/>
              <a:t> from being </a:t>
            </a:r>
            <a:r>
              <a:rPr lang="nb-NO" b="1" dirty="0" err="1" smtClean="0"/>
              <a:t>the</a:t>
            </a:r>
            <a:r>
              <a:rPr lang="nb-NO" dirty="0" smtClean="0"/>
              <a:t> group </a:t>
            </a:r>
            <a:r>
              <a:rPr lang="nb-NO" dirty="0" err="1" smtClean="0"/>
              <a:t>defining</a:t>
            </a:r>
            <a:r>
              <a:rPr lang="nb-NO" dirty="0" smtClean="0"/>
              <a:t> </a:t>
            </a:r>
            <a:r>
              <a:rPr lang="nb-NO" dirty="0" err="1" smtClean="0"/>
              <a:t>the</a:t>
            </a:r>
            <a:r>
              <a:rPr lang="nb-NO" dirty="0" smtClean="0"/>
              <a:t> </a:t>
            </a:r>
            <a:r>
              <a:rPr lang="nb-NO" dirty="0" err="1" smtClean="0"/>
              <a:t>mission</a:t>
            </a:r>
            <a:r>
              <a:rPr lang="nb-NO" dirty="0" smtClean="0"/>
              <a:t> </a:t>
            </a:r>
            <a:r>
              <a:rPr lang="nb-NO" dirty="0" err="1" smtClean="0"/>
              <a:t>of</a:t>
            </a:r>
            <a:r>
              <a:rPr lang="nb-NO" dirty="0" smtClean="0"/>
              <a:t> </a:t>
            </a:r>
            <a:r>
              <a:rPr lang="nb-NO" dirty="0" err="1" smtClean="0"/>
              <a:t>the</a:t>
            </a:r>
            <a:r>
              <a:rPr lang="nb-NO" dirty="0" smtClean="0"/>
              <a:t> </a:t>
            </a:r>
            <a:r>
              <a:rPr lang="nb-NO" dirty="0" err="1" smtClean="0"/>
              <a:t>institution</a:t>
            </a:r>
            <a:r>
              <a:rPr lang="nb-NO" dirty="0" smtClean="0"/>
              <a:t> to </a:t>
            </a:r>
            <a:r>
              <a:rPr lang="nb-NO" dirty="0" err="1" smtClean="0"/>
              <a:t>becoming</a:t>
            </a:r>
            <a:r>
              <a:rPr lang="nb-NO" dirty="0" smtClean="0"/>
              <a:t> </a:t>
            </a:r>
            <a:r>
              <a:rPr lang="nb-NO" b="1" dirty="0" smtClean="0"/>
              <a:t>one </a:t>
            </a:r>
            <a:r>
              <a:rPr lang="nb-NO" b="1" dirty="0" err="1" smtClean="0"/>
              <a:t>of</a:t>
            </a:r>
            <a:r>
              <a:rPr lang="nb-NO" b="1" dirty="0" smtClean="0"/>
              <a:t> </a:t>
            </a:r>
            <a:r>
              <a:rPr lang="nb-NO" b="1" dirty="0" err="1" smtClean="0"/>
              <a:t>many</a:t>
            </a:r>
            <a:r>
              <a:rPr lang="nb-NO" b="1" dirty="0" smtClean="0"/>
              <a:t> </a:t>
            </a:r>
            <a:r>
              <a:rPr lang="nb-NO" dirty="0" smtClean="0"/>
              <a:t>different </a:t>
            </a:r>
            <a:r>
              <a:rPr lang="nb-NO" dirty="0" err="1" smtClean="0"/>
              <a:t>interest</a:t>
            </a:r>
            <a:r>
              <a:rPr lang="nb-NO" dirty="0" smtClean="0"/>
              <a:t> groups </a:t>
            </a:r>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22</a:t>
            </a:fld>
            <a:endParaRPr lang="nb-NO"/>
          </a:p>
        </p:txBody>
      </p:sp>
    </p:spTree>
    <p:extLst>
      <p:ext uri="{BB962C8B-B14F-4D97-AF65-F5344CB8AC3E}">
        <p14:creationId xmlns:p14="http://schemas.microsoft.com/office/powerpoint/2010/main" val="799512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err="1" smtClean="0"/>
              <a:t>Changes</a:t>
            </a:r>
            <a:r>
              <a:rPr lang="nb-NO" dirty="0" smtClean="0"/>
              <a:t> in </a:t>
            </a:r>
            <a:r>
              <a:rPr lang="nb-NO" dirty="0" err="1" smtClean="0"/>
              <a:t>the</a:t>
            </a:r>
            <a:r>
              <a:rPr lang="nb-NO" dirty="0" smtClean="0"/>
              <a:t> Nordic </a:t>
            </a:r>
            <a:r>
              <a:rPr lang="nb-NO" dirty="0" err="1" smtClean="0"/>
              <a:t>academic</a:t>
            </a:r>
            <a:r>
              <a:rPr lang="nb-NO" dirty="0" smtClean="0"/>
              <a:t> </a:t>
            </a:r>
            <a:r>
              <a:rPr lang="nb-NO" dirty="0" err="1" smtClean="0"/>
              <a:t>profession</a:t>
            </a:r>
            <a:r>
              <a:rPr lang="nb-NO" dirty="0" smtClean="0"/>
              <a:t> in </a:t>
            </a:r>
            <a:r>
              <a:rPr lang="nb-NO" dirty="0" err="1" smtClean="0"/>
              <a:t>the</a:t>
            </a:r>
            <a:r>
              <a:rPr lang="nb-NO" dirty="0" smtClean="0"/>
              <a:t> global </a:t>
            </a:r>
            <a:r>
              <a:rPr lang="nb-NO" dirty="0" err="1" smtClean="0"/>
              <a:t>context</a:t>
            </a:r>
            <a:r>
              <a:rPr lang="nb-NO" dirty="0" smtClean="0"/>
              <a:t/>
            </a:r>
            <a:br>
              <a:rPr lang="nb-NO" dirty="0" smtClean="0"/>
            </a:br>
            <a:endParaRPr lang="nb-NO" dirty="0"/>
          </a:p>
        </p:txBody>
      </p:sp>
      <p:sp>
        <p:nvSpPr>
          <p:cNvPr id="3" name="Plassholder for innhold 2"/>
          <p:cNvSpPr>
            <a:spLocks noGrp="1"/>
          </p:cNvSpPr>
          <p:nvPr>
            <p:ph idx="1"/>
          </p:nvPr>
        </p:nvSpPr>
        <p:spPr/>
        <p:txBody>
          <a:bodyPr/>
          <a:lstStyle/>
          <a:p>
            <a:r>
              <a:rPr lang="nb-NO" dirty="0" err="1" smtClean="0"/>
              <a:t>Brief</a:t>
            </a:r>
            <a:r>
              <a:rPr lang="nb-NO" dirty="0" smtClean="0"/>
              <a:t> </a:t>
            </a:r>
            <a:r>
              <a:rPr lang="nb-NO" dirty="0" err="1" smtClean="0"/>
              <a:t>presentation</a:t>
            </a:r>
            <a:r>
              <a:rPr lang="nb-NO" dirty="0" smtClean="0"/>
              <a:t> </a:t>
            </a:r>
            <a:r>
              <a:rPr lang="nb-NO" dirty="0" err="1" smtClean="0"/>
              <a:t>of</a:t>
            </a:r>
            <a:r>
              <a:rPr lang="nb-NO" dirty="0" smtClean="0"/>
              <a:t> NIFU</a:t>
            </a:r>
          </a:p>
          <a:p>
            <a:pPr marL="0" indent="0">
              <a:buNone/>
            </a:pPr>
            <a:endParaRPr lang="nb-NO" dirty="0" smtClean="0"/>
          </a:p>
          <a:p>
            <a:r>
              <a:rPr lang="nb-NO" dirty="0" err="1" smtClean="0"/>
              <a:t>Academics</a:t>
            </a:r>
            <a:r>
              <a:rPr lang="nb-NO" dirty="0" smtClean="0"/>
              <a:t> </a:t>
            </a:r>
            <a:r>
              <a:rPr lang="nb-NO" dirty="0" err="1" smtClean="0"/>
              <a:t>studying</a:t>
            </a:r>
            <a:r>
              <a:rPr lang="nb-NO" dirty="0" smtClean="0"/>
              <a:t> </a:t>
            </a:r>
            <a:r>
              <a:rPr lang="nb-NO" dirty="0" err="1" smtClean="0"/>
              <a:t>academics</a:t>
            </a:r>
            <a:endParaRPr lang="nb-NO" dirty="0" smtClean="0"/>
          </a:p>
          <a:p>
            <a:pPr marL="0" indent="0">
              <a:buNone/>
            </a:pPr>
            <a:endParaRPr lang="nb-NO" dirty="0" smtClean="0"/>
          </a:p>
          <a:p>
            <a:r>
              <a:rPr lang="nb-NO" dirty="0" err="1" smtClean="0"/>
              <a:t>Academic</a:t>
            </a:r>
            <a:r>
              <a:rPr lang="nb-NO" dirty="0" smtClean="0"/>
              <a:t> </a:t>
            </a:r>
            <a:r>
              <a:rPr lang="nb-NO" dirty="0" err="1" smtClean="0"/>
              <a:t>profession</a:t>
            </a:r>
            <a:r>
              <a:rPr lang="nb-NO" dirty="0" smtClean="0"/>
              <a:t> - a </a:t>
            </a:r>
            <a:r>
              <a:rPr lang="nb-NO" dirty="0" err="1" smtClean="0"/>
              <a:t>sociological</a:t>
            </a:r>
            <a:r>
              <a:rPr lang="nb-NO" dirty="0" smtClean="0"/>
              <a:t> </a:t>
            </a:r>
            <a:r>
              <a:rPr lang="nb-NO" dirty="0" err="1" smtClean="0"/>
              <a:t>concept</a:t>
            </a:r>
            <a:endParaRPr lang="nb-NO" dirty="0" smtClean="0"/>
          </a:p>
          <a:p>
            <a:pPr marL="0" indent="0">
              <a:buNone/>
            </a:pPr>
            <a:endParaRPr lang="nb-NO" dirty="0" smtClean="0"/>
          </a:p>
          <a:p>
            <a:r>
              <a:rPr lang="nb-NO" dirty="0" err="1" smtClean="0"/>
              <a:t>Spesific</a:t>
            </a:r>
            <a:r>
              <a:rPr lang="nb-NO" dirty="0" smtClean="0"/>
              <a:t> </a:t>
            </a:r>
            <a:r>
              <a:rPr lang="nb-NO" dirty="0" err="1" smtClean="0"/>
              <a:t>features</a:t>
            </a:r>
            <a:r>
              <a:rPr lang="nb-NO" dirty="0" smtClean="0"/>
              <a:t> </a:t>
            </a:r>
            <a:r>
              <a:rPr lang="nb-NO" dirty="0" err="1" smtClean="0"/>
              <a:t>of</a:t>
            </a:r>
            <a:r>
              <a:rPr lang="nb-NO" dirty="0"/>
              <a:t> </a:t>
            </a:r>
            <a:r>
              <a:rPr lang="nb-NO" dirty="0" err="1" smtClean="0"/>
              <a:t>the</a:t>
            </a:r>
            <a:r>
              <a:rPr lang="nb-NO" dirty="0" smtClean="0"/>
              <a:t> </a:t>
            </a:r>
            <a:r>
              <a:rPr lang="nb-NO" dirty="0" err="1" smtClean="0"/>
              <a:t>academic</a:t>
            </a:r>
            <a:r>
              <a:rPr lang="nb-NO" dirty="0" smtClean="0"/>
              <a:t> </a:t>
            </a:r>
            <a:r>
              <a:rPr lang="nb-NO" dirty="0" err="1" smtClean="0"/>
              <a:t>profession</a:t>
            </a:r>
            <a:r>
              <a:rPr lang="nb-NO" dirty="0" smtClean="0"/>
              <a:t> in </a:t>
            </a:r>
            <a:r>
              <a:rPr lang="nb-NO" dirty="0" err="1" smtClean="0"/>
              <a:t>the</a:t>
            </a:r>
            <a:r>
              <a:rPr lang="nb-NO" dirty="0" smtClean="0"/>
              <a:t> Nordic region</a:t>
            </a:r>
          </a:p>
          <a:p>
            <a:endParaRPr lang="nb-NO" dirty="0"/>
          </a:p>
          <a:p>
            <a:r>
              <a:rPr lang="nb-NO" dirty="0" err="1" smtClean="0"/>
              <a:t>Changes</a:t>
            </a:r>
            <a:r>
              <a:rPr lang="nb-NO" dirty="0" smtClean="0"/>
              <a:t> and </a:t>
            </a:r>
            <a:r>
              <a:rPr lang="nb-NO" dirty="0" err="1" smtClean="0"/>
              <a:t>challenges</a:t>
            </a:r>
            <a:r>
              <a:rPr lang="nb-NO" dirty="0" smtClean="0"/>
              <a:t>;</a:t>
            </a:r>
          </a:p>
          <a:p>
            <a:r>
              <a:rPr lang="nb-NO" dirty="0" err="1" smtClean="0"/>
              <a:t>Social</a:t>
            </a:r>
            <a:r>
              <a:rPr lang="nb-NO" dirty="0" smtClean="0"/>
              <a:t> </a:t>
            </a:r>
            <a:r>
              <a:rPr lang="nb-NO" dirty="0" err="1" smtClean="0"/>
              <a:t>characteristics</a:t>
            </a:r>
            <a:endParaRPr lang="nb-NO" dirty="0" smtClean="0"/>
          </a:p>
          <a:p>
            <a:r>
              <a:rPr lang="nb-NO" dirty="0" err="1"/>
              <a:t>w</a:t>
            </a:r>
            <a:r>
              <a:rPr lang="nb-NO" dirty="0" err="1" smtClean="0"/>
              <a:t>orking</a:t>
            </a:r>
            <a:r>
              <a:rPr lang="nb-NO" dirty="0" smtClean="0"/>
              <a:t> </a:t>
            </a:r>
            <a:r>
              <a:rPr lang="nb-NO" dirty="0" err="1" smtClean="0"/>
              <a:t>conditions</a:t>
            </a:r>
            <a:endParaRPr lang="nb-NO" dirty="0" smtClean="0"/>
          </a:p>
          <a:p>
            <a:r>
              <a:rPr lang="nb-NO" dirty="0" err="1" smtClean="0"/>
              <a:t>relation</a:t>
            </a:r>
            <a:r>
              <a:rPr lang="nb-NO" dirty="0" smtClean="0"/>
              <a:t> to </a:t>
            </a:r>
            <a:r>
              <a:rPr lang="nb-NO" dirty="0" err="1" smtClean="0"/>
              <a:t>other</a:t>
            </a:r>
            <a:r>
              <a:rPr lang="nb-NO" dirty="0" smtClean="0"/>
              <a:t> </a:t>
            </a:r>
            <a:r>
              <a:rPr lang="nb-NO" dirty="0" err="1" smtClean="0"/>
              <a:t>groups</a:t>
            </a:r>
            <a:r>
              <a:rPr lang="nb-NO" dirty="0" smtClean="0"/>
              <a:t>/</a:t>
            </a:r>
          </a:p>
          <a:p>
            <a:r>
              <a:rPr lang="nb-NO" dirty="0" err="1"/>
              <a:t>p</a:t>
            </a:r>
            <a:r>
              <a:rPr lang="nb-NO" dirty="0" err="1" smtClean="0"/>
              <a:t>ower</a:t>
            </a:r>
            <a:r>
              <a:rPr lang="nb-NO" dirty="0" smtClean="0"/>
              <a:t> and </a:t>
            </a:r>
            <a:r>
              <a:rPr lang="nb-NO" dirty="0" err="1" smtClean="0"/>
              <a:t>influence</a:t>
            </a:r>
            <a:endParaRPr lang="nb-NO" dirty="0" smtClean="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3</a:t>
            </a:fld>
            <a:endParaRPr lang="nb-NO"/>
          </a:p>
        </p:txBody>
      </p:sp>
    </p:spTree>
    <p:extLst>
      <p:ext uri="{BB962C8B-B14F-4D97-AF65-F5344CB8AC3E}">
        <p14:creationId xmlns:p14="http://schemas.microsoft.com/office/powerpoint/2010/main" val="68922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GB" b="1" dirty="0"/>
              <a:t>Nordic Institute for Studies in innovation, Research, and Education </a:t>
            </a:r>
            <a:r>
              <a:rPr lang="en-GB" b="1" dirty="0" smtClean="0"/>
              <a:t>(NIFU)  </a:t>
            </a:r>
            <a:r>
              <a:rPr lang="nb-NO" b="1" dirty="0"/>
              <a:t/>
            </a:r>
            <a:br>
              <a:rPr lang="nb-NO" b="1" dirty="0"/>
            </a:br>
            <a:endParaRPr lang="nb-NO" dirty="0"/>
          </a:p>
        </p:txBody>
      </p:sp>
      <p:sp>
        <p:nvSpPr>
          <p:cNvPr id="3" name="Plassholder for innhold 2"/>
          <p:cNvSpPr>
            <a:spLocks noGrp="1"/>
          </p:cNvSpPr>
          <p:nvPr>
            <p:ph idx="1"/>
          </p:nvPr>
        </p:nvSpPr>
        <p:spPr/>
        <p:txBody>
          <a:bodyPr>
            <a:normAutofit/>
          </a:bodyPr>
          <a:lstStyle/>
          <a:p>
            <a:r>
              <a:rPr lang="en-GB" dirty="0"/>
              <a:t>NIFU is the leading Norwegian research institute for studies in innovation, research, and education. The mission of this independent social science research institute is to provide theoretical and practical insight into the dynamics of these activities, while contributing to relevant policy development. </a:t>
            </a:r>
            <a:endParaRPr lang="nb-NO" dirty="0"/>
          </a:p>
          <a:p>
            <a:r>
              <a:rPr lang="en-GB" dirty="0"/>
              <a:t>NIFU is financed by assignments and receives a core grant from The Research Council of Norway. </a:t>
            </a:r>
            <a:endParaRPr lang="nb-NO" dirty="0"/>
          </a:p>
          <a:p>
            <a:r>
              <a:rPr lang="en-GB" dirty="0"/>
              <a:t>The institute undertakes research and analysis for a number of Norwegian and international agencies and organisations</a:t>
            </a:r>
            <a:r>
              <a:rPr lang="en-GB" dirty="0" smtClean="0"/>
              <a:t>.</a:t>
            </a:r>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4</a:t>
            </a:fld>
            <a:endParaRPr lang="nb-NO"/>
          </a:p>
        </p:txBody>
      </p:sp>
    </p:spTree>
    <p:extLst>
      <p:ext uri="{BB962C8B-B14F-4D97-AF65-F5344CB8AC3E}">
        <p14:creationId xmlns:p14="http://schemas.microsoft.com/office/powerpoint/2010/main" val="1294849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smtClean="0"/>
              <a:t>”</a:t>
            </a:r>
            <a:r>
              <a:rPr lang="nb-NO" dirty="0" err="1" smtClean="0"/>
              <a:t>Academics</a:t>
            </a:r>
            <a:r>
              <a:rPr lang="nb-NO" dirty="0" smtClean="0"/>
              <a:t> </a:t>
            </a:r>
            <a:r>
              <a:rPr lang="nb-NO" dirty="0" err="1" smtClean="0"/>
              <a:t>studying</a:t>
            </a:r>
            <a:r>
              <a:rPr lang="nb-NO" dirty="0" smtClean="0"/>
              <a:t> </a:t>
            </a:r>
            <a:r>
              <a:rPr lang="nb-NO" dirty="0" err="1" smtClean="0"/>
              <a:t>academics</a:t>
            </a:r>
            <a:r>
              <a:rPr lang="nb-NO" dirty="0" smtClean="0"/>
              <a:t>”</a:t>
            </a:r>
            <a:endParaRPr lang="nb-NO" dirty="0"/>
          </a:p>
        </p:txBody>
      </p:sp>
      <p:sp>
        <p:nvSpPr>
          <p:cNvPr id="3" name="Plassholder for innhold 2"/>
          <p:cNvSpPr>
            <a:spLocks noGrp="1"/>
          </p:cNvSpPr>
          <p:nvPr>
            <p:ph idx="1"/>
          </p:nvPr>
        </p:nvSpPr>
        <p:spPr/>
        <p:txBody>
          <a:bodyPr>
            <a:normAutofit/>
          </a:bodyPr>
          <a:lstStyle/>
          <a:p>
            <a:r>
              <a:rPr lang="nb-NO" b="1" dirty="0" err="1" smtClean="0"/>
              <a:t>Globalization</a:t>
            </a:r>
            <a:r>
              <a:rPr lang="nb-NO" b="1" dirty="0" smtClean="0"/>
              <a:t> and </a:t>
            </a:r>
            <a:r>
              <a:rPr lang="nb-NO" b="1" dirty="0" err="1" smtClean="0"/>
              <a:t>internationalization</a:t>
            </a:r>
            <a:r>
              <a:rPr lang="nb-NO" dirty="0" smtClean="0"/>
              <a:t>: </a:t>
            </a:r>
            <a:r>
              <a:rPr lang="nb-NO" dirty="0" err="1" smtClean="0"/>
              <a:t>academic</a:t>
            </a:r>
            <a:r>
              <a:rPr lang="nb-NO" dirty="0" smtClean="0"/>
              <a:t> </a:t>
            </a:r>
            <a:r>
              <a:rPr lang="nb-NO" dirty="0" err="1" smtClean="0"/>
              <a:t>work</a:t>
            </a:r>
            <a:r>
              <a:rPr lang="nb-NO" dirty="0" smtClean="0"/>
              <a:t> from a </a:t>
            </a:r>
            <a:r>
              <a:rPr lang="nb-NO" dirty="0" err="1" smtClean="0"/>
              <a:t>comparative</a:t>
            </a:r>
            <a:r>
              <a:rPr lang="nb-NO" dirty="0" smtClean="0"/>
              <a:t> </a:t>
            </a:r>
            <a:r>
              <a:rPr lang="nb-NO" dirty="0" err="1" smtClean="0"/>
              <a:t>perspective</a:t>
            </a:r>
            <a:r>
              <a:rPr lang="nb-NO" dirty="0" smtClean="0"/>
              <a:t>, </a:t>
            </a:r>
            <a:r>
              <a:rPr lang="nb-NO" dirty="0" err="1" smtClean="0"/>
              <a:t>patterns</a:t>
            </a:r>
            <a:r>
              <a:rPr lang="nb-NO" dirty="0" smtClean="0"/>
              <a:t> </a:t>
            </a:r>
            <a:r>
              <a:rPr lang="nb-NO" dirty="0" err="1" smtClean="0"/>
              <a:t>of</a:t>
            </a:r>
            <a:r>
              <a:rPr lang="nb-NO" dirty="0" smtClean="0"/>
              <a:t> </a:t>
            </a:r>
            <a:r>
              <a:rPr lang="nb-NO" dirty="0" err="1" smtClean="0"/>
              <a:t>mobility</a:t>
            </a:r>
            <a:r>
              <a:rPr lang="nb-NO" dirty="0" smtClean="0"/>
              <a:t> and </a:t>
            </a:r>
            <a:r>
              <a:rPr lang="nb-NO" dirty="0" err="1" smtClean="0"/>
              <a:t>cooperation</a:t>
            </a:r>
            <a:r>
              <a:rPr lang="nb-NO" dirty="0" smtClean="0"/>
              <a:t>, </a:t>
            </a:r>
          </a:p>
          <a:p>
            <a:r>
              <a:rPr lang="nb-NO" b="1" dirty="0" smtClean="0"/>
              <a:t>Reforms</a:t>
            </a:r>
            <a:r>
              <a:rPr lang="nb-NO" dirty="0" smtClean="0"/>
              <a:t>: NPM, excellence </a:t>
            </a:r>
            <a:r>
              <a:rPr lang="nb-NO" dirty="0" err="1" smtClean="0"/>
              <a:t>initiatives</a:t>
            </a:r>
            <a:r>
              <a:rPr lang="nb-NO" dirty="0" smtClean="0"/>
              <a:t>, </a:t>
            </a:r>
            <a:r>
              <a:rPr lang="nb-NO" dirty="0" err="1" smtClean="0"/>
              <a:t>institutional</a:t>
            </a:r>
            <a:r>
              <a:rPr lang="nb-NO" dirty="0" smtClean="0"/>
              <a:t> </a:t>
            </a:r>
            <a:r>
              <a:rPr lang="nb-NO" dirty="0" err="1" smtClean="0"/>
              <a:t>mergers</a:t>
            </a:r>
            <a:r>
              <a:rPr lang="nb-NO" dirty="0" smtClean="0"/>
              <a:t>, </a:t>
            </a:r>
            <a:r>
              <a:rPr lang="nb-NO" dirty="0" err="1" smtClean="0"/>
              <a:t>training</a:t>
            </a:r>
            <a:r>
              <a:rPr lang="nb-NO" dirty="0" smtClean="0"/>
              <a:t> </a:t>
            </a:r>
            <a:r>
              <a:rPr lang="nb-NO" dirty="0" err="1" smtClean="0"/>
              <a:t>needs</a:t>
            </a:r>
            <a:r>
              <a:rPr lang="nb-NO" dirty="0" smtClean="0"/>
              <a:t> </a:t>
            </a:r>
            <a:r>
              <a:rPr lang="nb-NO" dirty="0" err="1" smtClean="0"/>
              <a:t>of</a:t>
            </a:r>
            <a:r>
              <a:rPr lang="nb-NO" dirty="0" smtClean="0"/>
              <a:t> </a:t>
            </a:r>
            <a:r>
              <a:rPr lang="nb-NO" dirty="0" err="1" smtClean="0"/>
              <a:t>management</a:t>
            </a:r>
            <a:endParaRPr lang="nb-NO" dirty="0" smtClean="0"/>
          </a:p>
          <a:p>
            <a:r>
              <a:rPr lang="nb-NO" b="1" dirty="0" err="1" smtClean="0"/>
              <a:t>Dissemination</a:t>
            </a:r>
            <a:r>
              <a:rPr lang="nb-NO" dirty="0" smtClean="0"/>
              <a:t>: </a:t>
            </a:r>
            <a:r>
              <a:rPr lang="nb-NO" dirty="0" err="1" smtClean="0"/>
              <a:t>scientific</a:t>
            </a:r>
            <a:r>
              <a:rPr lang="nb-NO" dirty="0" smtClean="0"/>
              <a:t> and </a:t>
            </a:r>
            <a:r>
              <a:rPr lang="nb-NO" dirty="0" err="1" smtClean="0"/>
              <a:t>public</a:t>
            </a:r>
            <a:r>
              <a:rPr lang="nb-NO" dirty="0" smtClean="0"/>
              <a:t> </a:t>
            </a:r>
            <a:r>
              <a:rPr lang="nb-NO" dirty="0" err="1" smtClean="0"/>
              <a:t>communication</a:t>
            </a:r>
            <a:r>
              <a:rPr lang="nb-NO" dirty="0" smtClean="0"/>
              <a:t>, </a:t>
            </a:r>
            <a:r>
              <a:rPr lang="nb-NO" dirty="0" err="1" smtClean="0"/>
              <a:t>research</a:t>
            </a:r>
            <a:r>
              <a:rPr lang="nb-NO" dirty="0" smtClean="0"/>
              <a:t> </a:t>
            </a:r>
            <a:r>
              <a:rPr lang="nb-NO" dirty="0" err="1" smtClean="0"/>
              <a:t>productivity</a:t>
            </a:r>
            <a:r>
              <a:rPr lang="nb-NO" dirty="0" smtClean="0"/>
              <a:t>, </a:t>
            </a:r>
            <a:r>
              <a:rPr lang="nb-NO" dirty="0" err="1" smtClean="0"/>
              <a:t>commercialisation</a:t>
            </a:r>
            <a:r>
              <a:rPr lang="nb-NO" dirty="0" smtClean="0"/>
              <a:t>, </a:t>
            </a:r>
            <a:r>
              <a:rPr lang="nb-NO" dirty="0" err="1" smtClean="0"/>
              <a:t>differences</a:t>
            </a:r>
            <a:r>
              <a:rPr lang="nb-NO" dirty="0" smtClean="0"/>
              <a:t> </a:t>
            </a:r>
            <a:r>
              <a:rPr lang="nb-NO" dirty="0" err="1" smtClean="0"/>
              <a:t>between</a:t>
            </a:r>
            <a:r>
              <a:rPr lang="nb-NO" dirty="0" smtClean="0"/>
              <a:t> </a:t>
            </a:r>
            <a:r>
              <a:rPr lang="nb-NO" dirty="0" err="1" smtClean="0"/>
              <a:t>fields</a:t>
            </a:r>
            <a:r>
              <a:rPr lang="nb-NO" dirty="0" smtClean="0"/>
              <a:t> </a:t>
            </a:r>
            <a:r>
              <a:rPr lang="nb-NO" dirty="0" err="1" smtClean="0"/>
              <a:t>of</a:t>
            </a:r>
            <a:r>
              <a:rPr lang="nb-NO" dirty="0" smtClean="0"/>
              <a:t> </a:t>
            </a:r>
            <a:r>
              <a:rPr lang="nb-NO" dirty="0" err="1" smtClean="0"/>
              <a:t>science</a:t>
            </a:r>
            <a:r>
              <a:rPr lang="nb-NO" dirty="0" smtClean="0"/>
              <a:t>, </a:t>
            </a:r>
            <a:r>
              <a:rPr lang="nb-NO" dirty="0" err="1" smtClean="0"/>
              <a:t>gender</a:t>
            </a:r>
            <a:r>
              <a:rPr lang="nb-NO" dirty="0" smtClean="0"/>
              <a:t> </a:t>
            </a:r>
            <a:r>
              <a:rPr lang="nb-NO" dirty="0" err="1" smtClean="0"/>
              <a:t>imbalances</a:t>
            </a:r>
            <a:endParaRPr lang="nb-NO" dirty="0" smtClean="0"/>
          </a:p>
          <a:p>
            <a:endParaRPr lang="nb-NO" dirty="0" smtClean="0"/>
          </a:p>
        </p:txBody>
      </p:sp>
    </p:spTree>
    <p:extLst>
      <p:ext uri="{BB962C8B-B14F-4D97-AF65-F5344CB8AC3E}">
        <p14:creationId xmlns:p14="http://schemas.microsoft.com/office/powerpoint/2010/main" val="96845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smtClean="0"/>
              <a:t>”</a:t>
            </a:r>
            <a:r>
              <a:rPr lang="nb-NO" dirty="0" err="1" smtClean="0"/>
              <a:t>Academics</a:t>
            </a:r>
            <a:r>
              <a:rPr lang="nb-NO" dirty="0" smtClean="0"/>
              <a:t> </a:t>
            </a:r>
            <a:r>
              <a:rPr lang="nb-NO" dirty="0" err="1" smtClean="0"/>
              <a:t>studying</a:t>
            </a:r>
            <a:r>
              <a:rPr lang="nb-NO" dirty="0" smtClean="0"/>
              <a:t> </a:t>
            </a:r>
            <a:r>
              <a:rPr lang="nb-NO" dirty="0" err="1" smtClean="0"/>
              <a:t>academics</a:t>
            </a:r>
            <a:r>
              <a:rPr lang="nb-NO" dirty="0" smtClean="0"/>
              <a:t>”</a:t>
            </a:r>
            <a:endParaRPr lang="nb-NO" dirty="0"/>
          </a:p>
        </p:txBody>
      </p:sp>
      <p:sp>
        <p:nvSpPr>
          <p:cNvPr id="3" name="Plassholder for innhold 2"/>
          <p:cNvSpPr>
            <a:spLocks noGrp="1"/>
          </p:cNvSpPr>
          <p:nvPr>
            <p:ph idx="1"/>
          </p:nvPr>
        </p:nvSpPr>
        <p:spPr/>
        <p:txBody>
          <a:bodyPr>
            <a:normAutofit/>
          </a:bodyPr>
          <a:lstStyle/>
          <a:p>
            <a:r>
              <a:rPr lang="nb-NO" dirty="0" err="1" smtClean="0"/>
              <a:t>Changing</a:t>
            </a:r>
            <a:r>
              <a:rPr lang="nb-NO" dirty="0" smtClean="0"/>
              <a:t> </a:t>
            </a:r>
            <a:r>
              <a:rPr lang="nb-NO" b="1" dirty="0" err="1" smtClean="0"/>
              <a:t>career</a:t>
            </a:r>
            <a:r>
              <a:rPr lang="nb-NO" b="1" dirty="0" smtClean="0"/>
              <a:t> </a:t>
            </a:r>
            <a:r>
              <a:rPr lang="nb-NO" b="1" dirty="0" err="1" smtClean="0"/>
              <a:t>structures</a:t>
            </a:r>
            <a:r>
              <a:rPr lang="nb-NO" dirty="0" smtClean="0"/>
              <a:t>: </a:t>
            </a:r>
          </a:p>
          <a:p>
            <a:pPr lvl="1"/>
            <a:r>
              <a:rPr lang="nb-NO" b="1" dirty="0" err="1" smtClean="0"/>
              <a:t>Becoming</a:t>
            </a:r>
            <a:r>
              <a:rPr lang="nb-NO" b="1" dirty="0" smtClean="0"/>
              <a:t> an </a:t>
            </a:r>
            <a:r>
              <a:rPr lang="nb-NO" b="1" dirty="0" err="1" smtClean="0"/>
              <a:t>academic</a:t>
            </a:r>
            <a:r>
              <a:rPr lang="nb-NO" dirty="0" smtClean="0"/>
              <a:t>: </a:t>
            </a:r>
            <a:r>
              <a:rPr lang="nb-NO" dirty="0" err="1" smtClean="0"/>
              <a:t>new</a:t>
            </a:r>
            <a:r>
              <a:rPr lang="nb-NO" dirty="0" smtClean="0"/>
              <a:t> modes </a:t>
            </a:r>
            <a:r>
              <a:rPr lang="nb-NO" dirty="0" err="1" smtClean="0"/>
              <a:t>of</a:t>
            </a:r>
            <a:r>
              <a:rPr lang="nb-NO" dirty="0" smtClean="0"/>
              <a:t> </a:t>
            </a:r>
            <a:r>
              <a:rPr lang="nb-NO" dirty="0" err="1" smtClean="0"/>
              <a:t>doctoral</a:t>
            </a:r>
            <a:r>
              <a:rPr lang="nb-NO" dirty="0" smtClean="0"/>
              <a:t> </a:t>
            </a:r>
            <a:r>
              <a:rPr lang="nb-NO" dirty="0" err="1" smtClean="0"/>
              <a:t>training</a:t>
            </a:r>
            <a:r>
              <a:rPr lang="nb-NO" dirty="0" smtClean="0"/>
              <a:t>, </a:t>
            </a:r>
            <a:r>
              <a:rPr lang="nb-NO" dirty="0" err="1" smtClean="0"/>
              <a:t>Postdocs</a:t>
            </a:r>
            <a:r>
              <a:rPr lang="nb-NO" dirty="0" smtClean="0"/>
              <a:t>, </a:t>
            </a:r>
          </a:p>
          <a:p>
            <a:pPr lvl="1"/>
            <a:r>
              <a:rPr lang="nb-NO" dirty="0" err="1" smtClean="0"/>
              <a:t>Changing</a:t>
            </a:r>
            <a:r>
              <a:rPr lang="nb-NO" dirty="0" smtClean="0"/>
              <a:t> </a:t>
            </a:r>
            <a:r>
              <a:rPr lang="nb-NO" b="1" dirty="0" smtClean="0"/>
              <a:t>nature </a:t>
            </a:r>
            <a:r>
              <a:rPr lang="nb-NO" b="1" dirty="0" err="1" smtClean="0"/>
              <a:t>of</a:t>
            </a:r>
            <a:r>
              <a:rPr lang="nb-NO" b="1" dirty="0" smtClean="0"/>
              <a:t> </a:t>
            </a:r>
            <a:r>
              <a:rPr lang="nb-NO" b="1" dirty="0" err="1" smtClean="0"/>
              <a:t>academic</a:t>
            </a:r>
            <a:r>
              <a:rPr lang="nb-NO" b="1" dirty="0" smtClean="0"/>
              <a:t> </a:t>
            </a:r>
            <a:r>
              <a:rPr lang="nb-NO" b="1" dirty="0" err="1" smtClean="0"/>
              <a:t>work</a:t>
            </a:r>
            <a:r>
              <a:rPr lang="nb-NO" dirty="0" smtClean="0"/>
              <a:t>: more </a:t>
            </a:r>
            <a:r>
              <a:rPr lang="nb-NO" dirty="0" err="1" smtClean="0"/>
              <a:t>career</a:t>
            </a:r>
            <a:r>
              <a:rPr lang="nb-NO" dirty="0" smtClean="0"/>
              <a:t> </a:t>
            </a:r>
            <a:r>
              <a:rPr lang="nb-NO" dirty="0" err="1" smtClean="0"/>
              <a:t>pathways</a:t>
            </a:r>
            <a:r>
              <a:rPr lang="nb-NO" dirty="0" smtClean="0"/>
              <a:t>, more </a:t>
            </a:r>
            <a:r>
              <a:rPr lang="nb-NO" dirty="0" err="1" smtClean="0"/>
              <a:t>regulations</a:t>
            </a:r>
            <a:r>
              <a:rPr lang="nb-NO" dirty="0" smtClean="0"/>
              <a:t>, </a:t>
            </a:r>
            <a:r>
              <a:rPr lang="nb-NO" dirty="0" err="1" smtClean="0"/>
              <a:t>job</a:t>
            </a:r>
            <a:r>
              <a:rPr lang="nb-NO" dirty="0" smtClean="0"/>
              <a:t> </a:t>
            </a:r>
            <a:r>
              <a:rPr lang="nb-NO" dirty="0" err="1" smtClean="0"/>
              <a:t>satisfaction</a:t>
            </a:r>
            <a:r>
              <a:rPr lang="nb-NO" dirty="0" smtClean="0"/>
              <a:t> and </a:t>
            </a:r>
            <a:r>
              <a:rPr lang="nb-NO" dirty="0" err="1" smtClean="0"/>
              <a:t>motivation</a:t>
            </a:r>
            <a:r>
              <a:rPr lang="nb-NO" dirty="0" smtClean="0"/>
              <a:t>, habitus </a:t>
            </a:r>
            <a:r>
              <a:rPr lang="nb-NO" dirty="0" err="1" smtClean="0"/>
              <a:t>of</a:t>
            </a:r>
            <a:r>
              <a:rPr lang="nb-NO" dirty="0" smtClean="0"/>
              <a:t> </a:t>
            </a:r>
            <a:r>
              <a:rPr lang="nb-NO" dirty="0" err="1" smtClean="0"/>
              <a:t>academics</a:t>
            </a:r>
            <a:r>
              <a:rPr lang="nb-NO" dirty="0" smtClean="0"/>
              <a:t>, </a:t>
            </a:r>
            <a:r>
              <a:rPr lang="nb-NO" dirty="0" err="1" smtClean="0"/>
              <a:t>how</a:t>
            </a:r>
            <a:r>
              <a:rPr lang="nb-NO" dirty="0" smtClean="0"/>
              <a:t> </a:t>
            </a:r>
            <a:r>
              <a:rPr lang="nb-NO" dirty="0" err="1" smtClean="0"/>
              <a:t>academics</a:t>
            </a:r>
            <a:r>
              <a:rPr lang="nb-NO" dirty="0" smtClean="0"/>
              <a:t> </a:t>
            </a:r>
            <a:r>
              <a:rPr lang="nb-NO" dirty="0" err="1" smtClean="0"/>
              <a:t>perceive</a:t>
            </a:r>
            <a:r>
              <a:rPr lang="nb-NO" dirty="0" smtClean="0"/>
              <a:t> </a:t>
            </a:r>
            <a:r>
              <a:rPr lang="nb-NO" dirty="0" err="1" smtClean="0"/>
              <a:t>leadership</a:t>
            </a:r>
            <a:endParaRPr lang="nb-NO" dirty="0" smtClean="0"/>
          </a:p>
          <a:p>
            <a:pPr>
              <a:lnSpc>
                <a:spcPct val="150000"/>
              </a:lnSpc>
            </a:pPr>
            <a:r>
              <a:rPr lang="nb-NO" b="1" dirty="0" err="1" smtClean="0"/>
              <a:t>Work</a:t>
            </a:r>
            <a:r>
              <a:rPr lang="nb-NO" b="1" dirty="0" smtClean="0"/>
              <a:t> </a:t>
            </a:r>
            <a:r>
              <a:rPr lang="nb-NO" b="1" dirty="0" err="1" smtClean="0"/>
              <a:t>life</a:t>
            </a:r>
            <a:r>
              <a:rPr lang="nb-NO" b="1" dirty="0" smtClean="0"/>
              <a:t> </a:t>
            </a:r>
            <a:r>
              <a:rPr lang="nb-NO" b="1" dirty="0" err="1" smtClean="0"/>
              <a:t>balance</a:t>
            </a:r>
            <a:r>
              <a:rPr lang="nb-NO" dirty="0" smtClean="0"/>
              <a:t>, NPM, </a:t>
            </a:r>
            <a:r>
              <a:rPr lang="nb-NO" dirty="0" err="1" smtClean="0"/>
              <a:t>Academic</a:t>
            </a:r>
            <a:r>
              <a:rPr lang="nb-NO" dirty="0" smtClean="0"/>
              <a:t> Time and </a:t>
            </a:r>
            <a:r>
              <a:rPr lang="nb-NO" dirty="0" err="1" smtClean="0"/>
              <a:t>Gender</a:t>
            </a:r>
            <a:r>
              <a:rPr lang="nb-NO" dirty="0" smtClean="0"/>
              <a:t> </a:t>
            </a:r>
            <a:r>
              <a:rPr lang="nb-NO" dirty="0" err="1" smtClean="0"/>
              <a:t>inequality</a:t>
            </a:r>
            <a:r>
              <a:rPr lang="nb-NO" dirty="0" smtClean="0"/>
              <a:t> </a:t>
            </a:r>
          </a:p>
          <a:p>
            <a:pPr marL="0" indent="0">
              <a:lnSpc>
                <a:spcPct val="150000"/>
              </a:lnSpc>
              <a:buNone/>
            </a:pPr>
            <a:endParaRPr lang="nb-NO" dirty="0"/>
          </a:p>
          <a:p>
            <a:pPr>
              <a:lnSpc>
                <a:spcPct val="150000"/>
              </a:lnSpc>
            </a:pPr>
            <a:r>
              <a:rPr lang="nb-NO" b="1" dirty="0" smtClean="0"/>
              <a:t>NIFUs </a:t>
            </a:r>
            <a:r>
              <a:rPr lang="nb-NO" b="1" dirty="0" err="1" smtClean="0"/>
              <a:t>study</a:t>
            </a:r>
            <a:r>
              <a:rPr lang="nb-NO" b="1" dirty="0" smtClean="0"/>
              <a:t> </a:t>
            </a:r>
            <a:r>
              <a:rPr lang="nb-NO" b="1" dirty="0" err="1" smtClean="0"/>
              <a:t>of</a:t>
            </a:r>
            <a:r>
              <a:rPr lang="nb-NO" b="1" dirty="0" smtClean="0"/>
              <a:t> </a:t>
            </a:r>
            <a:r>
              <a:rPr lang="nb-NO" b="1" dirty="0" err="1" smtClean="0"/>
              <a:t>the</a:t>
            </a:r>
            <a:r>
              <a:rPr lang="nb-NO" b="1" dirty="0" smtClean="0"/>
              <a:t> </a:t>
            </a:r>
            <a:r>
              <a:rPr lang="nb-NO" b="1" dirty="0" err="1" smtClean="0"/>
              <a:t>academic</a:t>
            </a:r>
            <a:r>
              <a:rPr lang="nb-NO" b="1" dirty="0" smtClean="0"/>
              <a:t> </a:t>
            </a:r>
            <a:r>
              <a:rPr lang="nb-NO" b="1" dirty="0" err="1" smtClean="0"/>
              <a:t>profession</a:t>
            </a:r>
            <a:r>
              <a:rPr lang="nb-NO" b="1" dirty="0" smtClean="0"/>
              <a:t>: </a:t>
            </a:r>
          </a:p>
          <a:p>
            <a:pPr lvl="1">
              <a:lnSpc>
                <a:spcPct val="150000"/>
              </a:lnSpc>
            </a:pPr>
            <a:r>
              <a:rPr lang="en-US" dirty="0" smtClean="0"/>
              <a:t>Databases (statistics, monitoring)</a:t>
            </a:r>
            <a:r>
              <a:rPr lang="nb-NO" dirty="0" smtClean="0"/>
              <a:t>, </a:t>
            </a:r>
            <a:r>
              <a:rPr lang="en-US" dirty="0" smtClean="0"/>
              <a:t>Mobility patterns, recruitment, career trajectories (women in science, the career of PhDs)</a:t>
            </a:r>
            <a:r>
              <a:rPr lang="nb-NO" dirty="0" smtClean="0"/>
              <a:t>, </a:t>
            </a:r>
          </a:p>
          <a:p>
            <a:pPr lvl="1">
              <a:lnSpc>
                <a:spcPct val="150000"/>
              </a:lnSpc>
            </a:pPr>
            <a:r>
              <a:rPr lang="en-US" dirty="0" smtClean="0"/>
              <a:t>Career </a:t>
            </a:r>
            <a:r>
              <a:rPr lang="en-US" dirty="0"/>
              <a:t>structure (doctoral schools, post-docs)</a:t>
            </a:r>
            <a:r>
              <a:rPr lang="nb-NO" dirty="0"/>
              <a:t>, </a:t>
            </a:r>
            <a:endParaRPr lang="nb-NO" dirty="0" smtClean="0"/>
          </a:p>
          <a:p>
            <a:pPr lvl="1">
              <a:lnSpc>
                <a:spcPct val="150000"/>
              </a:lnSpc>
            </a:pPr>
            <a:r>
              <a:rPr lang="en-US" dirty="0" err="1" smtClean="0"/>
              <a:t>Bibliometric</a:t>
            </a:r>
            <a:r>
              <a:rPr lang="en-US" dirty="0" smtClean="0"/>
              <a:t> </a:t>
            </a:r>
            <a:r>
              <a:rPr lang="en-US" dirty="0"/>
              <a:t>studies (research productivity)</a:t>
            </a:r>
            <a:r>
              <a:rPr lang="nb-NO" dirty="0"/>
              <a:t>, </a:t>
            </a:r>
            <a:endParaRPr lang="nb-NO" dirty="0" smtClean="0"/>
          </a:p>
          <a:p>
            <a:pPr lvl="1">
              <a:lnSpc>
                <a:spcPct val="150000"/>
              </a:lnSpc>
            </a:pPr>
            <a:r>
              <a:rPr lang="en-US" dirty="0" smtClean="0"/>
              <a:t>Reform </a:t>
            </a:r>
            <a:r>
              <a:rPr lang="en-US" dirty="0"/>
              <a:t>and change in research and HE</a:t>
            </a:r>
          </a:p>
          <a:p>
            <a:endParaRPr lang="nb-NO" dirty="0"/>
          </a:p>
          <a:p>
            <a:endParaRPr lang="nb-NO" dirty="0"/>
          </a:p>
          <a:p>
            <a:endParaRPr lang="nb-NO" dirty="0" smtClean="0"/>
          </a:p>
          <a:p>
            <a:endParaRPr lang="nb-NO" dirty="0"/>
          </a:p>
          <a:p>
            <a:endParaRPr lang="nb-NO" dirty="0" smtClean="0"/>
          </a:p>
          <a:p>
            <a:endParaRPr lang="nb-NO" dirty="0"/>
          </a:p>
        </p:txBody>
      </p:sp>
    </p:spTree>
    <p:extLst>
      <p:ext uri="{BB962C8B-B14F-4D97-AF65-F5344CB8AC3E}">
        <p14:creationId xmlns:p14="http://schemas.microsoft.com/office/powerpoint/2010/main" val="2894215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GB" dirty="0"/>
              <a:t>S</a:t>
            </a:r>
            <a:r>
              <a:rPr lang="en-GB" dirty="0" smtClean="0"/>
              <a:t>cientific </a:t>
            </a:r>
            <a:r>
              <a:rPr lang="en-GB" dirty="0"/>
              <a:t>activity of NIFU is organised in five thematic areas: </a:t>
            </a:r>
            <a:r>
              <a:rPr lang="nb-NO" dirty="0"/>
              <a:t/>
            </a:r>
            <a:br>
              <a:rPr lang="nb-NO" dirty="0"/>
            </a:br>
            <a:endParaRPr lang="nb-NO" dirty="0"/>
          </a:p>
        </p:txBody>
      </p:sp>
      <p:sp>
        <p:nvSpPr>
          <p:cNvPr id="3" name="Plassholder for innhold 2"/>
          <p:cNvSpPr>
            <a:spLocks noGrp="1"/>
          </p:cNvSpPr>
          <p:nvPr>
            <p:ph idx="1"/>
          </p:nvPr>
        </p:nvSpPr>
        <p:spPr/>
        <p:txBody>
          <a:bodyPr>
            <a:normAutofit lnSpcReduction="10000"/>
          </a:bodyPr>
          <a:lstStyle/>
          <a:p>
            <a:pPr marL="0" indent="0">
              <a:buNone/>
            </a:pPr>
            <a:r>
              <a:rPr lang="en-GB" b="1" dirty="0" smtClean="0"/>
              <a:t>Statistics </a:t>
            </a:r>
            <a:r>
              <a:rPr lang="en-GB" b="1" dirty="0"/>
              <a:t>and Indicators </a:t>
            </a:r>
            <a:endParaRPr lang="nb-NO" b="1" dirty="0"/>
          </a:p>
          <a:p>
            <a:r>
              <a:rPr lang="en-GB" dirty="0"/>
              <a:t>Indicators for innovation and research and the use of relevant statistics </a:t>
            </a:r>
            <a:endParaRPr lang="en-GB" dirty="0" smtClean="0"/>
          </a:p>
          <a:p>
            <a:pPr marL="0" indent="0">
              <a:buNone/>
            </a:pPr>
            <a:endParaRPr lang="nb-NO" dirty="0"/>
          </a:p>
          <a:p>
            <a:pPr marL="0" indent="0">
              <a:buNone/>
            </a:pPr>
            <a:r>
              <a:rPr lang="en-GB" b="1" dirty="0" smtClean="0"/>
              <a:t>Primary </a:t>
            </a:r>
            <a:r>
              <a:rPr lang="en-GB" b="1" dirty="0"/>
              <a:t>and Secondary Education </a:t>
            </a:r>
            <a:endParaRPr lang="nb-NO" b="1" dirty="0"/>
          </a:p>
          <a:p>
            <a:r>
              <a:rPr lang="en-GB" dirty="0"/>
              <a:t>Studies of primary and secondary education </a:t>
            </a:r>
            <a:endParaRPr lang="en-GB" dirty="0" smtClean="0"/>
          </a:p>
          <a:p>
            <a:pPr marL="0" indent="0">
              <a:buNone/>
            </a:pPr>
            <a:endParaRPr lang="nb-NO" dirty="0"/>
          </a:p>
          <a:p>
            <a:pPr marL="0" indent="0">
              <a:buNone/>
            </a:pPr>
            <a:r>
              <a:rPr lang="en-GB" b="1" dirty="0" smtClean="0"/>
              <a:t>Higher </a:t>
            </a:r>
            <a:r>
              <a:rPr lang="en-GB" b="1" dirty="0"/>
              <a:t>Education </a:t>
            </a:r>
            <a:endParaRPr lang="nb-NO" b="1" dirty="0"/>
          </a:p>
          <a:p>
            <a:r>
              <a:rPr lang="en-GB" dirty="0"/>
              <a:t>Studies of higher </a:t>
            </a:r>
            <a:r>
              <a:rPr lang="en-GB" dirty="0" smtClean="0"/>
              <a:t>education</a:t>
            </a:r>
          </a:p>
          <a:p>
            <a:pPr marL="0" indent="0">
              <a:buNone/>
            </a:pPr>
            <a:endParaRPr lang="nb-NO" dirty="0"/>
          </a:p>
          <a:p>
            <a:pPr marL="0" indent="0">
              <a:buNone/>
            </a:pPr>
            <a:r>
              <a:rPr lang="en-GB" b="1" dirty="0" smtClean="0"/>
              <a:t>Students </a:t>
            </a:r>
            <a:r>
              <a:rPr lang="en-GB" b="1" dirty="0"/>
              <a:t>and the Academic Work Force </a:t>
            </a:r>
            <a:endParaRPr lang="nb-NO" b="1" dirty="0"/>
          </a:p>
          <a:p>
            <a:r>
              <a:rPr lang="en-GB" dirty="0"/>
              <a:t>Studies of educational choice, skills, competencies and employability </a:t>
            </a:r>
            <a:endParaRPr lang="nb-NO" dirty="0" smtClean="0"/>
          </a:p>
          <a:p>
            <a:pPr marL="0" indent="0">
              <a:buNone/>
            </a:pPr>
            <a:endParaRPr lang="nb-NO" b="1" dirty="0"/>
          </a:p>
          <a:p>
            <a:pPr marL="0" indent="0">
              <a:buNone/>
            </a:pPr>
            <a:r>
              <a:rPr lang="en-GB" b="1" dirty="0" smtClean="0"/>
              <a:t>Research </a:t>
            </a:r>
            <a:r>
              <a:rPr lang="en-GB" b="1" dirty="0"/>
              <a:t>and Innovation Studies </a:t>
            </a:r>
            <a:endParaRPr lang="nb-NO" b="1" dirty="0"/>
          </a:p>
          <a:p>
            <a:r>
              <a:rPr lang="en-GB" dirty="0"/>
              <a:t>Studies of research and innovation</a:t>
            </a:r>
            <a:endParaRPr lang="nb-NO"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7</a:t>
            </a:fld>
            <a:endParaRPr lang="nb-NO"/>
          </a:p>
        </p:txBody>
      </p:sp>
    </p:spTree>
    <p:extLst>
      <p:ext uri="{BB962C8B-B14F-4D97-AF65-F5344CB8AC3E}">
        <p14:creationId xmlns:p14="http://schemas.microsoft.com/office/powerpoint/2010/main" val="380870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CAP </a:t>
            </a:r>
            <a:r>
              <a:rPr lang="nb-NO" dirty="0" err="1" smtClean="0"/>
              <a:t>Changing</a:t>
            </a:r>
            <a:r>
              <a:rPr lang="nb-NO" dirty="0" smtClean="0"/>
              <a:t> </a:t>
            </a:r>
            <a:r>
              <a:rPr lang="nb-NO" dirty="0" err="1" smtClean="0"/>
              <a:t>Academic</a:t>
            </a:r>
            <a:r>
              <a:rPr lang="nb-NO" dirty="0" smtClean="0"/>
              <a:t> </a:t>
            </a:r>
            <a:r>
              <a:rPr lang="nb-NO" dirty="0" err="1" smtClean="0"/>
              <a:t>Profession</a:t>
            </a:r>
            <a:r>
              <a:rPr lang="nb-NO" dirty="0" smtClean="0"/>
              <a:t> </a:t>
            </a:r>
            <a:endParaRPr lang="nb-NO" dirty="0"/>
          </a:p>
        </p:txBody>
      </p:sp>
      <p:sp>
        <p:nvSpPr>
          <p:cNvPr id="3" name="Plassholder for innhold 2"/>
          <p:cNvSpPr>
            <a:spLocks noGrp="1"/>
          </p:cNvSpPr>
          <p:nvPr>
            <p:ph idx="1"/>
          </p:nvPr>
        </p:nvSpPr>
        <p:spPr/>
        <p:txBody>
          <a:bodyPr>
            <a:normAutofit/>
          </a:bodyPr>
          <a:lstStyle/>
          <a:p>
            <a:pPr>
              <a:lnSpc>
                <a:spcPct val="120000"/>
              </a:lnSpc>
            </a:pPr>
            <a:r>
              <a:rPr lang="en-US" dirty="0"/>
              <a:t>Worldwide participation: America, Asia, Europe, South </a:t>
            </a:r>
            <a:r>
              <a:rPr lang="en-US" dirty="0" smtClean="0"/>
              <a:t>Africa</a:t>
            </a:r>
            <a:endParaRPr lang="nb-NO" dirty="0"/>
          </a:p>
          <a:p>
            <a:pPr>
              <a:lnSpc>
                <a:spcPct val="120000"/>
              </a:lnSpc>
            </a:pPr>
            <a:r>
              <a:rPr lang="en-US" dirty="0"/>
              <a:t>Changing modes of </a:t>
            </a:r>
            <a:r>
              <a:rPr lang="en-US" b="1" dirty="0"/>
              <a:t>governance </a:t>
            </a:r>
            <a:r>
              <a:rPr lang="en-US" dirty="0"/>
              <a:t>and how it affects the working conditions of the academic profession – such as the increasing power of administrators and institutional </a:t>
            </a:r>
            <a:r>
              <a:rPr lang="en-US" dirty="0" smtClean="0"/>
              <a:t>management</a:t>
            </a:r>
            <a:endParaRPr lang="nb-NO" dirty="0"/>
          </a:p>
          <a:p>
            <a:pPr>
              <a:lnSpc>
                <a:spcPct val="120000"/>
              </a:lnSpc>
            </a:pPr>
            <a:r>
              <a:rPr lang="en-US" dirty="0"/>
              <a:t>The growing social importance and quest for </a:t>
            </a:r>
            <a:r>
              <a:rPr lang="en-US" b="1" dirty="0"/>
              <a:t>relevance: </a:t>
            </a:r>
            <a:r>
              <a:rPr lang="en-US" dirty="0"/>
              <a:t>Academic profession as ”mediators ” of many different structures and relations; external pressure for </a:t>
            </a:r>
            <a:r>
              <a:rPr lang="en-US" dirty="0" smtClean="0"/>
              <a:t>change</a:t>
            </a:r>
            <a:endParaRPr lang="nb-NO" dirty="0"/>
          </a:p>
          <a:p>
            <a:pPr>
              <a:lnSpc>
                <a:spcPct val="120000"/>
              </a:lnSpc>
            </a:pPr>
            <a:r>
              <a:rPr lang="en-US" dirty="0" smtClean="0"/>
              <a:t>Effects of globalization and </a:t>
            </a:r>
            <a:r>
              <a:rPr lang="en-US" b="1" dirty="0" err="1" smtClean="0"/>
              <a:t>internationalisation</a:t>
            </a:r>
            <a:endParaRPr lang="en-US" b="1" dirty="0" smtClean="0"/>
          </a:p>
          <a:p>
            <a:pPr marL="0" indent="0">
              <a:lnSpc>
                <a:spcPct val="120000"/>
              </a:lnSpc>
              <a:buNone/>
            </a:pPr>
            <a:endParaRPr lang="en-US" b="1" dirty="0" smtClean="0"/>
          </a:p>
          <a:p>
            <a:r>
              <a:rPr lang="nb-NO" dirty="0" smtClean="0"/>
              <a:t>Norway: </a:t>
            </a:r>
            <a:r>
              <a:rPr lang="nb-NO" dirty="0" err="1" smtClean="0"/>
              <a:t>Well</a:t>
            </a:r>
            <a:r>
              <a:rPr lang="nb-NO" dirty="0" smtClean="0"/>
              <a:t> </a:t>
            </a:r>
            <a:r>
              <a:rPr lang="nb-NO" dirty="0"/>
              <a:t>over 1800 </a:t>
            </a:r>
            <a:r>
              <a:rPr lang="nb-NO" dirty="0" err="1"/>
              <a:t>researchers</a:t>
            </a:r>
            <a:r>
              <a:rPr lang="nb-NO" dirty="0"/>
              <a:t> </a:t>
            </a:r>
            <a:r>
              <a:rPr lang="nb-NO" dirty="0" err="1"/>
              <a:t>participated</a:t>
            </a:r>
            <a:r>
              <a:rPr lang="nb-NO" dirty="0"/>
              <a:t> in </a:t>
            </a:r>
            <a:r>
              <a:rPr lang="nb-NO" dirty="0" err="1"/>
              <a:t>the</a:t>
            </a:r>
            <a:r>
              <a:rPr lang="nb-NO" dirty="0"/>
              <a:t> survey (nov. 07 – jan. 08</a:t>
            </a:r>
            <a:r>
              <a:rPr lang="nb-NO" dirty="0" smtClean="0"/>
              <a:t>). From </a:t>
            </a:r>
            <a:r>
              <a:rPr lang="nb-NO" dirty="0" err="1"/>
              <a:t>universities</a:t>
            </a:r>
            <a:r>
              <a:rPr lang="nb-NO" dirty="0"/>
              <a:t>, </a:t>
            </a:r>
            <a:r>
              <a:rPr lang="nb-NO" dirty="0" err="1"/>
              <a:t>scientific</a:t>
            </a:r>
            <a:r>
              <a:rPr lang="nb-NO" dirty="0"/>
              <a:t> </a:t>
            </a:r>
            <a:r>
              <a:rPr lang="nb-NO" dirty="0" err="1"/>
              <a:t>university</a:t>
            </a:r>
            <a:r>
              <a:rPr lang="nb-NO" dirty="0"/>
              <a:t> colleges and in </a:t>
            </a:r>
            <a:r>
              <a:rPr lang="nb-NO" dirty="0" err="1"/>
              <a:t>the</a:t>
            </a:r>
            <a:r>
              <a:rPr lang="nb-NO" dirty="0"/>
              <a:t> </a:t>
            </a:r>
            <a:r>
              <a:rPr lang="nb-NO" dirty="0" err="1"/>
              <a:t>sector</a:t>
            </a:r>
            <a:r>
              <a:rPr lang="nb-NO" dirty="0"/>
              <a:t> </a:t>
            </a:r>
            <a:r>
              <a:rPr lang="nb-NO" dirty="0" err="1"/>
              <a:t>of</a:t>
            </a:r>
            <a:r>
              <a:rPr lang="nb-NO" dirty="0"/>
              <a:t> </a:t>
            </a:r>
            <a:r>
              <a:rPr lang="nb-NO" dirty="0" err="1"/>
              <a:t>institutes</a:t>
            </a:r>
            <a:endParaRPr lang="nb-NO" dirty="0"/>
          </a:p>
          <a:p>
            <a:endParaRPr lang="nb-NO" dirty="0"/>
          </a:p>
          <a:p>
            <a:pPr>
              <a:lnSpc>
                <a:spcPct val="120000"/>
              </a:lnSpc>
            </a:pPr>
            <a:endParaRPr lang="nb-NO"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8</a:t>
            </a:fld>
            <a:endParaRPr lang="nb-NO"/>
          </a:p>
        </p:txBody>
      </p:sp>
    </p:spTree>
    <p:extLst>
      <p:ext uri="{BB962C8B-B14F-4D97-AF65-F5344CB8AC3E}">
        <p14:creationId xmlns:p14="http://schemas.microsoft.com/office/powerpoint/2010/main" val="4051145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An </a:t>
            </a:r>
            <a:r>
              <a:rPr lang="nb-NO" dirty="0" err="1" smtClean="0"/>
              <a:t>academic</a:t>
            </a:r>
            <a:r>
              <a:rPr lang="nb-NO" dirty="0" smtClean="0"/>
              <a:t> </a:t>
            </a:r>
            <a:r>
              <a:rPr lang="nb-NO" dirty="0" err="1" smtClean="0"/>
              <a:t>profession</a:t>
            </a:r>
            <a:r>
              <a:rPr lang="nb-NO" dirty="0" smtClean="0"/>
              <a:t>?</a:t>
            </a:r>
            <a:endParaRPr lang="nb-NO" dirty="0"/>
          </a:p>
        </p:txBody>
      </p:sp>
      <p:sp>
        <p:nvSpPr>
          <p:cNvPr id="3" name="Plassholder for innhold 2"/>
          <p:cNvSpPr>
            <a:spLocks noGrp="1"/>
          </p:cNvSpPr>
          <p:nvPr>
            <p:ph idx="1"/>
          </p:nvPr>
        </p:nvSpPr>
        <p:spPr/>
        <p:txBody>
          <a:bodyPr>
            <a:normAutofit lnSpcReduction="10000"/>
          </a:bodyPr>
          <a:lstStyle/>
          <a:p>
            <a:pPr>
              <a:lnSpc>
                <a:spcPct val="150000"/>
              </a:lnSpc>
            </a:pPr>
            <a:r>
              <a:rPr lang="en-US" dirty="0"/>
              <a:t>Scientific employees are not united in the same sense as established professions like medicine and law, ideal type professions which are holders of monopolistic control over their own work and knowledge base, common education, training and standards (</a:t>
            </a:r>
            <a:r>
              <a:rPr lang="en-US" dirty="0" err="1"/>
              <a:t>Freidson</a:t>
            </a:r>
            <a:r>
              <a:rPr lang="en-US" dirty="0"/>
              <a:t> 2001, Vabø 2007). Important factors of differentiation within the academic profession with respect to power, status and self understanding (Clark 1983).</a:t>
            </a:r>
            <a:endParaRPr lang="nb-NO" dirty="0"/>
          </a:p>
          <a:p>
            <a:pPr marL="301625" lvl="1" indent="0">
              <a:lnSpc>
                <a:spcPct val="150000"/>
              </a:lnSpc>
              <a:buNone/>
            </a:pPr>
            <a:r>
              <a:rPr lang="en-US" sz="2000" dirty="0"/>
              <a:t>– Particular institutions</a:t>
            </a:r>
            <a:endParaRPr lang="nb-NO" sz="2000" dirty="0"/>
          </a:p>
          <a:p>
            <a:pPr marL="301625" lvl="1" indent="0">
              <a:lnSpc>
                <a:spcPct val="150000"/>
              </a:lnSpc>
              <a:buNone/>
            </a:pPr>
            <a:r>
              <a:rPr lang="en-US" sz="2000" dirty="0"/>
              <a:t>– Disciplines</a:t>
            </a:r>
            <a:endParaRPr lang="nb-NO" sz="2000" dirty="0"/>
          </a:p>
          <a:p>
            <a:pPr marL="301625" lvl="1" indent="0">
              <a:lnSpc>
                <a:spcPct val="150000"/>
              </a:lnSpc>
              <a:buNone/>
            </a:pPr>
            <a:r>
              <a:rPr lang="en-US" sz="2000" dirty="0"/>
              <a:t>– Formal position</a:t>
            </a:r>
            <a:endParaRPr lang="nb-NO" sz="2000" dirty="0"/>
          </a:p>
          <a:p>
            <a:pPr marL="301625" lvl="1" indent="0">
              <a:lnSpc>
                <a:spcPct val="150000"/>
              </a:lnSpc>
              <a:buNone/>
            </a:pPr>
            <a:r>
              <a:rPr lang="en-US" sz="2000" dirty="0"/>
              <a:t>– National context</a:t>
            </a:r>
            <a:endParaRPr lang="nb-NO" sz="2000" dirty="0"/>
          </a:p>
          <a:p>
            <a:endParaRPr lang="nb-NO" dirty="0"/>
          </a:p>
        </p:txBody>
      </p:sp>
      <p:sp>
        <p:nvSpPr>
          <p:cNvPr id="4" name="Plassholder for dato 3"/>
          <p:cNvSpPr>
            <a:spLocks noGrp="1"/>
          </p:cNvSpPr>
          <p:nvPr>
            <p:ph type="dt" sz="half" idx="10"/>
          </p:nvPr>
        </p:nvSpPr>
        <p:spPr/>
        <p:txBody>
          <a:bodyPr/>
          <a:lstStyle/>
          <a:p>
            <a:r>
              <a:rPr lang="nb-NO" smtClean="0"/>
              <a:t>01-02-03</a:t>
            </a:r>
            <a:endParaRPr lang="nb-NO"/>
          </a:p>
        </p:txBody>
      </p:sp>
      <p:sp>
        <p:nvSpPr>
          <p:cNvPr id="5" name="Plassholder for bunntekst 4"/>
          <p:cNvSpPr>
            <a:spLocks noGrp="1"/>
          </p:cNvSpPr>
          <p:nvPr>
            <p:ph type="ftr" sz="quarter" idx="11"/>
          </p:nvPr>
        </p:nvSpPr>
        <p:spPr/>
        <p:txBody>
          <a:bodyPr/>
          <a:lstStyle/>
          <a:p>
            <a:r>
              <a:rPr lang="nb-NO" smtClean="0"/>
              <a:t>Endres i topp-/bunntekst</a:t>
            </a:r>
            <a:endParaRPr lang="nb-NO"/>
          </a:p>
        </p:txBody>
      </p:sp>
      <p:sp>
        <p:nvSpPr>
          <p:cNvPr id="6" name="Plassholder for lysbildenummer 5"/>
          <p:cNvSpPr>
            <a:spLocks noGrp="1"/>
          </p:cNvSpPr>
          <p:nvPr>
            <p:ph type="sldNum" sz="quarter" idx="12"/>
          </p:nvPr>
        </p:nvSpPr>
        <p:spPr/>
        <p:txBody>
          <a:bodyPr/>
          <a:lstStyle/>
          <a:p>
            <a:fld id="{ECC25F22-D5A2-49CF-8FBE-5C3392B72C8D}" type="slidenum">
              <a:rPr lang="nb-NO" smtClean="0"/>
              <a:pPr/>
              <a:t>9</a:t>
            </a:fld>
            <a:endParaRPr lang="nb-NO"/>
          </a:p>
        </p:txBody>
      </p:sp>
    </p:spTree>
    <p:extLst>
      <p:ext uri="{BB962C8B-B14F-4D97-AF65-F5344CB8AC3E}">
        <p14:creationId xmlns:p14="http://schemas.microsoft.com/office/powerpoint/2010/main" val="1056125958"/>
      </p:ext>
    </p:extLst>
  </p:cSld>
  <p:clrMapOvr>
    <a:masterClrMapping/>
  </p:clrMapOvr>
</p:sld>
</file>

<file path=ppt/theme/theme1.xml><?xml version="1.0" encoding="utf-8"?>
<a:theme xmlns:a="http://schemas.openxmlformats.org/drawingml/2006/main" name="Argentina Vabo">
  <a:themeElements>
    <a:clrScheme name="NIFU">
      <a:dk1>
        <a:sysClr val="windowText" lastClr="000000"/>
      </a:dk1>
      <a:lt1>
        <a:sysClr val="window" lastClr="FFFFFF"/>
      </a:lt1>
      <a:dk2>
        <a:srgbClr val="404040"/>
      </a:dk2>
      <a:lt2>
        <a:srgbClr val="E4E8EB"/>
      </a:lt2>
      <a:accent1>
        <a:srgbClr val="2D8E9F"/>
      </a:accent1>
      <a:accent2>
        <a:srgbClr val="C84957"/>
      </a:accent2>
      <a:accent3>
        <a:srgbClr val="000000"/>
      </a:accent3>
      <a:accent4>
        <a:srgbClr val="404040"/>
      </a:accent4>
      <a:accent5>
        <a:srgbClr val="878D91"/>
      </a:accent5>
      <a:accent6>
        <a:srgbClr val="E4E8EB"/>
      </a:accent6>
      <a:hlink>
        <a:srgbClr val="C84957"/>
      </a:hlink>
      <a:folHlink>
        <a:srgbClr val="2D8E9F"/>
      </a:folHlink>
    </a:clrScheme>
    <a:fontScheme name="NIF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IFU">
    <a:dk1>
      <a:sysClr val="windowText" lastClr="000000"/>
    </a:dk1>
    <a:lt1>
      <a:sysClr val="window" lastClr="FFFFFF"/>
    </a:lt1>
    <a:dk2>
      <a:srgbClr val="404040"/>
    </a:dk2>
    <a:lt2>
      <a:srgbClr val="E4E8EB"/>
    </a:lt2>
    <a:accent1>
      <a:srgbClr val="2D8E9F"/>
    </a:accent1>
    <a:accent2>
      <a:srgbClr val="C84957"/>
    </a:accent2>
    <a:accent3>
      <a:srgbClr val="000000"/>
    </a:accent3>
    <a:accent4>
      <a:srgbClr val="404040"/>
    </a:accent4>
    <a:accent5>
      <a:srgbClr val="878D91"/>
    </a:accent5>
    <a:accent6>
      <a:srgbClr val="E4E8EB"/>
    </a:accent6>
    <a:hlink>
      <a:srgbClr val="C84957"/>
    </a:hlink>
    <a:folHlink>
      <a:srgbClr val="2D8E9F"/>
    </a:folHlink>
  </a:clrScheme>
  <a:fontScheme name="NIF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A6BDDCADC66B42AE1216236ACC5C83" ma:contentTypeVersion="2" ma:contentTypeDescription="Create a new document." ma:contentTypeScope="" ma:versionID="eec335d7cf09ceb7c8963e07eccd34f7">
  <xsd:schema xmlns:xsd="http://www.w3.org/2001/XMLSchema" xmlns:p="http://schemas.microsoft.com/office/2006/metadata/properties" xmlns:ns1="http://schemas.microsoft.com/sharepoint/v3" targetNamespace="http://schemas.microsoft.com/office/2006/metadata/properties" ma:root="true" ma:fieldsID="d0573f608feaad054a119b6b2eb618a1" ns1:_="">
    <xsd:import namespace="http://schemas.microsoft.com/sharepoint/v3"/>
    <xsd:element name="properties">
      <xsd:complexType>
        <xsd:sequence>
          <xsd:element name="documentManagement">
            <xsd:complexType>
              <xsd:all>
                <xsd:element ref="ns1:URL" minOccurs="0"/>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URL" ma:index="8" nillable="true" ma:displayName="URL" ma:internalName="URL">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9" nillable="true" ma:displayName="Scheduling Start Date" ma:description="" ma:hidden="true" ma:internalName="PublishingStartDate">
      <xsd:simpleType>
        <xsd:restriction base="dms:Unknown"/>
      </xsd:simpleType>
    </xsd:element>
    <xsd:element name="PublishingExpirationDate" ma:index="10"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URL xmlns="http://schemas.microsoft.com/sharepoint/v3">
      <Url xsi:nil="true"/>
      <Description xsi:nil="true"/>
    </URL>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6F74319-4AB0-4FE3-AF5E-880495B106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CBF133C0-31CB-47DB-B8FA-C2DFD0C671A1}">
  <ds:schemaRefs>
    <ds:schemaRef ds:uri="http://schemas.microsoft.com/sharepoint/v3/contenttype/forms"/>
  </ds:schemaRefs>
</ds:datastoreItem>
</file>

<file path=customXml/itemProps3.xml><?xml version="1.0" encoding="utf-8"?>
<ds:datastoreItem xmlns:ds="http://schemas.openxmlformats.org/officeDocument/2006/customXml" ds:itemID="{7B820E47-2653-4AA8-B33E-4CA0F5183E22}">
  <ds:schemaRefs>
    <ds:schemaRef ds:uri="http://schemas.microsoft.com/sharepoint/v3"/>
    <ds:schemaRef ds:uri="http://purl.org/dc/terms/"/>
    <ds:schemaRef ds:uri="http://purl.org/dc/dcmitype/"/>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Argentina Vabo</Template>
  <TotalTime>225</TotalTime>
  <Words>1512</Words>
  <Application>Microsoft Office PowerPoint</Application>
  <PresentationFormat>On-screen Show (4:3)</PresentationFormat>
  <Paragraphs>215</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Argentina Vabo</vt:lpstr>
      <vt:lpstr>PowerPoint Presentation</vt:lpstr>
      <vt:lpstr>Changes in the Nordic academic profession in the global context</vt:lpstr>
      <vt:lpstr>Changes in the Nordic academic profession in the global context </vt:lpstr>
      <vt:lpstr>Nordic Institute for Studies in innovation, Research, and Education (NIFU)   </vt:lpstr>
      <vt:lpstr>”Academics studying academics”</vt:lpstr>
      <vt:lpstr>”Academics studying academics”</vt:lpstr>
      <vt:lpstr>Scientific activity of NIFU is organised in five thematic areas:  </vt:lpstr>
      <vt:lpstr>CAP Changing Academic Profession </vt:lpstr>
      <vt:lpstr>An academic profession?</vt:lpstr>
      <vt:lpstr>Affiliation to particular disciplines</vt:lpstr>
      <vt:lpstr>Values linking across boundaries?</vt:lpstr>
      <vt:lpstr>The Nordic region</vt:lpstr>
      <vt:lpstr>Nordic HE system/contextual factors academic identity</vt:lpstr>
      <vt:lpstr>Number of awarded doctoral degrees</vt:lpstr>
      <vt:lpstr>Trends: Nordic higher education</vt:lpstr>
      <vt:lpstr>Changing academic profession</vt:lpstr>
      <vt:lpstr>What is at stake? Continuous time</vt:lpstr>
      <vt:lpstr>Time</vt:lpstr>
      <vt:lpstr>«Bureaucratisation» The administrative corps - Norway </vt:lpstr>
      <vt:lpstr>The rise of third space professionals Withchurch 2012</vt:lpstr>
      <vt:lpstr>Academics view on institutional management (CAP).   </vt:lpstr>
      <vt:lpstr>Changing academic profession; what is at stake?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Agnete Vabø</dc:creator>
  <dc:description>Dev by addpoint.no</dc:description>
  <cp:lastModifiedBy>COP</cp:lastModifiedBy>
  <cp:revision>25</cp:revision>
  <dcterms:created xsi:type="dcterms:W3CDTF">2012-11-20T10:18:43Z</dcterms:created>
  <dcterms:modified xsi:type="dcterms:W3CDTF">2012-11-27T13:42:35Z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ev by">
    <vt:lpwstr>addpoint.no</vt:lpwstr>
  </property>
  <property fmtid="{D5CDD505-2E9C-101B-9397-08002B2CF9AE}" pid="3" name="ContentTypeId">
    <vt:lpwstr>0x0101003FA6BDDCADC66B42AE1216236ACC5C83</vt:lpwstr>
  </property>
</Properties>
</file>